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13"/>
  </p:notesMasterIdLst>
  <p:handoutMasterIdLst>
    <p:handoutMasterId r:id="rId114"/>
  </p:handoutMasterIdLst>
  <p:sldIdLst>
    <p:sldId id="256" r:id="rId2"/>
    <p:sldId id="337" r:id="rId3"/>
    <p:sldId id="314" r:id="rId4"/>
    <p:sldId id="646" r:id="rId5"/>
    <p:sldId id="472" r:id="rId6"/>
    <p:sldId id="473" r:id="rId7"/>
    <p:sldId id="474" r:id="rId8"/>
    <p:sldId id="475" r:id="rId9"/>
    <p:sldId id="476" r:id="rId10"/>
    <p:sldId id="543" r:id="rId11"/>
    <p:sldId id="544" r:id="rId12"/>
    <p:sldId id="545" r:id="rId13"/>
    <p:sldId id="477" r:id="rId14"/>
    <p:sldId id="478" r:id="rId15"/>
    <p:sldId id="479" r:id="rId16"/>
    <p:sldId id="480" r:id="rId17"/>
    <p:sldId id="481" r:id="rId18"/>
    <p:sldId id="483" r:id="rId19"/>
    <p:sldId id="549" r:id="rId20"/>
    <p:sldId id="484" r:id="rId21"/>
    <p:sldId id="639" r:id="rId22"/>
    <p:sldId id="485" r:id="rId23"/>
    <p:sldId id="486" r:id="rId24"/>
    <p:sldId id="487" r:id="rId25"/>
    <p:sldId id="488" r:id="rId26"/>
    <p:sldId id="550" r:id="rId27"/>
    <p:sldId id="539" r:id="rId28"/>
    <p:sldId id="489" r:id="rId29"/>
    <p:sldId id="551" r:id="rId30"/>
    <p:sldId id="552" r:id="rId31"/>
    <p:sldId id="553" r:id="rId32"/>
    <p:sldId id="554" r:id="rId33"/>
    <p:sldId id="555" r:id="rId34"/>
    <p:sldId id="556" r:id="rId35"/>
    <p:sldId id="557" r:id="rId36"/>
    <p:sldId id="558" r:id="rId37"/>
    <p:sldId id="559" r:id="rId38"/>
    <p:sldId id="560" r:id="rId39"/>
    <p:sldId id="618" r:id="rId40"/>
    <p:sldId id="637" r:id="rId41"/>
    <p:sldId id="614" r:id="rId42"/>
    <p:sldId id="615" r:id="rId43"/>
    <p:sldId id="616" r:id="rId44"/>
    <p:sldId id="638" r:id="rId45"/>
    <p:sldId id="617" r:id="rId46"/>
    <p:sldId id="561" r:id="rId47"/>
    <p:sldId id="563" r:id="rId48"/>
    <p:sldId id="619" r:id="rId49"/>
    <p:sldId id="564" r:id="rId50"/>
    <p:sldId id="565" r:id="rId51"/>
    <p:sldId id="566" r:id="rId52"/>
    <p:sldId id="567" r:id="rId53"/>
    <p:sldId id="588" r:id="rId54"/>
    <p:sldId id="589" r:id="rId55"/>
    <p:sldId id="590" r:id="rId56"/>
    <p:sldId id="593" r:id="rId57"/>
    <p:sldId id="594" r:id="rId58"/>
    <p:sldId id="608" r:id="rId59"/>
    <p:sldId id="611" r:id="rId60"/>
    <p:sldId id="613" r:id="rId61"/>
    <p:sldId id="600" r:id="rId62"/>
    <p:sldId id="640" r:id="rId63"/>
    <p:sldId id="641" r:id="rId64"/>
    <p:sldId id="642" r:id="rId65"/>
    <p:sldId id="643" r:id="rId66"/>
    <p:sldId id="500" r:id="rId67"/>
    <p:sldId id="501" r:id="rId68"/>
    <p:sldId id="510" r:id="rId69"/>
    <p:sldId id="502" r:id="rId70"/>
    <p:sldId id="644" r:id="rId71"/>
    <p:sldId id="513" r:id="rId72"/>
    <p:sldId id="645" r:id="rId73"/>
    <p:sldId id="257" r:id="rId74"/>
    <p:sldId id="258" r:id="rId75"/>
    <p:sldId id="340" r:id="rId76"/>
    <p:sldId id="341" r:id="rId77"/>
    <p:sldId id="342" r:id="rId78"/>
    <p:sldId id="343" r:id="rId79"/>
    <p:sldId id="344" r:id="rId80"/>
    <p:sldId id="345" r:id="rId81"/>
    <p:sldId id="346" r:id="rId82"/>
    <p:sldId id="259" r:id="rId83"/>
    <p:sldId id="260" r:id="rId84"/>
    <p:sldId id="261" r:id="rId85"/>
    <p:sldId id="262" r:id="rId86"/>
    <p:sldId id="273" r:id="rId87"/>
    <p:sldId id="347" r:id="rId88"/>
    <p:sldId id="348" r:id="rId89"/>
    <p:sldId id="270" r:id="rId90"/>
    <p:sldId id="275" r:id="rId91"/>
    <p:sldId id="279" r:id="rId92"/>
    <p:sldId id="280" r:id="rId93"/>
    <p:sldId id="271" r:id="rId94"/>
    <p:sldId id="281" r:id="rId95"/>
    <p:sldId id="364" r:id="rId96"/>
    <p:sldId id="355" r:id="rId97"/>
    <p:sldId id="356" r:id="rId98"/>
    <p:sldId id="359" r:id="rId99"/>
    <p:sldId id="360" r:id="rId100"/>
    <p:sldId id="288" r:id="rId101"/>
    <p:sldId id="295" r:id="rId102"/>
    <p:sldId id="303" r:id="rId103"/>
    <p:sldId id="365" r:id="rId104"/>
    <p:sldId id="366" r:id="rId105"/>
    <p:sldId id="369" r:id="rId106"/>
    <p:sldId id="372" r:id="rId107"/>
    <p:sldId id="375" r:id="rId108"/>
    <p:sldId id="376" r:id="rId109"/>
    <p:sldId id="377" r:id="rId110"/>
    <p:sldId id="378" r:id="rId111"/>
    <p:sldId id="648" r:id="rId112"/>
  </p:sldIdLst>
  <p:sldSz cx="12192000" cy="6858000"/>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1020"/>
    <a:srgbClr val="850000"/>
    <a:srgbClr val="222222"/>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55"/>
    <p:restoredTop sz="67577"/>
  </p:normalViewPr>
  <p:slideViewPr>
    <p:cSldViewPr snapToObjects="1">
      <p:cViewPr varScale="1">
        <p:scale>
          <a:sx n="86" d="100"/>
          <a:sy n="86" d="100"/>
        </p:scale>
        <p:origin x="1368" y="192"/>
      </p:cViewPr>
      <p:guideLst>
        <p:guide orient="horz" pos="2160"/>
        <p:guide pos="3840"/>
      </p:guideLst>
    </p:cSldViewPr>
  </p:slideViewPr>
  <p:notesTextViewPr>
    <p:cViewPr>
      <p:scale>
        <a:sx n="100" d="100"/>
        <a:sy n="100" d="100"/>
      </p:scale>
      <p:origin x="0" y="0"/>
    </p:cViewPr>
  </p:notesTextViewPr>
  <p:sorterViewPr>
    <p:cViewPr>
      <p:scale>
        <a:sx n="124" d="100"/>
        <a:sy n="124" d="100"/>
      </p:scale>
      <p:origin x="0" y="0"/>
    </p:cViewPr>
  </p:sorterViewPr>
  <p:notesViewPr>
    <p:cSldViewPr snapToObjects="1">
      <p:cViewPr varScale="1">
        <p:scale>
          <a:sx n="97" d="100"/>
          <a:sy n="97" d="100"/>
        </p:scale>
        <p:origin x="4296" y="2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9" tIns="46480" rIns="92959" bIns="46480" rtlCol="0"/>
          <a:lstStyle>
            <a:lvl1pPr algn="l">
              <a:defRPr sz="1300"/>
            </a:lvl1pPr>
          </a:lstStyle>
          <a:p>
            <a:endParaRPr lang="en-US"/>
          </a:p>
        </p:txBody>
      </p:sp>
      <p:sp>
        <p:nvSpPr>
          <p:cNvPr id="3" name="Date Placeholder 2"/>
          <p:cNvSpPr>
            <a:spLocks noGrp="1"/>
          </p:cNvSpPr>
          <p:nvPr>
            <p:ph type="dt" sz="quarter" idx="1"/>
          </p:nvPr>
        </p:nvSpPr>
        <p:spPr>
          <a:xfrm>
            <a:off x="3956550" y="0"/>
            <a:ext cx="3026833" cy="464185"/>
          </a:xfrm>
          <a:prstGeom prst="rect">
            <a:avLst/>
          </a:prstGeom>
        </p:spPr>
        <p:txBody>
          <a:bodyPr vert="horz" lIns="92959" tIns="46480" rIns="92959" bIns="46480" rtlCol="0"/>
          <a:lstStyle>
            <a:lvl1pPr algn="r">
              <a:defRPr sz="1300"/>
            </a:lvl1pPr>
          </a:lstStyle>
          <a:p>
            <a:fld id="{BE36EF20-56E6-A245-A0C6-FCE94244DF49}" type="datetimeFigureOut">
              <a:rPr lang="en-US" smtClean="0"/>
              <a:pPr/>
              <a:t>9/4/22</a:t>
            </a:fld>
            <a:endParaRPr lang="en-US"/>
          </a:p>
        </p:txBody>
      </p:sp>
      <p:sp>
        <p:nvSpPr>
          <p:cNvPr id="4" name="Footer Placeholder 3"/>
          <p:cNvSpPr>
            <a:spLocks noGrp="1"/>
          </p:cNvSpPr>
          <p:nvPr>
            <p:ph type="ftr" sz="quarter" idx="2"/>
          </p:nvPr>
        </p:nvSpPr>
        <p:spPr>
          <a:xfrm>
            <a:off x="0" y="8817904"/>
            <a:ext cx="3026833" cy="464185"/>
          </a:xfrm>
          <a:prstGeom prst="rect">
            <a:avLst/>
          </a:prstGeom>
        </p:spPr>
        <p:txBody>
          <a:bodyPr vert="horz" lIns="92959" tIns="46480" rIns="92959" bIns="46480" rtlCol="0" anchor="b"/>
          <a:lstStyle>
            <a:lvl1pPr algn="l">
              <a:defRPr sz="1300"/>
            </a:lvl1pPr>
          </a:lstStyle>
          <a:p>
            <a:endParaRPr lang="en-US"/>
          </a:p>
        </p:txBody>
      </p:sp>
      <p:sp>
        <p:nvSpPr>
          <p:cNvPr id="5" name="Slide Number Placeholder 4"/>
          <p:cNvSpPr>
            <a:spLocks noGrp="1"/>
          </p:cNvSpPr>
          <p:nvPr>
            <p:ph type="sldNum" sz="quarter" idx="3"/>
          </p:nvPr>
        </p:nvSpPr>
        <p:spPr>
          <a:xfrm>
            <a:off x="3956550" y="8817904"/>
            <a:ext cx="3026833" cy="464185"/>
          </a:xfrm>
          <a:prstGeom prst="rect">
            <a:avLst/>
          </a:prstGeom>
        </p:spPr>
        <p:txBody>
          <a:bodyPr vert="horz" lIns="92959" tIns="46480" rIns="92959" bIns="46480" rtlCol="0" anchor="b"/>
          <a:lstStyle>
            <a:lvl1pPr algn="r">
              <a:defRPr sz="1300"/>
            </a:lvl1pPr>
          </a:lstStyle>
          <a:p>
            <a:fld id="{FE1BB279-24D0-E74F-842C-97E9CC576B4A}" type="slidenum">
              <a:rPr lang="en-US" smtClean="0"/>
              <a:pPr/>
              <a:t>‹#›</a:t>
            </a:fld>
            <a:endParaRPr lang="en-US"/>
          </a:p>
        </p:txBody>
      </p:sp>
    </p:spTree>
    <p:extLst>
      <p:ext uri="{BB962C8B-B14F-4D97-AF65-F5344CB8AC3E}">
        <p14:creationId xmlns:p14="http://schemas.microsoft.com/office/powerpoint/2010/main" val="5558516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9" tIns="46480" rIns="92959" bIns="46480" rtlCol="0"/>
          <a:lstStyle>
            <a:lvl1pPr algn="l">
              <a:defRPr sz="13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9" tIns="46480" rIns="92959" bIns="46480" rtlCol="0"/>
          <a:lstStyle>
            <a:lvl1pPr algn="r">
              <a:defRPr sz="1300"/>
            </a:lvl1pPr>
          </a:lstStyle>
          <a:p>
            <a:fld id="{4E0C6487-8DF9-0448-87B9-229C629F1A86}" type="datetimeFigureOut">
              <a:rPr lang="en-US" smtClean="0"/>
              <a:pPr/>
              <a:t>9/4/22</a:t>
            </a:fld>
            <a:endParaRPr lang="en-US"/>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959" tIns="46480" rIns="92959" bIns="46480"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9" tIns="46480" rIns="92959" bIns="464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9" tIns="46480" rIns="92959" bIns="46480" rtlCol="0" anchor="b"/>
          <a:lstStyle>
            <a:lvl1pPr algn="l">
              <a:defRPr sz="13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9" tIns="46480" rIns="92959" bIns="46480" rtlCol="0" anchor="b"/>
          <a:lstStyle>
            <a:lvl1pPr algn="r">
              <a:defRPr sz="1300"/>
            </a:lvl1pPr>
          </a:lstStyle>
          <a:p>
            <a:fld id="{2673916B-D2F7-E340-96C7-8D932FD23B54}" type="slidenum">
              <a:rPr lang="en-US" smtClean="0"/>
              <a:pPr/>
              <a:t>‹#›</a:t>
            </a:fld>
            <a:endParaRPr lang="en-US"/>
          </a:p>
        </p:txBody>
      </p:sp>
    </p:spTree>
    <p:extLst>
      <p:ext uri="{BB962C8B-B14F-4D97-AF65-F5344CB8AC3E}">
        <p14:creationId xmlns:p14="http://schemas.microsoft.com/office/powerpoint/2010/main" val="38594418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ites.google.com/view/fgvc4/home" TargetMode="External"/><Relationship Id="rId2" Type="http://schemas.openxmlformats.org/officeDocument/2006/relationships/slide" Target="../slides/slide77.xml"/><Relationship Id="rId1" Type="http://schemas.openxmlformats.org/officeDocument/2006/relationships/notesMaster" Target="../notesMasters/notesMaster1.xml"/><Relationship Id="rId5" Type="http://schemas.openxmlformats.org/officeDocument/2006/relationships/hyperlink" Target="http://www.inaturalist.org/" TargetMode="External"/><Relationship Id="rId4" Type="http://schemas.openxmlformats.org/officeDocument/2006/relationships/hyperlink" Target="http://cvpr2017.thecvf.com/"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ybg.org/plant-research-and-conservation/"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cvpr2020.thecvf.com/" TargetMode="External"/><Relationship Id="rId4" Type="http://schemas.openxmlformats.org/officeDocument/2006/relationships/hyperlink" Target="https://sites.google.com/corp/view/fgvc7/hom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6F1671-F378-4CE6-8488-233ACF2D786C}" type="slidenum">
              <a:rPr lang="en-US" smtClean="0"/>
              <a:t>1</a:t>
            </a:fld>
            <a:endParaRPr lang="en-US"/>
          </a:p>
        </p:txBody>
      </p:sp>
    </p:spTree>
    <p:extLst>
      <p:ext uri="{BB962C8B-B14F-4D97-AF65-F5344CB8AC3E}">
        <p14:creationId xmlns:p14="http://schemas.microsoft.com/office/powerpoint/2010/main" val="3163844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30</a:t>
            </a:fld>
            <a:endParaRPr lang="en-US"/>
          </a:p>
        </p:txBody>
      </p:sp>
    </p:spTree>
    <p:extLst>
      <p:ext uri="{BB962C8B-B14F-4D97-AF65-F5344CB8AC3E}">
        <p14:creationId xmlns:p14="http://schemas.microsoft.com/office/powerpoint/2010/main" val="279329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62</a:t>
            </a:fld>
            <a:endParaRPr lang="en-US"/>
          </a:p>
        </p:txBody>
      </p:sp>
    </p:spTree>
    <p:extLst>
      <p:ext uri="{BB962C8B-B14F-4D97-AF65-F5344CB8AC3E}">
        <p14:creationId xmlns:p14="http://schemas.microsoft.com/office/powerpoint/2010/main" val="886132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63</a:t>
            </a:fld>
            <a:endParaRPr lang="en-US"/>
          </a:p>
        </p:txBody>
      </p:sp>
    </p:spTree>
    <p:extLst>
      <p:ext uri="{BB962C8B-B14F-4D97-AF65-F5344CB8AC3E}">
        <p14:creationId xmlns:p14="http://schemas.microsoft.com/office/powerpoint/2010/main" val="429633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Hierarchical approach to how it sees</a:t>
            </a:r>
            <a:r>
              <a:rPr lang="en-US" baseline="0" dirty="0"/>
              <a:t> things</a:t>
            </a:r>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64</a:t>
            </a:fld>
            <a:endParaRPr lang="en-US"/>
          </a:p>
        </p:txBody>
      </p:sp>
    </p:spTree>
    <p:extLst>
      <p:ext uri="{BB962C8B-B14F-4D97-AF65-F5344CB8AC3E}">
        <p14:creationId xmlns:p14="http://schemas.microsoft.com/office/powerpoint/2010/main" val="101644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computer to do</a:t>
            </a:r>
            <a:r>
              <a:rPr lang="en-US" baseline="0" dirty="0"/>
              <a:t> the same thing? Notice that we know we can make Sobel filter (i.e. very simple filter) to do low-level tasks</a:t>
            </a:r>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65</a:t>
            </a:fld>
            <a:endParaRPr lang="en-US"/>
          </a:p>
        </p:txBody>
      </p:sp>
    </p:spTree>
    <p:extLst>
      <p:ext uri="{BB962C8B-B14F-4D97-AF65-F5344CB8AC3E}">
        <p14:creationId xmlns:p14="http://schemas.microsoft.com/office/powerpoint/2010/main" val="1316261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want this?</a:t>
            </a:r>
          </a:p>
        </p:txBody>
      </p:sp>
      <p:sp>
        <p:nvSpPr>
          <p:cNvPr id="4" name="Slide Number Placeholder 3"/>
          <p:cNvSpPr>
            <a:spLocks noGrp="1"/>
          </p:cNvSpPr>
          <p:nvPr>
            <p:ph type="sldNum" sz="quarter" idx="10"/>
          </p:nvPr>
        </p:nvSpPr>
        <p:spPr/>
        <p:txBody>
          <a:bodyPr/>
          <a:lstStyle/>
          <a:p>
            <a:fld id="{2673916B-D2F7-E340-96C7-8D932FD23B54}" type="slidenum">
              <a:rPr lang="en-US" smtClean="0"/>
              <a:pPr/>
              <a:t>67</a:t>
            </a:fld>
            <a:endParaRPr lang="en-US"/>
          </a:p>
        </p:txBody>
      </p:sp>
    </p:spTree>
    <p:extLst>
      <p:ext uri="{BB962C8B-B14F-4D97-AF65-F5344CB8AC3E}">
        <p14:creationId xmlns:p14="http://schemas.microsoft.com/office/powerpoint/2010/main" val="289304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simplicity</a:t>
            </a:r>
          </a:p>
        </p:txBody>
      </p:sp>
      <p:sp>
        <p:nvSpPr>
          <p:cNvPr id="4" name="Slide Number Placeholder 3"/>
          <p:cNvSpPr>
            <a:spLocks noGrp="1"/>
          </p:cNvSpPr>
          <p:nvPr>
            <p:ph type="sldNum" sz="quarter" idx="10"/>
          </p:nvPr>
        </p:nvSpPr>
        <p:spPr/>
        <p:txBody>
          <a:bodyPr/>
          <a:lstStyle/>
          <a:p>
            <a:fld id="{2673916B-D2F7-E340-96C7-8D932FD23B54}" type="slidenum">
              <a:rPr lang="en-US" smtClean="0"/>
              <a:pPr/>
              <a:t>69</a:t>
            </a:fld>
            <a:endParaRPr lang="en-US"/>
          </a:p>
        </p:txBody>
      </p:sp>
    </p:spTree>
    <p:extLst>
      <p:ext uri="{BB962C8B-B14F-4D97-AF65-F5344CB8AC3E}">
        <p14:creationId xmlns:p14="http://schemas.microsoft.com/office/powerpoint/2010/main" val="2102946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turns</a:t>
            </a:r>
            <a:r>
              <a:rPr lang="en-US" baseline="0" dirty="0"/>
              <a:t> into smaller spatial dimensions, channels increase in size to give more “features” to learn</a:t>
            </a:r>
          </a:p>
          <a:p>
            <a:r>
              <a:rPr lang="en-US" baseline="0" dirty="0"/>
              <a:t>First few layers give edges, then shapes, then concepts, then classification</a:t>
            </a:r>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70</a:t>
            </a:fld>
            <a:endParaRPr lang="en-US"/>
          </a:p>
        </p:txBody>
      </p:sp>
    </p:spTree>
    <p:extLst>
      <p:ext uri="{BB962C8B-B14F-4D97-AF65-F5344CB8AC3E}">
        <p14:creationId xmlns:p14="http://schemas.microsoft.com/office/powerpoint/2010/main" val="2633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turns</a:t>
            </a:r>
            <a:r>
              <a:rPr lang="en-US" baseline="0" dirty="0"/>
              <a:t> into smaller spatial dimensions, channels increase in size to give more “features” to learn</a:t>
            </a:r>
          </a:p>
          <a:p>
            <a:r>
              <a:rPr lang="en-US" baseline="0" dirty="0"/>
              <a:t>First few layers give edges, then shapes, then concepts, then classification</a:t>
            </a:r>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71</a:t>
            </a:fld>
            <a:endParaRPr lang="en-US"/>
          </a:p>
        </p:txBody>
      </p:sp>
    </p:spTree>
    <p:extLst>
      <p:ext uri="{BB962C8B-B14F-4D97-AF65-F5344CB8AC3E}">
        <p14:creationId xmlns:p14="http://schemas.microsoft.com/office/powerpoint/2010/main" val="964368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ImageNet (1000 fine-grained classes)</a:t>
            </a:r>
            <a:endParaRPr lang="en-US" dirty="0"/>
          </a:p>
          <a:p>
            <a:r>
              <a:rPr lang="en-US" dirty="0"/>
              <a:t>16.4% top5% test error rate (down from 26%</a:t>
            </a:r>
            <a:r>
              <a:rPr lang="en-US" baseline="0" dirty="0"/>
              <a:t> test error rate) on</a:t>
            </a:r>
          </a:p>
          <a:p>
            <a:r>
              <a:rPr lang="en-US" baseline="0" dirty="0"/>
              <a:t>Year when people started taking notice</a:t>
            </a:r>
            <a:endParaRPr lang="en-US" dirty="0"/>
          </a:p>
        </p:txBody>
      </p:sp>
      <p:sp>
        <p:nvSpPr>
          <p:cNvPr id="4" name="Slide Number Placeholder 3"/>
          <p:cNvSpPr>
            <a:spLocks noGrp="1"/>
          </p:cNvSpPr>
          <p:nvPr>
            <p:ph type="sldNum" sz="quarter" idx="10"/>
          </p:nvPr>
        </p:nvSpPr>
        <p:spPr/>
        <p:txBody>
          <a:bodyPr/>
          <a:lstStyle/>
          <a:p>
            <a:fld id="{2673916B-D2F7-E340-96C7-8D932FD23B54}" type="slidenum">
              <a:rPr lang="en-US" smtClean="0"/>
              <a:pPr/>
              <a:t>72</a:t>
            </a:fld>
            <a:endParaRPr lang="en-US"/>
          </a:p>
        </p:txBody>
      </p:sp>
    </p:spTree>
    <p:extLst>
      <p:ext uri="{BB962C8B-B14F-4D97-AF65-F5344CB8AC3E}">
        <p14:creationId xmlns:p14="http://schemas.microsoft.com/office/powerpoint/2010/main" val="204381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如果用</a:t>
            </a:r>
            <a:r>
              <a:rPr kumimoji="1" lang="en" altLang="zh-CN" dirty="0" err="1"/>
              <a:t>mindspore+ascend</a:t>
            </a:r>
            <a:r>
              <a:rPr kumimoji="1" lang="en" altLang="zh-CN" dirty="0"/>
              <a:t> 910</a:t>
            </a:r>
            <a:r>
              <a:rPr kumimoji="1" lang="zh-CN" altLang="en-US" dirty="0"/>
              <a:t>训练卡</a:t>
            </a:r>
          </a:p>
        </p:txBody>
      </p:sp>
      <p:sp>
        <p:nvSpPr>
          <p:cNvPr id="4" name="灯片编号占位符 3"/>
          <p:cNvSpPr>
            <a:spLocks noGrp="1"/>
          </p:cNvSpPr>
          <p:nvPr>
            <p:ph type="sldNum" sz="quarter" idx="5"/>
          </p:nvPr>
        </p:nvSpPr>
        <p:spPr/>
        <p:txBody>
          <a:bodyPr/>
          <a:lstStyle/>
          <a:p>
            <a:fld id="{2673916B-D2F7-E340-96C7-8D932FD23B54}" type="slidenum">
              <a:rPr lang="en-US" smtClean="0"/>
              <a:pPr/>
              <a:t>2</a:t>
            </a:fld>
            <a:endParaRPr lang="en-US"/>
          </a:p>
        </p:txBody>
      </p:sp>
    </p:spTree>
    <p:extLst>
      <p:ext uri="{BB962C8B-B14F-4D97-AF65-F5344CB8AC3E}">
        <p14:creationId xmlns:p14="http://schemas.microsoft.com/office/powerpoint/2010/main" val="3419340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细粒度图像分析（</a:t>
            </a:r>
            <a:r>
              <a:rPr kumimoji="1" lang="en" altLang="zh-CN" dirty="0"/>
              <a:t>FGIA</a:t>
            </a:r>
            <a:r>
              <a:rPr kumimoji="1" lang="zh-CN" altLang="en" dirty="0"/>
              <a:t>）</a:t>
            </a:r>
            <a:r>
              <a:rPr kumimoji="1" lang="zh-CN" altLang="en-US" dirty="0"/>
              <a:t>专注于处理属于同一大类不同子类的问题（例如，鸟、狗与车辆），通常包括主要任务例如细粒度图像识别，细粒度图像检索，细粒度图像生成等。</a:t>
            </a:r>
          </a:p>
          <a:p>
            <a:endParaRPr kumimoji="1" lang="zh-CN" altLang="en-US" dirty="0"/>
          </a:p>
          <a:p>
            <a:r>
              <a:rPr kumimoji="1" lang="zh-CN" altLang="en-US" dirty="0"/>
              <a:t>      将</a:t>
            </a:r>
            <a:r>
              <a:rPr kumimoji="1" lang="en" altLang="zh-CN" dirty="0"/>
              <a:t>FGIA</a:t>
            </a:r>
            <a:r>
              <a:rPr kumimoji="1" lang="zh-CN" altLang="en-US" dirty="0"/>
              <a:t>与其它通用方法进行区分的是：通用图像分析中，目标属于粗粒度的大类（例如，鸟、橙子与狗），因此，视觉差距很大。然而，在</a:t>
            </a:r>
            <a:r>
              <a:rPr kumimoji="1" lang="en" altLang="zh-CN" dirty="0"/>
              <a:t>FGIA</a:t>
            </a:r>
            <a:r>
              <a:rPr kumimoji="1" lang="zh-CN" altLang="en-US" dirty="0"/>
              <a:t>中，目标来自一个大类别的不同子类，细粒度特性导致他们的视觉相似性。我们将图像识别作为例子。如图</a:t>
            </a:r>
            <a:r>
              <a:rPr kumimoji="1" lang="en-US" altLang="zh-CN" dirty="0"/>
              <a:t>1</a:t>
            </a:r>
            <a:r>
              <a:rPr kumimoji="1" lang="zh-CN" altLang="en-US" dirty="0"/>
              <a:t>所示，在细粒度识别中，任务要求识别狗这个类别中的相似子类别，例如，哈士奇、萨摩耶与阿拉斯加。为了进行精确的识别，需要通过捕捉细微的与精细的特征来区分他们（例如耳朵、鼻子、尾巴），这也与其它</a:t>
            </a:r>
            <a:r>
              <a:rPr kumimoji="1" lang="en" altLang="zh-CN" dirty="0"/>
              <a:t>FGIA</a:t>
            </a:r>
            <a:r>
              <a:rPr kumimoji="1" lang="zh-CN" altLang="en-US" dirty="0"/>
              <a:t>任务要求相同（例如检索与生成）。</a:t>
            </a:r>
          </a:p>
          <a:p>
            <a:endParaRPr kumimoji="1" lang="zh-CN" altLang="en-US" dirty="0"/>
          </a:p>
          <a:p>
            <a:r>
              <a:rPr kumimoji="1" lang="zh-CN" altLang="en-US" dirty="0"/>
              <a:t>      此外，细粒度的特性还由于高度相似的子类的小类间差与姿势、尺度与旋转带来的大类内差距，如图</a:t>
            </a:r>
            <a:r>
              <a:rPr kumimoji="1" lang="en-US" altLang="zh-CN" dirty="0"/>
              <a:t>3</a:t>
            </a:r>
            <a:r>
              <a:rPr kumimoji="1" lang="zh-CN" altLang="en-US" dirty="0"/>
              <a:t>所示。这与通用图像分类不同（例如，小类内差与大类间差），这使得细粒度图像分类称为具有挑战性的问题。</a:t>
            </a:r>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74</a:t>
            </a:fld>
            <a:endParaRPr lang="en-US"/>
          </a:p>
        </p:txBody>
      </p:sp>
    </p:spTree>
    <p:extLst>
      <p:ext uri="{BB962C8B-B14F-4D97-AF65-F5344CB8AC3E}">
        <p14:creationId xmlns:p14="http://schemas.microsoft.com/office/powerpoint/2010/main" val="2928295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zh-CN" altLang="en-US" sz="1200" b="0" i="0" kern="1200" dirty="0">
                <a:solidFill>
                  <a:schemeClr val="tx1"/>
                </a:solidFill>
                <a:effectLst/>
                <a:latin typeface="+mn-lt"/>
                <a:ea typeface="+mn-ea"/>
                <a:cs typeface="+mn-cs"/>
              </a:rPr>
              <a:t>真实世界中，</a:t>
            </a:r>
            <a:r>
              <a:rPr lang="en" altLang="zh-CN" sz="1200" b="0" i="0" kern="1200" dirty="0">
                <a:solidFill>
                  <a:schemeClr val="tx1"/>
                </a:solidFill>
                <a:effectLst/>
                <a:latin typeface="+mn-lt"/>
                <a:ea typeface="+mn-ea"/>
                <a:cs typeface="+mn-cs"/>
              </a:rPr>
              <a:t>FGIA</a:t>
            </a:r>
            <a:r>
              <a:rPr lang="zh-CN" altLang="en-US" sz="1200" b="0" i="0" kern="1200" dirty="0">
                <a:solidFill>
                  <a:schemeClr val="tx1"/>
                </a:solidFill>
                <a:effectLst/>
                <a:latin typeface="+mn-lt"/>
                <a:ea typeface="+mn-ea"/>
                <a:cs typeface="+mn-cs"/>
              </a:rPr>
              <a:t>无论是在工业界还是学术界都有广泛的应用，比如鱼类类别识别。</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kumimoji="1" lang="zh-CN" altLang="en-US" dirty="0"/>
              <a:t>海洋蕴藏着极其丰富的生物资源和非生物资源，这些资源不仅是建设“蓝色粮仓”</a:t>
            </a:r>
          </a:p>
          <a:p>
            <a:r>
              <a:rPr kumimoji="1" lang="zh-CN" altLang="en-US" dirty="0"/>
              <a:t>的重要物质基础，也是维持全球生态平衡举足轻重的存在。海洋资源中重要的一项就是渔业资源，科学开发和保护渔业资源，</a:t>
            </a:r>
          </a:p>
          <a:p>
            <a:r>
              <a:rPr kumimoji="1" lang="zh-CN" altLang="en-US" dirty="0"/>
              <a:t>促进可持续渔业管理战略发展，将有利于我国海洋强国战略目标的实现。 </a:t>
            </a:r>
          </a:p>
          <a:p>
            <a:endParaRPr kumimoji="1" lang="zh-CN" altLang="en-US" dirty="0"/>
          </a:p>
          <a:p>
            <a:r>
              <a:rPr kumimoji="1" lang="zh-CN" altLang="en-US" dirty="0"/>
              <a:t>现代渔业发展关系到很多新设施、新技术、新机制的应用开发，渔业监测是其中</a:t>
            </a:r>
          </a:p>
          <a:p>
            <a:r>
              <a:rPr kumimoji="1" lang="zh-CN" altLang="en-US" dirty="0"/>
              <a:t>非常重要的部分。精确的渔业数据能够为渔业管理提供决策依据，方便科学设定总捕</a:t>
            </a:r>
          </a:p>
          <a:p>
            <a:r>
              <a:rPr kumimoji="1" lang="zh-CN" altLang="en-US" dirty="0"/>
              <a:t>捞量、实现渔业的可持续管理、促进渔业转型和改进。为保证鱼类健康生长，从鱼苗</a:t>
            </a:r>
          </a:p>
          <a:p>
            <a:r>
              <a:rPr kumimoji="1" lang="zh-CN" altLang="en-US" dirty="0"/>
              <a:t>育种期间就需要对鱼种进行快速识别并采集各阶段的鱼种数量、重量、体长等各项指</a:t>
            </a:r>
          </a:p>
          <a:p>
            <a:r>
              <a:rPr kumimoji="1" lang="zh-CN" altLang="en-US" dirty="0"/>
              <a:t>标。这些数据同时反映了水下环境参数的变化，能够更好地辅助鱼类养殖、捕捞和鱼</a:t>
            </a:r>
          </a:p>
          <a:p>
            <a:r>
              <a:rPr kumimoji="1" lang="zh-CN" altLang="en-US" dirty="0"/>
              <a:t>道建设等，因此有必要对鱼类进行实时检测识别。  </a:t>
            </a:r>
          </a:p>
          <a:p>
            <a:endParaRPr kumimoji="1" lang="zh-CN" altLang="en-US" dirty="0"/>
          </a:p>
          <a:p>
            <a:r>
              <a:rPr kumimoji="1" lang="zh-CN" altLang="en-US" dirty="0"/>
              <a:t>随着数字成像技术的成熟与相关设备的普及。水下拍摄在渔业方面的应用日益广</a:t>
            </a:r>
          </a:p>
          <a:p>
            <a:r>
              <a:rPr kumimoji="1" lang="zh-CN" altLang="en-US" dirty="0"/>
              <a:t>泛。智能监测利用计算机视觉技术，在不需要人工干预的情况下，可对自然条件下拍</a:t>
            </a:r>
          </a:p>
          <a:p>
            <a:r>
              <a:rPr kumimoji="1" lang="zh-CN" altLang="en-US" dirty="0"/>
              <a:t>摄的水下视频图像场景中存在的鱼体目标进行自动检测及识别。这极大地提高了工作</a:t>
            </a:r>
          </a:p>
          <a:p>
            <a:r>
              <a:rPr kumimoji="1" lang="zh-CN" altLang="en-US" dirty="0"/>
              <a:t>效率及准确度，对于指导渔业可持续发展、保护生态平衡有着重要的意义</a:t>
            </a:r>
            <a:r>
              <a:rPr kumimoji="1" lang="en-US" altLang="zh-CN" dirty="0"/>
              <a:t>[2]</a:t>
            </a:r>
            <a:r>
              <a:rPr kumimoji="1" lang="zh-CN" altLang="en-US" dirty="0"/>
              <a:t>。</a:t>
            </a:r>
          </a:p>
        </p:txBody>
      </p:sp>
      <p:sp>
        <p:nvSpPr>
          <p:cNvPr id="4" name="灯片编号占位符 3"/>
          <p:cNvSpPr>
            <a:spLocks noGrp="1"/>
          </p:cNvSpPr>
          <p:nvPr>
            <p:ph type="sldNum" sz="quarter" idx="5"/>
          </p:nvPr>
        </p:nvSpPr>
        <p:spPr/>
        <p:txBody>
          <a:bodyPr/>
          <a:lstStyle/>
          <a:p>
            <a:fld id="{2673916B-D2F7-E340-96C7-8D932FD23B54}" type="slidenum">
              <a:rPr lang="en-US" smtClean="0"/>
              <a:pPr/>
              <a:t>75</a:t>
            </a:fld>
            <a:endParaRPr lang="en-US"/>
          </a:p>
        </p:txBody>
      </p:sp>
    </p:spTree>
    <p:extLst>
      <p:ext uri="{BB962C8B-B14F-4D97-AF65-F5344CB8AC3E}">
        <p14:creationId xmlns:p14="http://schemas.microsoft.com/office/powerpoint/2010/main" val="2850512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为了帮助鲸鱼保护，科学家们使用照片监视系统来监视海洋活动。他们使用鲸鱼尾巴这一独一无二的标记来在连续的图像中识别鲸鱼，并对它们的活动进行细致地分析。全球共</a:t>
            </a:r>
            <a:r>
              <a:rPr lang="en-US" altLang="zh-CN" sz="1200" b="0" i="0" kern="1200" dirty="0">
                <a:solidFill>
                  <a:schemeClr val="tx1"/>
                </a:solidFill>
                <a:effectLst/>
                <a:latin typeface="+mn-lt"/>
                <a:ea typeface="+mn-ea"/>
                <a:cs typeface="+mn-cs"/>
              </a:rPr>
              <a:t>2131</a:t>
            </a:r>
            <a:r>
              <a:rPr lang="zh-CN" altLang="en-US" sz="1200" b="0" i="0" kern="1200" dirty="0">
                <a:solidFill>
                  <a:schemeClr val="tx1"/>
                </a:solidFill>
                <a:effectLst/>
                <a:latin typeface="+mn-lt"/>
                <a:ea typeface="+mn-ea"/>
                <a:cs typeface="+mn-cs"/>
              </a:rPr>
              <a:t>个团队参加了比赛。</a:t>
            </a:r>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76</a:t>
            </a:fld>
            <a:endParaRPr lang="en-US"/>
          </a:p>
        </p:txBody>
      </p:sp>
    </p:spTree>
    <p:extLst>
      <p:ext uri="{BB962C8B-B14F-4D97-AF65-F5344CB8AC3E}">
        <p14:creationId xmlns:p14="http://schemas.microsoft.com/office/powerpoint/2010/main" val="3239356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 altLang="zh-CN" sz="1200" b="0" i="0" kern="1200" dirty="0">
                <a:solidFill>
                  <a:schemeClr val="tx1"/>
                </a:solidFill>
                <a:effectLst/>
                <a:latin typeface="+mn-lt"/>
                <a:ea typeface="+mn-ea"/>
                <a:cs typeface="+mn-cs"/>
              </a:rPr>
              <a:t>It’s estimated that our planet contains several million species of plants and animals–many that look really similar to each other. Because of this, a lot of species in the natural world are too hard to classify without an expert.</a:t>
            </a:r>
          </a:p>
          <a:p>
            <a:pPr fontAlgn="base"/>
            <a:r>
              <a:rPr lang="en" altLang="zh-CN" sz="1200" b="0" i="0" kern="1200" dirty="0">
                <a:solidFill>
                  <a:schemeClr val="tx1"/>
                </a:solidFill>
                <a:effectLst/>
                <a:latin typeface="+mn-lt"/>
                <a:ea typeface="+mn-ea"/>
                <a:cs typeface="+mn-cs"/>
              </a:rPr>
              <a:t>As part of the </a:t>
            </a:r>
            <a:r>
              <a:rPr lang="en" altLang="zh-CN" sz="1200" b="0" i="0" u="none" strike="noStrike" kern="1200" dirty="0">
                <a:solidFill>
                  <a:schemeClr val="tx1"/>
                </a:solidFill>
                <a:effectLst/>
                <a:latin typeface="+mn-lt"/>
                <a:ea typeface="+mn-ea"/>
                <a:cs typeface="+mn-cs"/>
                <a:hlinkClick r:id="rId3"/>
              </a:rPr>
              <a:t>FGVC4 workshop</a:t>
            </a:r>
            <a:r>
              <a:rPr lang="en" altLang="zh-CN" sz="1200" b="0" i="0" kern="1200" dirty="0">
                <a:solidFill>
                  <a:schemeClr val="tx1"/>
                </a:solidFill>
                <a:effectLst/>
                <a:latin typeface="+mn-lt"/>
                <a:ea typeface="+mn-ea"/>
                <a:cs typeface="+mn-cs"/>
              </a:rPr>
              <a:t> at </a:t>
            </a:r>
            <a:r>
              <a:rPr lang="en" altLang="zh-CN" sz="1200" b="0" i="0" u="none" strike="noStrike" kern="1200" dirty="0">
                <a:solidFill>
                  <a:schemeClr val="tx1"/>
                </a:solidFill>
                <a:effectLst/>
                <a:latin typeface="+mn-lt"/>
                <a:ea typeface="+mn-ea"/>
                <a:cs typeface="+mn-cs"/>
                <a:hlinkClick r:id="rId4"/>
              </a:rPr>
              <a:t>CVPR 2017</a:t>
            </a:r>
            <a:r>
              <a:rPr lang="en" altLang="zh-CN" sz="1200" b="0" i="0" kern="1200" dirty="0">
                <a:solidFill>
                  <a:schemeClr val="tx1"/>
                </a:solidFill>
                <a:effectLst/>
                <a:latin typeface="+mn-lt"/>
                <a:ea typeface="+mn-ea"/>
                <a:cs typeface="+mn-cs"/>
              </a:rPr>
              <a:t> we are conducting the </a:t>
            </a:r>
            <a:r>
              <a:rPr lang="en" altLang="zh-CN" sz="1200" b="0" i="0" kern="1200" dirty="0" err="1">
                <a:solidFill>
                  <a:schemeClr val="tx1"/>
                </a:solidFill>
                <a:effectLst/>
                <a:latin typeface="+mn-lt"/>
                <a:ea typeface="+mn-ea"/>
                <a:cs typeface="+mn-cs"/>
              </a:rPr>
              <a:t>iNat</a:t>
            </a:r>
            <a:r>
              <a:rPr lang="en" altLang="zh-CN" sz="1200" b="0" i="0" kern="1200" dirty="0">
                <a:solidFill>
                  <a:schemeClr val="tx1"/>
                </a:solidFill>
                <a:effectLst/>
                <a:latin typeface="+mn-lt"/>
                <a:ea typeface="+mn-ea"/>
                <a:cs typeface="+mn-cs"/>
              </a:rPr>
              <a:t> Challenge 2017 large scale species classification competition, sponsored by Google. It is estimated that the natural world contains several million species of plants and animals. Without expert knowledge, many of these species are extremely difficult to accurately classify due to their visual similarity. The goal of this competition is to push the state of the art in automatic image classification for real world data that features fine-grained categories, big class imbalances, and large numbers of classes.</a:t>
            </a:r>
          </a:p>
          <a:p>
            <a:pPr fontAlgn="base"/>
            <a:br>
              <a:rPr lang="en" altLang="zh-CN" sz="1200" b="0" i="0" kern="1200" dirty="0">
                <a:solidFill>
                  <a:schemeClr val="tx1"/>
                </a:solidFill>
                <a:effectLst/>
                <a:latin typeface="+mn-lt"/>
                <a:ea typeface="+mn-ea"/>
                <a:cs typeface="+mn-cs"/>
              </a:rPr>
            </a:br>
            <a:r>
              <a:rPr lang="en" altLang="zh-CN" sz="1200" b="0" i="0" kern="1200" dirty="0">
                <a:solidFill>
                  <a:schemeClr val="tx1"/>
                </a:solidFill>
                <a:effectLst/>
                <a:latin typeface="+mn-lt"/>
                <a:ea typeface="+mn-ea"/>
                <a:cs typeface="+mn-cs"/>
              </a:rPr>
              <a:t>The </a:t>
            </a:r>
            <a:r>
              <a:rPr lang="en" altLang="zh-CN" sz="1200" b="0" i="0" kern="1200" dirty="0" err="1">
                <a:solidFill>
                  <a:schemeClr val="tx1"/>
                </a:solidFill>
                <a:effectLst/>
                <a:latin typeface="+mn-lt"/>
                <a:ea typeface="+mn-ea"/>
                <a:cs typeface="+mn-cs"/>
              </a:rPr>
              <a:t>iNat</a:t>
            </a:r>
            <a:r>
              <a:rPr lang="en" altLang="zh-CN" sz="1200" b="0" i="0" kern="1200" dirty="0">
                <a:solidFill>
                  <a:schemeClr val="tx1"/>
                </a:solidFill>
                <a:effectLst/>
                <a:latin typeface="+mn-lt"/>
                <a:ea typeface="+mn-ea"/>
                <a:cs typeface="+mn-cs"/>
              </a:rPr>
              <a:t> Challenge 2017 dataset contains 5,089 species, with a combined training and validation set of 675,000 images that have been collected and verified by multiple users from </a:t>
            </a:r>
            <a:r>
              <a:rPr lang="en" altLang="zh-CN" sz="1200" b="0" i="0" u="none" strike="noStrike" kern="1200" dirty="0">
                <a:solidFill>
                  <a:schemeClr val="tx1"/>
                </a:solidFill>
                <a:effectLst/>
                <a:latin typeface="+mn-lt"/>
                <a:ea typeface="+mn-ea"/>
                <a:cs typeface="+mn-cs"/>
                <a:hlinkClick r:id="rId5"/>
              </a:rPr>
              <a:t>inaturalist.org</a:t>
            </a:r>
            <a:r>
              <a:rPr lang="en" altLang="zh-CN" sz="1200" b="0" i="0" kern="1200" dirty="0">
                <a:solidFill>
                  <a:schemeClr val="tx1"/>
                </a:solidFill>
                <a:effectLst/>
                <a:latin typeface="+mn-lt"/>
                <a:ea typeface="+mn-ea"/>
                <a:cs typeface="+mn-cs"/>
              </a:rPr>
              <a:t>. The dataset features many visually similar species, captured in a wide variety of situations, from all over the world.</a:t>
            </a:r>
          </a:p>
          <a:p>
            <a:pPr fontAlgn="base"/>
            <a:endParaRPr lang="en"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49teams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0.99911</a:t>
            </a:r>
            <a:r>
              <a:rPr lang="en" altLang="zh-CN" sz="1200" b="0" i="0" kern="1200" dirty="0">
                <a:solidFill>
                  <a:schemeClr val="tx1"/>
                </a:solidFill>
                <a:effectLst/>
                <a:latin typeface="+mn-lt"/>
                <a:ea typeface="+mn-ea"/>
                <a:cs typeface="+mn-cs"/>
              </a:rPr>
              <a:t> </a:t>
            </a:r>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77</a:t>
            </a:fld>
            <a:endParaRPr lang="en-US"/>
          </a:p>
        </p:txBody>
      </p:sp>
    </p:spTree>
    <p:extLst>
      <p:ext uri="{BB962C8B-B14F-4D97-AF65-F5344CB8AC3E}">
        <p14:creationId xmlns:p14="http://schemas.microsoft.com/office/powerpoint/2010/main" val="3798436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fontAlgn="base"/>
            <a:r>
              <a:rPr lang="en" altLang="zh-CN" sz="1200" b="0" i="0" kern="1200" dirty="0">
                <a:solidFill>
                  <a:schemeClr val="tx1"/>
                </a:solidFill>
                <a:effectLst/>
                <a:latin typeface="+mn-lt"/>
                <a:ea typeface="+mn-ea"/>
                <a:cs typeface="+mn-cs"/>
              </a:rPr>
              <a:t>The Herbarium 2020 FGVC7 Challenge is to identify vascular plant species from a large, long-tailed collection herbarium specimens provided by the </a:t>
            </a:r>
            <a:r>
              <a:rPr lang="en" altLang="zh-CN" sz="1200" b="0" i="0" u="none" strike="noStrike" kern="1200" dirty="0">
                <a:solidFill>
                  <a:schemeClr val="tx1"/>
                </a:solidFill>
                <a:effectLst/>
                <a:latin typeface="+mn-lt"/>
                <a:ea typeface="+mn-ea"/>
                <a:cs typeface="+mn-cs"/>
                <a:hlinkClick r:id="rId3"/>
              </a:rPr>
              <a:t>New York Botanical Garden</a:t>
            </a:r>
            <a:r>
              <a:rPr lang="en" altLang="zh-CN" sz="1200" b="0" i="0" kern="1200" dirty="0">
                <a:solidFill>
                  <a:schemeClr val="tx1"/>
                </a:solidFill>
                <a:effectLst/>
                <a:latin typeface="+mn-lt"/>
                <a:ea typeface="+mn-ea"/>
                <a:cs typeface="+mn-cs"/>
              </a:rPr>
              <a:t> (NYBG).</a:t>
            </a:r>
          </a:p>
          <a:p>
            <a:pPr fontAlgn="base"/>
            <a:r>
              <a:rPr lang="en" altLang="zh-CN" sz="1200" b="0" i="0" kern="1200" dirty="0">
                <a:solidFill>
                  <a:schemeClr val="tx1"/>
                </a:solidFill>
                <a:effectLst/>
                <a:latin typeface="+mn-lt"/>
                <a:ea typeface="+mn-ea"/>
                <a:cs typeface="+mn-cs"/>
              </a:rPr>
              <a:t>The Herbarium 2020 dataset contains over 1M images representing over 32,000 plant species. This is a dataset with a long tail; there are a minimum of 3 specimens per species. However, some species are represented by more than a hundred specimens. This dataset only contains vascular land plants which includes lycophytes, ferns, gymnosperms, and flowering plants. The extinct forms of lycophytes are the major component of coal deposits, ferns are indicators of ecosystem health, gymnosperms provide major habitats for animals, and flowering plants provide all of our crops, vegetables, and fruits.</a:t>
            </a:r>
          </a:p>
          <a:p>
            <a:endParaRPr kumimoji="1" lang="en-US" altLang="zh-CN" dirty="0"/>
          </a:p>
          <a:p>
            <a:r>
              <a:rPr lang="en" altLang="zh-CN" sz="1200" b="0" i="0" kern="1200" dirty="0">
                <a:solidFill>
                  <a:schemeClr val="tx1"/>
                </a:solidFill>
                <a:effectLst/>
                <a:latin typeface="+mn-lt"/>
                <a:ea typeface="+mn-ea"/>
                <a:cs typeface="+mn-cs"/>
              </a:rPr>
              <a:t>The New York Botanical Garden (NYBG) herbarium contains more than 7.8 million plant and fungal specimens. Herbaria are a massive repository of plant diversity data. These collections not only represent a vast amount of plant diversity, but since herbarium collections include specimens dating back hundreds of years, they provide snapshots of plant diversity through time. The integrity of the plant is maintained in herbaria as a pressed, dried specimen; a specimen collected nearly two hundred years ago by Darwin looks much the same as one collected a month ago by an NYBG botanist. All specimens not only maintain their morphological features but also include collection dates and locations, and the name of the person who collected the specimen. This information, multiplied by millions of plant collections, provides the framework for understanding plant diversity on a massive scale and learning how it has changed over time.</a:t>
            </a:r>
          </a:p>
          <a:p>
            <a:endParaRPr kumimoji="1"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This is an FGVC competition hosted as part of the </a:t>
            </a:r>
            <a:r>
              <a:rPr lang="en" altLang="zh-CN" sz="1200" b="0" i="0" u="none" strike="noStrike" kern="1200" dirty="0">
                <a:solidFill>
                  <a:schemeClr val="tx1"/>
                </a:solidFill>
                <a:effectLst/>
                <a:latin typeface="+mn-lt"/>
                <a:ea typeface="+mn-ea"/>
                <a:cs typeface="+mn-cs"/>
                <a:hlinkClick r:id="rId4"/>
              </a:rPr>
              <a:t>FGVC7</a:t>
            </a:r>
            <a:r>
              <a:rPr lang="en" altLang="zh-CN" sz="1200" b="0" i="0" kern="1200" dirty="0">
                <a:solidFill>
                  <a:schemeClr val="tx1"/>
                </a:solidFill>
                <a:effectLst/>
                <a:latin typeface="+mn-lt"/>
                <a:ea typeface="+mn-ea"/>
                <a:cs typeface="+mn-cs"/>
              </a:rPr>
              <a:t> workshop at </a:t>
            </a:r>
            <a:r>
              <a:rPr lang="en" altLang="zh-CN" sz="1200" b="0" i="0" u="none" strike="noStrike" kern="1200" dirty="0">
                <a:solidFill>
                  <a:schemeClr val="tx1"/>
                </a:solidFill>
                <a:effectLst/>
                <a:latin typeface="+mn-lt"/>
                <a:ea typeface="+mn-ea"/>
                <a:cs typeface="+mn-cs"/>
                <a:hlinkClick r:id="rId5"/>
              </a:rPr>
              <a:t>CVPR 2020</a:t>
            </a:r>
            <a:r>
              <a:rPr lang="en" altLang="zh-CN" sz="1200" b="0" i="0" kern="1200" dirty="0">
                <a:solidFill>
                  <a:schemeClr val="tx1"/>
                </a:solidFill>
                <a:effectLst/>
                <a:latin typeface="+mn-lt"/>
                <a:ea typeface="+mn-ea"/>
                <a:cs typeface="+mn-cs"/>
              </a:rPr>
              <a:t> and sponsored by </a:t>
            </a:r>
            <a:r>
              <a:rPr lang="en" altLang="zh-CN" sz="1200" b="0" i="0" u="none" strike="noStrike" kern="1200" dirty="0">
                <a:solidFill>
                  <a:schemeClr val="tx1"/>
                </a:solidFill>
                <a:effectLst/>
                <a:latin typeface="+mn-lt"/>
                <a:ea typeface="+mn-ea"/>
                <a:cs typeface="+mn-cs"/>
                <a:hlinkClick r:id="rId3"/>
              </a:rPr>
              <a:t>NYBG</a:t>
            </a:r>
            <a:r>
              <a:rPr lang="en" altLang="zh-CN" sz="1200" b="0" i="0" kern="1200" dirty="0">
                <a:solidFill>
                  <a:schemeClr val="tx1"/>
                </a:solidFill>
                <a:effectLst/>
                <a:latin typeface="+mn-lt"/>
                <a:ea typeface="+mn-ea"/>
                <a:cs typeface="+mn-cs"/>
              </a:rPr>
              <a:t>.</a:t>
            </a:r>
          </a:p>
          <a:p>
            <a:endParaRPr kumimoji="1" lang="en"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153</a:t>
            </a:r>
            <a:r>
              <a:rPr kumimoji="1" lang="zh-CN" altLang="en-US" sz="1200" b="0" i="0" kern="1200" dirty="0">
                <a:solidFill>
                  <a:schemeClr val="tx1"/>
                </a:solidFill>
                <a:effectLst/>
                <a:latin typeface="+mn-lt"/>
                <a:ea typeface="+mn-ea"/>
                <a:cs typeface="+mn-cs"/>
              </a:rPr>
              <a:t> </a:t>
            </a:r>
            <a:r>
              <a:rPr kumimoji="1" lang="en-US" altLang="zh-CN" sz="1200" b="0" i="0" kern="1200" dirty="0">
                <a:solidFill>
                  <a:schemeClr val="tx1"/>
                </a:solidFill>
                <a:effectLst/>
                <a:latin typeface="+mn-lt"/>
                <a:ea typeface="+mn-ea"/>
                <a:cs typeface="+mn-cs"/>
              </a:rPr>
              <a:t>teams</a:t>
            </a:r>
            <a:r>
              <a:rPr kumimoji="1"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0.84484</a:t>
            </a:r>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78</a:t>
            </a:fld>
            <a:endParaRPr lang="en-US"/>
          </a:p>
        </p:txBody>
      </p:sp>
    </p:spTree>
    <p:extLst>
      <p:ext uri="{BB962C8B-B14F-4D97-AF65-F5344CB8AC3E}">
        <p14:creationId xmlns:p14="http://schemas.microsoft.com/office/powerpoint/2010/main" val="3277248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r>
              <a:rPr lang="zh-CN" altLang="en-US" sz="1200" kern="1200" dirty="0">
                <a:solidFill>
                  <a:schemeClr val="tx1"/>
                </a:solidFill>
                <a:effectLst/>
                <a:latin typeface="+mn-lt"/>
                <a:ea typeface="+mn-ea"/>
                <a:cs typeface="+mn-cs"/>
              </a:rPr>
              <a:t>基于视觉的车辆细粒度分类技术是智能交通中的关键技术，不仅能够有效辅助解决车辆盗窃、违章车 辆判别等社会问题，同时对目前大数据应用趋势下的商 业系统也有着重要的意义。近年来，深度学习尤其是深 度卷积神经网络在计算机视觉上的成功，引发了人们浓 厚的研究兴趣。深度卷积特征的加入，为车辆细分类的 发展带来了新的机遇。 </a:t>
            </a:r>
            <a:endParaRPr lang="zh-CN" altLang="en-US" dirty="0"/>
          </a:p>
          <a:p>
            <a:r>
              <a:rPr lang="zh-CN" altLang="en-US" sz="1200" kern="1200" dirty="0">
                <a:solidFill>
                  <a:schemeClr val="tx1"/>
                </a:solidFill>
                <a:effectLst/>
                <a:latin typeface="+mn-lt"/>
                <a:ea typeface="+mn-ea"/>
                <a:cs typeface="+mn-cs"/>
              </a:rPr>
              <a:t>由于交通路口斜视角度在视野上的局限性，在高 空场景下对车辆进行识别细分类更加有实际应用价值， 一方面能更好地检测识别出违章车辆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另一方面，还可 以对目标车辆进行重识别和持续跟踪。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dirty="0"/>
              <a:t>智能交通系统是综合利用地面交通的传感、分析、控制和通信技术来发展</a:t>
            </a:r>
          </a:p>
          <a:p>
            <a:endParaRPr lang="zh-CN" altLang="en-US" dirty="0"/>
          </a:p>
          <a:p>
            <a:r>
              <a:rPr lang="zh-CN" altLang="en-US" dirty="0"/>
              <a:t>和提高交通系统的机动性、效率、和安全性的系统。智能交通系统有着广泛的应</a:t>
            </a:r>
          </a:p>
          <a:p>
            <a:endParaRPr lang="zh-CN" altLang="en-US" dirty="0"/>
          </a:p>
          <a:p>
            <a:r>
              <a:rPr lang="zh-CN" altLang="en-US" dirty="0"/>
              <a:t>用，包括收集、传输和处理数据，以缓解交通拥堵，提高交通管理效率，加</a:t>
            </a:r>
          </a:p>
          <a:p>
            <a:endParaRPr lang="zh-CN" altLang="en-US" dirty="0"/>
          </a:p>
          <a:p>
            <a:r>
              <a:rPr lang="zh-CN" altLang="en-US" dirty="0"/>
              <a:t>快应对突发交通事故的反应速度等。</a:t>
            </a:r>
          </a:p>
          <a:p>
            <a:endParaRPr lang="zh-CN" altLang="en-US" dirty="0"/>
          </a:p>
          <a:p>
            <a:r>
              <a:rPr lang="zh-CN" altLang="en-US" dirty="0"/>
              <a:t>视频监控负担着交通网络规划和控制的巨大任务，是智能交通的重要组成</a:t>
            </a:r>
          </a:p>
          <a:p>
            <a:endParaRPr lang="zh-CN" altLang="en-US" dirty="0"/>
          </a:p>
          <a:p>
            <a:r>
              <a:rPr lang="zh-CN" altLang="en-US" dirty="0"/>
              <a:t>部分，有着巨大的研宄潜力。随着经济的快速发展，我国机动车数量己经突破２</a:t>
            </a:r>
          </a:p>
          <a:p>
            <a:endParaRPr lang="zh-CN" altLang="en-US" dirty="0"/>
          </a:p>
          <a:p>
            <a:r>
              <a:rPr lang="zh-CN" altLang="en-US" dirty="0"/>
              <a:t>亿且依然保持着増长趋势。在这种背景下，研宄探索先进的智能交通算法变的愈</a:t>
            </a:r>
          </a:p>
          <a:p>
            <a:endParaRPr lang="zh-CN" altLang="en-US" dirty="0"/>
          </a:p>
          <a:p>
            <a:r>
              <a:rPr lang="zh-CN" altLang="en-US" dirty="0"/>
              <a:t>加重要和迫切。在过去的十几年中，因为监控摄像头成本的不断降低，使得大量</a:t>
            </a:r>
          </a:p>
          <a:p>
            <a:endParaRPr lang="zh-CN" altLang="en-US" dirty="0"/>
          </a:p>
          <a:p>
            <a:r>
              <a:rPr lang="zh-CN" altLang="en-US" dirty="0"/>
              <a:t>的交通数据以图片或视频的形式被记录下来，由此产生了许多基于计算机视觉</a:t>
            </a:r>
          </a:p>
          <a:p>
            <a:endParaRPr lang="zh-CN" altLang="en-US" dirty="0"/>
          </a:p>
          <a:p>
            <a:r>
              <a:rPr lang="zh-CN" altLang="en-US" dirty="0"/>
              <a:t>的分析视频监控的方法。</a:t>
            </a:r>
          </a:p>
          <a:p>
            <a:endParaRPr lang="zh-CN" altLang="en-US" dirty="0"/>
          </a:p>
          <a:p>
            <a:r>
              <a:rPr lang="zh-CN" altLang="en-US" dirty="0"/>
              <a:t>在交通系统中，车辆计数车牌识别、事故检测等特定的监控任务</a:t>
            </a:r>
          </a:p>
          <a:p>
            <a:endParaRPr lang="zh-CN" altLang="en-US" dirty="0"/>
          </a:p>
          <a:p>
            <a:r>
              <a:rPr lang="zh-CN" altLang="en-US" dirty="0"/>
              <a:t>可以通过基于传感器的算法来实现。然而，这种方法有很多的限制，以车辆检测</a:t>
            </a:r>
          </a:p>
          <a:p>
            <a:endParaRPr lang="zh-CN" altLang="en-US" dirty="0"/>
          </a:p>
          <a:p>
            <a:r>
              <a:rPr lang="zh-CN" altLang="en-US" dirty="0"/>
              <a:t>为例，基于传感器的技术只能检测较小区域内的车辆。相比之下，基于视觉的方</a:t>
            </a:r>
          </a:p>
          <a:p>
            <a:endParaRPr lang="zh-CN" altLang="en-US" dirty="0"/>
          </a:p>
          <a:p>
            <a:r>
              <a:rPr lang="zh-CN" altLang="en-US" dirty="0"/>
              <a:t>法可以充分利用图像或视频中的信息，以类人的方式识别目标对象。通过摄像机</a:t>
            </a:r>
          </a:p>
          <a:p>
            <a:endParaRPr lang="zh-CN" altLang="en-US" dirty="0"/>
          </a:p>
          <a:p>
            <a:r>
              <a:rPr lang="zh-CN" altLang="en-US" dirty="0"/>
              <a:t>等设备，这类方法能在大的可视区域内检测到所有车辆，同时给出每个被检测车</a:t>
            </a:r>
          </a:p>
          <a:p>
            <a:endParaRPr lang="zh-CN" altLang="en-US" dirty="0"/>
          </a:p>
          <a:p>
            <a:r>
              <a:rPr lang="zh-CN" altLang="en-US" dirty="0"/>
              <a:t>辆的颜色、车型等特征信息。因此，本文提出并研究了几种计算机视觉和深度学</a:t>
            </a:r>
          </a:p>
          <a:p>
            <a:endParaRPr lang="zh-CN" altLang="en-US" dirty="0"/>
          </a:p>
          <a:p>
            <a:r>
              <a:rPr lang="zh-CN" altLang="en-US" dirty="0"/>
              <a:t>习的模型，来解决基于传感器算法中检测区域小、设备部署复杂等问题。</a:t>
            </a:r>
          </a:p>
          <a:p>
            <a:endParaRPr lang="zh-CN" altLang="en-US"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79</a:t>
            </a:fld>
            <a:endParaRPr lang="en-US"/>
          </a:p>
        </p:txBody>
      </p:sp>
    </p:spTree>
    <p:extLst>
      <p:ext uri="{BB962C8B-B14F-4D97-AF65-F5344CB8AC3E}">
        <p14:creationId xmlns:p14="http://schemas.microsoft.com/office/powerpoint/2010/main" val="2681892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新零售 无人</a:t>
            </a:r>
            <a:r>
              <a:rPr kumimoji="1" lang="zh-CN" altLang="en-US" dirty="0"/>
              <a:t>店</a:t>
            </a:r>
          </a:p>
        </p:txBody>
      </p:sp>
      <p:sp>
        <p:nvSpPr>
          <p:cNvPr id="4" name="灯片编号占位符 3"/>
          <p:cNvSpPr>
            <a:spLocks noGrp="1"/>
          </p:cNvSpPr>
          <p:nvPr>
            <p:ph type="sldNum" sz="quarter" idx="5"/>
          </p:nvPr>
        </p:nvSpPr>
        <p:spPr/>
        <p:txBody>
          <a:bodyPr/>
          <a:lstStyle/>
          <a:p>
            <a:fld id="{2673916B-D2F7-E340-96C7-8D932FD23B54}" type="slidenum">
              <a:rPr lang="en-US" smtClean="0"/>
              <a:pPr/>
              <a:t>80</a:t>
            </a:fld>
            <a:endParaRPr lang="en-US"/>
          </a:p>
        </p:txBody>
      </p:sp>
    </p:spTree>
    <p:extLst>
      <p:ext uri="{BB962C8B-B14F-4D97-AF65-F5344CB8AC3E}">
        <p14:creationId xmlns:p14="http://schemas.microsoft.com/office/powerpoint/2010/main" val="1092936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81</a:t>
            </a:fld>
            <a:endParaRPr lang="en-US"/>
          </a:p>
        </p:txBody>
      </p:sp>
    </p:spTree>
    <p:extLst>
      <p:ext uri="{BB962C8B-B14F-4D97-AF65-F5344CB8AC3E}">
        <p14:creationId xmlns:p14="http://schemas.microsoft.com/office/powerpoint/2010/main" val="2773929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蜘蛛的眼睛</a:t>
            </a:r>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83</a:t>
            </a:fld>
            <a:endParaRPr lang="en-US"/>
          </a:p>
        </p:txBody>
      </p:sp>
    </p:spTree>
    <p:extLst>
      <p:ext uri="{BB962C8B-B14F-4D97-AF65-F5344CB8AC3E}">
        <p14:creationId xmlns:p14="http://schemas.microsoft.com/office/powerpoint/2010/main" val="3998625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zh-CN" altLang="en-US" sz="1200" b="0" i="0" kern="1200" dirty="0">
                <a:solidFill>
                  <a:schemeClr val="tx1"/>
                </a:solidFill>
                <a:effectLst/>
                <a:latin typeface="+mn-lt"/>
                <a:ea typeface="+mn-ea"/>
                <a:cs typeface="+mn-cs"/>
              </a:rPr>
              <a:t>现实世界中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大规模图像数据集通常呈现长尾分布现象</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少数类别含有大量的样本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大多数类别仅有极少量样本。传统的视觉识别方法应用到长尾分布的图像数据集时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会出现模型失效、识别准确率骤降等问题。</a:t>
            </a:r>
            <a:endParaRPr lang="en-US" altLang="zh-CN" sz="1200" b="0" i="0" kern="1200" dirty="0">
              <a:solidFill>
                <a:schemeClr val="tx1"/>
              </a:solidFill>
              <a:effectLst/>
              <a:latin typeface="+mn-lt"/>
              <a:ea typeface="+mn-ea"/>
              <a:cs typeface="+mn-cs"/>
            </a:endParaRPr>
          </a:p>
          <a:p>
            <a:r>
              <a:rPr kumimoji="1" lang="zh-CN" altLang="en-US" dirty="0"/>
              <a:t>长尾分布现象广泛存在互联网行业中，大多数用户的需求集中在头</a:t>
            </a:r>
          </a:p>
          <a:p>
            <a:endParaRPr kumimoji="1" lang="zh-CN" altLang="en-US" dirty="0"/>
          </a:p>
          <a:p>
            <a:r>
              <a:rPr kumimoji="1" lang="zh-CN" altLang="en-US" dirty="0"/>
              <a:t>部，例如流行一时的热门商品或者音乐视频等，而尾部零散小量的需求会形成一条长长</a:t>
            </a:r>
          </a:p>
          <a:p>
            <a:endParaRPr kumimoji="1" lang="zh-CN" altLang="en-US" dirty="0"/>
          </a:p>
          <a:p>
            <a:r>
              <a:rPr kumimoji="1" lang="zh-CN" altLang="en-US" dirty="0"/>
              <a:t>的尾巴。长尾分布数据集的学习实际上是不平衡分类问题和小样本学习问题的综合体</a:t>
            </a:r>
            <a:endParaRPr kumimoji="1" lang="en-US" altLang="zh-CN" dirty="0"/>
          </a:p>
          <a:p>
            <a:endParaRPr kumimoji="1" lang="en-US" altLang="zh-CN" dirty="0"/>
          </a:p>
          <a:p>
            <a:r>
              <a:rPr kumimoji="1" lang="zh-CN" altLang="en-US" dirty="0"/>
              <a:t>对于长尾数据头部类别的识别可以视为不平衡分类问题，尾部分类别由于样本数量</a:t>
            </a:r>
          </a:p>
          <a:p>
            <a:endParaRPr kumimoji="1" lang="zh-CN" altLang="en-US" dirty="0"/>
          </a:p>
          <a:p>
            <a:r>
              <a:rPr kumimoji="1" lang="zh-CN" altLang="en-US" dirty="0"/>
              <a:t>太少可视为小样本学习问题。相比于传统平衡数据集的学习，长尾分布识别问题通常会</a:t>
            </a:r>
          </a:p>
          <a:p>
            <a:endParaRPr kumimoji="1" lang="zh-CN" altLang="en-US" dirty="0"/>
          </a:p>
          <a:p>
            <a:r>
              <a:rPr kumimoji="1" lang="zh-CN" altLang="en-US" dirty="0"/>
              <a:t>遇见不平衡学习以及少样本学习问题的挑战，如： </a:t>
            </a:r>
          </a:p>
          <a:p>
            <a:endParaRPr kumimoji="1" lang="zh-CN" altLang="en-US" dirty="0"/>
          </a:p>
          <a:p>
            <a:r>
              <a:rPr kumimoji="1" lang="zh-CN" altLang="en-US" dirty="0"/>
              <a:t>（</a:t>
            </a:r>
            <a:r>
              <a:rPr kumimoji="1" lang="en-US" altLang="zh-CN" dirty="0"/>
              <a:t>1</a:t>
            </a:r>
            <a:r>
              <a:rPr kumimoji="1" lang="zh-CN" altLang="en-US" dirty="0"/>
              <a:t>）由于头部类占据了整个数据集的大部分样本，模型在学习过程中，训练损失</a:t>
            </a:r>
          </a:p>
          <a:p>
            <a:endParaRPr kumimoji="1" lang="zh-CN" altLang="en-US" dirty="0"/>
          </a:p>
          <a:p>
            <a:r>
              <a:rPr kumimoji="1" lang="zh-CN" altLang="en-US" dirty="0"/>
              <a:t>将会被头部类别所主导，模型可以很好地学习头部类别的特征，却学习不到尾部类别的</a:t>
            </a:r>
          </a:p>
          <a:p>
            <a:endParaRPr kumimoji="1" lang="zh-CN" altLang="en-US" dirty="0"/>
          </a:p>
          <a:p>
            <a:r>
              <a:rPr kumimoji="1" lang="zh-CN" altLang="en-US" dirty="0"/>
              <a:t>特征。 </a:t>
            </a:r>
          </a:p>
          <a:p>
            <a:endParaRPr kumimoji="1" lang="zh-CN" altLang="en-US" dirty="0"/>
          </a:p>
          <a:p>
            <a:r>
              <a:rPr kumimoji="1" lang="zh-CN" altLang="en-US" dirty="0"/>
              <a:t>（</a:t>
            </a:r>
            <a:r>
              <a:rPr kumimoji="1" lang="en-US" altLang="zh-CN" dirty="0"/>
              <a:t>2</a:t>
            </a:r>
            <a:r>
              <a:rPr kumimoji="1" lang="zh-CN" altLang="en-US" dirty="0"/>
              <a:t>）由于尾部类仅有极个别样本，它难以表达类别内部的变化，比如同一类别不</a:t>
            </a:r>
          </a:p>
          <a:p>
            <a:endParaRPr kumimoji="1" lang="zh-CN" altLang="en-US" dirty="0"/>
          </a:p>
          <a:p>
            <a:r>
              <a:rPr kumimoji="1" lang="zh-CN" altLang="en-US" dirty="0"/>
              <a:t>同角度、不同光线下的样本。因此模型学习的决策边界往往靠近这些尾部类样本，导致</a:t>
            </a:r>
            <a:endParaRPr kumimoji="1" lang="en-US" altLang="zh-CN" dirty="0"/>
          </a:p>
          <a:p>
            <a:r>
              <a:rPr kumimoji="1" lang="zh-CN" altLang="en-US" dirty="0"/>
              <a:t>属于同一类别但特征差异较大的样本容易被错误识别。 </a:t>
            </a:r>
          </a:p>
          <a:p>
            <a:endParaRPr kumimoji="1" lang="zh-CN" altLang="en-US" dirty="0"/>
          </a:p>
          <a:p>
            <a:r>
              <a:rPr kumimoji="1" lang="zh-CN" altLang="en-US" dirty="0"/>
              <a:t>在识别长尾分布数据时，许多标准高效的卷积神经网络模型将无法正确建模，模型在头</a:t>
            </a:r>
          </a:p>
          <a:p>
            <a:endParaRPr kumimoji="1" lang="zh-CN" altLang="en-US" dirty="0"/>
          </a:p>
          <a:p>
            <a:r>
              <a:rPr kumimoji="1" lang="zh-CN" altLang="en-US" dirty="0"/>
              <a:t>部类上表现良好，在尾部类上几乎无法识别目标，导致整体的识别精确度显著下降。近</a:t>
            </a:r>
          </a:p>
          <a:p>
            <a:endParaRPr kumimoji="1" lang="zh-CN" altLang="en-US" dirty="0"/>
          </a:p>
          <a:p>
            <a:r>
              <a:rPr kumimoji="1" lang="zh-CN" altLang="en-US" dirty="0"/>
              <a:t>年来，针对现有标准方法无法学习长尾分布数据集的现象，计算机视觉领域出现了许多</a:t>
            </a:r>
          </a:p>
          <a:p>
            <a:endParaRPr kumimoji="1" lang="zh-CN" altLang="en-US" dirty="0"/>
          </a:p>
          <a:p>
            <a:r>
              <a:rPr kumimoji="1" lang="zh-CN" altLang="en-US" dirty="0"/>
              <a:t>研究长尾分布识别的工作，即在每一类中的样本数量变化很大且遵循长尾分布的数据中</a:t>
            </a:r>
          </a:p>
          <a:p>
            <a:endParaRPr kumimoji="1" lang="zh-CN" altLang="en-US" dirty="0"/>
          </a:p>
          <a:p>
            <a:r>
              <a:rPr kumimoji="1" lang="zh-CN" altLang="en-US" dirty="0"/>
              <a:t>进行建模学习。 </a:t>
            </a:r>
          </a:p>
          <a:p>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86</a:t>
            </a:fld>
            <a:endParaRPr lang="en-US"/>
          </a:p>
        </p:txBody>
      </p:sp>
    </p:spTree>
    <p:extLst>
      <p:ext uri="{BB962C8B-B14F-4D97-AF65-F5344CB8AC3E}">
        <p14:creationId xmlns:p14="http://schemas.microsoft.com/office/powerpoint/2010/main" val="2248383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dirty="0"/>
              <a:t>Now,</a:t>
            </a:r>
            <a:r>
              <a:rPr lang="en-US" baseline="0" dirty="0"/>
              <a:t> what’s the key to fine-grained recognition? Let’s look at this dog, what breed is it? It turns out that it looks like these two, cardigan welsh corgi and </a:t>
            </a:r>
            <a:r>
              <a:rPr lang="en-US" baseline="0" dirty="0" err="1"/>
              <a:t>pembroke</a:t>
            </a:r>
            <a:r>
              <a:rPr lang="en-US" baseline="0" dirty="0"/>
              <a:t> welsh corgi. Which one is it? In fact, to make the right classification, we need to look at the tails. One breed has a longer tail than the other. So the key is finding the right features. </a:t>
            </a:r>
            <a:endParaRPr lang="en-US" dirty="0"/>
          </a:p>
        </p:txBody>
      </p:sp>
      <p:sp>
        <p:nvSpPr>
          <p:cNvPr id="4" name="Slide Number Placeholder 3"/>
          <p:cNvSpPr>
            <a:spLocks noGrp="1"/>
          </p:cNvSpPr>
          <p:nvPr>
            <p:ph type="sldNum" sz="quarter" idx="10"/>
          </p:nvPr>
        </p:nvSpPr>
        <p:spPr/>
        <p:txBody>
          <a:bodyPr/>
          <a:lstStyle/>
          <a:p>
            <a:fld id="{A75E152B-B7E8-C44B-AEC1-134F3B6692B2}" type="slidenum">
              <a:rPr lang="en-US" smtClean="0"/>
              <a:t>3</a:t>
            </a:fld>
            <a:endParaRPr lang="en-US"/>
          </a:p>
        </p:txBody>
      </p:sp>
    </p:spTree>
    <p:extLst>
      <p:ext uri="{BB962C8B-B14F-4D97-AF65-F5344CB8AC3E}">
        <p14:creationId xmlns:p14="http://schemas.microsoft.com/office/powerpoint/2010/main" val="3288136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细粒度识别的方法可以分为</a:t>
            </a:r>
            <a:r>
              <a:rPr kumimoji="1" lang="en-US" altLang="zh-CN" dirty="0"/>
              <a:t>3</a:t>
            </a:r>
            <a:r>
              <a:rPr kumimoji="1" lang="zh-CN" altLang="en-US" dirty="0"/>
              <a:t>个主要的类型，例如，细粒度识别（</a:t>
            </a:r>
            <a:r>
              <a:rPr kumimoji="1" lang="en-US" altLang="zh-CN" dirty="0"/>
              <a:t>1</a:t>
            </a:r>
            <a:r>
              <a:rPr kumimoji="1" lang="zh-CN" altLang="en-US" dirty="0"/>
              <a:t>）具有定位分类子网络；（</a:t>
            </a:r>
            <a:r>
              <a:rPr kumimoji="1" lang="en-US" altLang="zh-CN" dirty="0"/>
              <a:t>2</a:t>
            </a:r>
            <a:r>
              <a:rPr kumimoji="1" lang="zh-CN" altLang="en-US" dirty="0"/>
              <a:t>）端到端编码；（</a:t>
            </a:r>
            <a:r>
              <a:rPr kumimoji="1" lang="en-US" altLang="zh-CN" dirty="0"/>
              <a:t>3</a:t>
            </a:r>
            <a:r>
              <a:rPr kumimoji="1" lang="zh-CN" altLang="en-US" dirty="0"/>
              <a:t>）具有额外的信息。这些方法中，第一与第二个将它们局限利用细粒度图片的监督信息，例如图像标签、</a:t>
            </a:r>
            <a:r>
              <a:rPr kumimoji="1" lang="en" altLang="zh-CN" dirty="0" err="1"/>
              <a:t>bbox</a:t>
            </a:r>
            <a:r>
              <a:rPr kumimoji="1" lang="zh-CN" altLang="en-US" dirty="0"/>
              <a:t>部件标注等。此外，自动识别系统由于细粒度挑战不能取得完美的表现。因此，研究者最终尝试引入额外但容易获得的信息（例如，网络数据，文字描述）到犀利如识别任务中，从而进一步改进准去了，这对应细粒度识别的第三个方面。细粒度识别流行的评估方法是通过计算数据集所有子类别平均分类准确率得到。</a:t>
            </a:r>
          </a:p>
          <a:p>
            <a:endParaRPr kumimoji="1" lang="zh-CN" altLang="en-US"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95</a:t>
            </a:fld>
            <a:endParaRPr lang="en-US"/>
          </a:p>
        </p:txBody>
      </p:sp>
    </p:spTree>
    <p:extLst>
      <p:ext uri="{BB962C8B-B14F-4D97-AF65-F5344CB8AC3E}">
        <p14:creationId xmlns:p14="http://schemas.microsoft.com/office/powerpoint/2010/main" val="387272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kumimoji="1" lang="zh-CN" altLang="en-US" dirty="0"/>
              <a:t>为了减少类间差变化的挑战，细粒度研究社区的研究人员关注于捕获细粒度目标有区分度的语义特征，然后建立这些部件的中层特征表达用于分类。详细来说，设计了一个定位子网络来定位这些关键部件。之后，紧跟一个分类子网络，用于识别。两个相互协作的子网络形成了第一个阶段，例如，包含定位分类子网络的细粒度识别。</a:t>
            </a:r>
          </a:p>
          <a:p>
            <a:endParaRPr kumimoji="1" lang="zh-CN" altLang="en-US" dirty="0"/>
          </a:p>
          <a:p>
            <a:r>
              <a:rPr kumimoji="1" lang="zh-CN" altLang="en-US" dirty="0"/>
              <a:t>      由于定位的信息，例如，部件级的</a:t>
            </a:r>
            <a:r>
              <a:rPr kumimoji="1" lang="en" altLang="zh-CN" dirty="0" err="1"/>
              <a:t>bbox</a:t>
            </a:r>
            <a:r>
              <a:rPr kumimoji="1" lang="zh-CN" altLang="en-US" dirty="0"/>
              <a:t>或者分割掩模，网络可以获得跟细节部件相关的中级特征表达。此外，他进一步增强了分类子网络的学习能力，可以显著的增加识别的准确率。</a:t>
            </a:r>
          </a:p>
          <a:p>
            <a:endParaRPr kumimoji="1" lang="zh-CN" altLang="en-US" dirty="0"/>
          </a:p>
          <a:p>
            <a:r>
              <a:rPr kumimoji="1" lang="zh-CN" altLang="en-US" dirty="0"/>
              <a:t>      前置与这一阶段相关的工作依赖于额外稠密部件的标注（关键点定位）来定位目标的关键部位语义（例如，头，躯干）；有些通过学习部件检测器</a:t>
            </a:r>
            <a:r>
              <a:rPr kumimoji="1" lang="en-US" altLang="zh-CN" dirty="0"/>
              <a:t>【</a:t>
            </a:r>
            <a:r>
              <a:rPr kumimoji="1" lang="en" altLang="zh-CN" dirty="0"/>
              <a:t>Zhang et al., 2014;Lin et al., 2015a】</a:t>
            </a:r>
            <a:r>
              <a:rPr kumimoji="1" lang="zh-CN" altLang="en" dirty="0"/>
              <a:t>，</a:t>
            </a:r>
            <a:r>
              <a:rPr kumimoji="1" lang="zh-CN" altLang="en-US" dirty="0"/>
              <a:t>有些使用分割的方法</a:t>
            </a:r>
            <a:r>
              <a:rPr kumimoji="1" lang="en-US" altLang="zh-CN" dirty="0"/>
              <a:t>【</a:t>
            </a:r>
            <a:r>
              <a:rPr kumimoji="1" lang="en" altLang="zh-CN" dirty="0"/>
              <a:t>Wei et al., 2018a】</a:t>
            </a:r>
            <a:r>
              <a:rPr kumimoji="1" lang="zh-CN" altLang="en" dirty="0"/>
              <a:t>。</a:t>
            </a:r>
            <a:r>
              <a:rPr kumimoji="1" lang="zh-CN" altLang="en-US" dirty="0"/>
              <a:t>那么，这些方法将多节特征级联其他作为整体表达，输入到随后的分类子网络中进行最后的识别。因此，这些方法也被称为基于部件的识别方法。</a:t>
            </a:r>
          </a:p>
          <a:p>
            <a:endParaRPr kumimoji="1" lang="zh-CN" altLang="en-US" dirty="0"/>
          </a:p>
          <a:p>
            <a:r>
              <a:rPr kumimoji="1" lang="zh-CN" altLang="en-US" dirty="0"/>
              <a:t>      然而，获得这些部件标注是一件劳动密集型的工作，这限制了真实细粒度应用的可扩展性与实用性。当前，出现了一种趋势，这类方法只需要图像的标签</a:t>
            </a:r>
            <a:r>
              <a:rPr kumimoji="1" lang="en-US" altLang="zh-CN" dirty="0"/>
              <a:t>【</a:t>
            </a:r>
            <a:r>
              <a:rPr kumimoji="1" lang="en" altLang="zh-CN" dirty="0" err="1"/>
              <a:t>Jaderberg</a:t>
            </a:r>
            <a:r>
              <a:rPr kumimoji="1" lang="en" altLang="zh-CN" dirty="0"/>
              <a:t> et al., 2015; Fu et al., 2017; Zheng et al., 2017; Sun et al., 2018】</a:t>
            </a:r>
            <a:r>
              <a:rPr kumimoji="1" lang="zh-CN" altLang="en-US" dirty="0"/>
              <a:t>就可以进行精确部件定位。他们常见的动机是第一步找到相应的部件，然后进行表征对比。相对的，也需要获取不同细粒度类别的语义部件（例如，头与躯干），同时希望探索不同部件表达的细微差别。先进的技术，例如注意力机制</a:t>
            </a:r>
            <a:r>
              <a:rPr kumimoji="1" lang="en-US" altLang="zh-CN" dirty="0"/>
              <a:t>【</a:t>
            </a:r>
            <a:r>
              <a:rPr kumimoji="1" lang="en" altLang="zh-CN" dirty="0"/>
              <a:t>Yang et al., 2018】</a:t>
            </a:r>
            <a:r>
              <a:rPr kumimoji="1" lang="zh-CN" altLang="en-US" dirty="0"/>
              <a:t>与多阶策略</a:t>
            </a:r>
            <a:r>
              <a:rPr kumimoji="1" lang="en-US" altLang="zh-CN" dirty="0"/>
              <a:t>【</a:t>
            </a:r>
            <a:r>
              <a:rPr kumimoji="1" lang="en" altLang="zh-CN" dirty="0"/>
              <a:t>He and Peng, 2017b】</a:t>
            </a:r>
            <a:r>
              <a:rPr kumimoji="1" lang="zh-CN" altLang="en-US" dirty="0"/>
              <a:t>使得定位分类子网络的联合训练变得复杂。</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96</a:t>
            </a:fld>
            <a:endParaRPr lang="en-US"/>
          </a:p>
        </p:txBody>
      </p:sp>
    </p:spTree>
    <p:extLst>
      <p:ext uri="{BB962C8B-B14F-4D97-AF65-F5344CB8AC3E}">
        <p14:creationId xmlns:p14="http://schemas.microsoft.com/office/powerpoint/2010/main" val="790647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经过</a:t>
            </a:r>
            <a:r>
              <a:rPr lang="en" altLang="zh-CN" sz="1200" b="0" i="0" kern="1200" dirty="0">
                <a:solidFill>
                  <a:schemeClr val="tx1"/>
                </a:solidFill>
                <a:effectLst/>
                <a:latin typeface="+mn-lt"/>
                <a:ea typeface="+mn-ea"/>
                <a:cs typeface="+mn-cs"/>
              </a:rPr>
              <a:t>R-CNN</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Fast RCNN</a:t>
            </a:r>
            <a:r>
              <a:rPr lang="zh-CN" altLang="en-US" sz="1200" b="0" i="0" kern="1200" dirty="0">
                <a:solidFill>
                  <a:schemeClr val="tx1"/>
                </a:solidFill>
                <a:effectLst/>
                <a:latin typeface="+mn-lt"/>
                <a:ea typeface="+mn-ea"/>
                <a:cs typeface="+mn-cs"/>
              </a:rPr>
              <a:t>的积淀，</a:t>
            </a:r>
            <a:r>
              <a:rPr lang="en" altLang="zh-CN" sz="1200" b="0" i="0" kern="1200" dirty="0">
                <a:solidFill>
                  <a:schemeClr val="tx1"/>
                </a:solidFill>
                <a:effectLst/>
                <a:latin typeface="+mn-lt"/>
                <a:ea typeface="+mn-ea"/>
                <a:cs typeface="+mn-cs"/>
              </a:rPr>
              <a:t>Ross B. </a:t>
            </a:r>
            <a:r>
              <a:rPr lang="en" altLang="zh-CN" sz="1200" b="0" i="0" kern="1200" dirty="0" err="1">
                <a:solidFill>
                  <a:schemeClr val="tx1"/>
                </a:solidFill>
                <a:effectLst/>
                <a:latin typeface="+mn-lt"/>
                <a:ea typeface="+mn-ea"/>
                <a:cs typeface="+mn-cs"/>
              </a:rPr>
              <a:t>Girshick</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2016</a:t>
            </a:r>
            <a:r>
              <a:rPr lang="zh-CN" altLang="en-US" sz="1200" b="0" i="0" kern="1200" dirty="0">
                <a:solidFill>
                  <a:schemeClr val="tx1"/>
                </a:solidFill>
                <a:effectLst/>
                <a:latin typeface="+mn-lt"/>
                <a:ea typeface="+mn-ea"/>
                <a:cs typeface="+mn-cs"/>
              </a:rPr>
              <a:t>年提出了新的</a:t>
            </a:r>
            <a:r>
              <a:rPr lang="en" altLang="zh-CN" sz="1200" b="0" i="0" kern="1200" dirty="0">
                <a:solidFill>
                  <a:schemeClr val="tx1"/>
                </a:solidFill>
                <a:effectLst/>
                <a:latin typeface="+mn-lt"/>
                <a:ea typeface="+mn-ea"/>
                <a:cs typeface="+mn-cs"/>
              </a:rPr>
              <a:t>Faster RCNN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在结构上，</a:t>
            </a:r>
            <a:r>
              <a:rPr lang="en" altLang="zh-CN" sz="1200" b="0" i="0" kern="1200" dirty="0">
                <a:solidFill>
                  <a:schemeClr val="tx1"/>
                </a:solidFill>
                <a:effectLst/>
                <a:latin typeface="+mn-lt"/>
                <a:ea typeface="+mn-ea"/>
                <a:cs typeface="+mn-cs"/>
              </a:rPr>
              <a:t>Faster RCNN</a:t>
            </a:r>
            <a:r>
              <a:rPr lang="zh-CN" altLang="en-US" sz="1200" b="0" i="0" kern="1200" dirty="0">
                <a:solidFill>
                  <a:schemeClr val="tx1"/>
                </a:solidFill>
                <a:effectLst/>
                <a:latin typeface="+mn-lt"/>
                <a:ea typeface="+mn-ea"/>
                <a:cs typeface="+mn-cs"/>
              </a:rPr>
              <a:t>已经将特征抽取</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feature extraction)</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提取，</a:t>
            </a:r>
            <a:r>
              <a:rPr lang="en" altLang="zh-CN" sz="1200" b="0" i="0" kern="1200" dirty="0">
                <a:solidFill>
                  <a:schemeClr val="tx1"/>
                </a:solidFill>
                <a:effectLst/>
                <a:latin typeface="+mn-lt"/>
                <a:ea typeface="+mn-ea"/>
                <a:cs typeface="+mn-cs"/>
              </a:rPr>
              <a:t>bounding box regression(</a:t>
            </a:r>
            <a:r>
              <a:rPr lang="en" altLang="zh-CN" sz="1200" b="0" i="0" kern="1200" dirty="0" err="1">
                <a:solidFill>
                  <a:schemeClr val="tx1"/>
                </a:solidFill>
                <a:effectLst/>
                <a:latin typeface="+mn-lt"/>
                <a:ea typeface="+mn-ea"/>
                <a:cs typeface="+mn-cs"/>
              </a:rPr>
              <a:t>rect</a:t>
            </a:r>
            <a:r>
              <a:rPr lang="en" altLang="zh-CN" sz="1200" b="0" i="0" kern="1200" dirty="0">
                <a:solidFill>
                  <a:schemeClr val="tx1"/>
                </a:solidFill>
                <a:effectLst/>
                <a:latin typeface="+mn-lt"/>
                <a:ea typeface="+mn-ea"/>
                <a:cs typeface="+mn-cs"/>
              </a:rPr>
              <a:t> refine)</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classification</a:t>
            </a:r>
            <a:r>
              <a:rPr lang="zh-CN" altLang="en-US" sz="1200" b="0" i="0" kern="1200" dirty="0">
                <a:solidFill>
                  <a:schemeClr val="tx1"/>
                </a:solidFill>
                <a:effectLst/>
                <a:latin typeface="+mn-lt"/>
                <a:ea typeface="+mn-ea"/>
                <a:cs typeface="+mn-cs"/>
              </a:rPr>
              <a:t>都整合在了一个网络中，使得综合性能有较大提高，在检测速度方面尤为明显。</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依作者看来，如图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Faster RCNN</a:t>
            </a:r>
            <a:r>
              <a:rPr lang="zh-CN" altLang="en-US" sz="1200" b="0" i="0" kern="1200" dirty="0">
                <a:solidFill>
                  <a:schemeClr val="tx1"/>
                </a:solidFill>
                <a:effectLst/>
                <a:latin typeface="+mn-lt"/>
                <a:ea typeface="+mn-ea"/>
                <a:cs typeface="+mn-cs"/>
              </a:rPr>
              <a:t>其实可以分为</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个主要内容：</a:t>
            </a:r>
          </a:p>
          <a:p>
            <a:r>
              <a:rPr lang="en" altLang="zh-CN" sz="1200" b="0" i="0" kern="1200" dirty="0">
                <a:solidFill>
                  <a:schemeClr val="tx1"/>
                </a:solidFill>
                <a:effectLst/>
                <a:latin typeface="+mn-lt"/>
                <a:ea typeface="+mn-ea"/>
                <a:cs typeface="+mn-cs"/>
              </a:rPr>
              <a:t>Conv layers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作为一种</a:t>
            </a:r>
            <a:r>
              <a:rPr lang="en"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网络目标检测方法，</a:t>
            </a:r>
            <a:r>
              <a:rPr lang="en" altLang="zh-CN" sz="1200" b="0" i="0" kern="1200" dirty="0">
                <a:solidFill>
                  <a:schemeClr val="tx1"/>
                </a:solidFill>
                <a:effectLst/>
                <a:latin typeface="+mn-lt"/>
                <a:ea typeface="+mn-ea"/>
                <a:cs typeface="+mn-cs"/>
              </a:rPr>
              <a:t>Faster RCNN</a:t>
            </a:r>
            <a:r>
              <a:rPr lang="zh-CN" altLang="en-US" sz="1200" b="0" i="0" kern="1200" dirty="0">
                <a:solidFill>
                  <a:schemeClr val="tx1"/>
                </a:solidFill>
                <a:effectLst/>
                <a:latin typeface="+mn-lt"/>
                <a:ea typeface="+mn-ea"/>
                <a:cs typeface="+mn-cs"/>
              </a:rPr>
              <a:t>首先使用一组基础的</a:t>
            </a:r>
            <a:r>
              <a:rPr lang="en" altLang="zh-CN" sz="1200" b="0" i="0" kern="1200" dirty="0" err="1">
                <a:solidFill>
                  <a:schemeClr val="tx1"/>
                </a:solidFill>
                <a:effectLst/>
                <a:latin typeface="+mn-lt"/>
                <a:ea typeface="+mn-ea"/>
                <a:cs typeface="+mn-cs"/>
              </a:rPr>
              <a:t>conv+relu+pooling</a:t>
            </a:r>
            <a:r>
              <a:rPr lang="zh-CN" altLang="en-US" sz="1200" b="0" i="0" kern="1200" dirty="0">
                <a:solidFill>
                  <a:schemeClr val="tx1"/>
                </a:solidFill>
                <a:effectLst/>
                <a:latin typeface="+mn-lt"/>
                <a:ea typeface="+mn-ea"/>
                <a:cs typeface="+mn-cs"/>
              </a:rPr>
              <a:t>层提取</a:t>
            </a:r>
            <a:r>
              <a:rPr lang="en" altLang="zh-CN" sz="1200" b="0" i="0" kern="1200" dirty="0">
                <a:solidFill>
                  <a:schemeClr val="tx1"/>
                </a:solidFill>
                <a:effectLst/>
                <a:latin typeface="+mn-lt"/>
                <a:ea typeface="+mn-ea"/>
                <a:cs typeface="+mn-cs"/>
              </a:rPr>
              <a:t>image</a:t>
            </a:r>
            <a:r>
              <a:rPr lang="zh-CN" altLang="en-US" sz="1200" b="0" i="0" kern="1200" dirty="0">
                <a:solidFill>
                  <a:schemeClr val="tx1"/>
                </a:solidFill>
                <a:effectLst/>
                <a:latin typeface="+mn-lt"/>
                <a:ea typeface="+mn-ea"/>
                <a:cs typeface="+mn-cs"/>
              </a:rPr>
              <a:t>的</a:t>
            </a:r>
            <a:r>
              <a:rPr lang="en" altLang="zh-CN" sz="1200" b="0" i="0" kern="1200" dirty="0">
                <a:solidFill>
                  <a:schemeClr val="tx1"/>
                </a:solidFill>
                <a:effectLst/>
                <a:latin typeface="+mn-lt"/>
                <a:ea typeface="+mn-ea"/>
                <a:cs typeface="+mn-cs"/>
              </a:rPr>
              <a:t>feature maps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该</a:t>
            </a:r>
            <a:r>
              <a:rPr lang="en" altLang="zh-CN" sz="1200" b="0" i="0" kern="1200" dirty="0">
                <a:solidFill>
                  <a:schemeClr val="tx1"/>
                </a:solidFill>
                <a:effectLst/>
                <a:latin typeface="+mn-lt"/>
                <a:ea typeface="+mn-ea"/>
                <a:cs typeface="+mn-cs"/>
              </a:rPr>
              <a:t>feature maps</a:t>
            </a:r>
            <a:r>
              <a:rPr lang="zh-CN" altLang="en-US" sz="1200" b="0" i="0" kern="1200" dirty="0">
                <a:solidFill>
                  <a:schemeClr val="tx1"/>
                </a:solidFill>
                <a:effectLst/>
                <a:latin typeface="+mn-lt"/>
                <a:ea typeface="+mn-ea"/>
                <a:cs typeface="+mn-cs"/>
              </a:rPr>
              <a:t>被共享用于后续</a:t>
            </a:r>
            <a:r>
              <a:rPr lang="en" altLang="zh-CN" sz="1200" b="0" i="0" kern="1200" dirty="0">
                <a:solidFill>
                  <a:schemeClr val="tx1"/>
                </a:solidFill>
                <a:effectLst/>
                <a:latin typeface="+mn-lt"/>
                <a:ea typeface="+mn-ea"/>
                <a:cs typeface="+mn-cs"/>
              </a:rPr>
              <a:t>RPN</a:t>
            </a:r>
            <a:r>
              <a:rPr lang="zh-CN" altLang="en-US" sz="1200" b="0" i="0" kern="1200" dirty="0">
                <a:solidFill>
                  <a:schemeClr val="tx1"/>
                </a:solidFill>
                <a:effectLst/>
                <a:latin typeface="+mn-lt"/>
                <a:ea typeface="+mn-ea"/>
                <a:cs typeface="+mn-cs"/>
              </a:rPr>
              <a:t>层和全连接层。</a:t>
            </a:r>
          </a:p>
          <a:p>
            <a:r>
              <a:rPr lang="en" altLang="zh-CN" sz="1200" b="0" i="0" kern="1200" dirty="0">
                <a:solidFill>
                  <a:schemeClr val="tx1"/>
                </a:solidFill>
                <a:effectLst/>
                <a:latin typeface="+mn-lt"/>
                <a:ea typeface="+mn-ea"/>
                <a:cs typeface="+mn-cs"/>
              </a:rPr>
              <a:t>Region Proposal Networks</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RPN</a:t>
            </a:r>
            <a:r>
              <a:rPr lang="zh-CN" altLang="en-US" sz="1200" b="0" i="0" kern="1200" dirty="0">
                <a:solidFill>
                  <a:schemeClr val="tx1"/>
                </a:solidFill>
                <a:effectLst/>
                <a:latin typeface="+mn-lt"/>
                <a:ea typeface="+mn-ea"/>
                <a:cs typeface="+mn-cs"/>
              </a:rPr>
              <a:t>网络用于生成</a:t>
            </a:r>
            <a:r>
              <a:rPr lang="en" altLang="zh-CN" sz="1200" b="0" i="0" kern="1200" dirty="0">
                <a:solidFill>
                  <a:schemeClr val="tx1"/>
                </a:solidFill>
                <a:effectLst/>
                <a:latin typeface="+mn-lt"/>
                <a:ea typeface="+mn-ea"/>
                <a:cs typeface="+mn-cs"/>
              </a:rPr>
              <a:t>region proposals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该层通过</a:t>
            </a:r>
            <a:r>
              <a:rPr lang="en"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判断</a:t>
            </a:r>
            <a:r>
              <a:rPr lang="en" altLang="zh-CN" sz="1200" b="0" i="0" kern="1200" dirty="0">
                <a:solidFill>
                  <a:schemeClr val="tx1"/>
                </a:solidFill>
                <a:effectLst/>
                <a:latin typeface="+mn-lt"/>
                <a:ea typeface="+mn-ea"/>
                <a:cs typeface="+mn-cs"/>
              </a:rPr>
              <a:t>anchors</a:t>
            </a:r>
            <a:r>
              <a:rPr lang="zh-CN" altLang="en-US" sz="1200" b="0" i="0" kern="1200" dirty="0">
                <a:solidFill>
                  <a:schemeClr val="tx1"/>
                </a:solidFill>
                <a:effectLst/>
                <a:latin typeface="+mn-lt"/>
                <a:ea typeface="+mn-ea"/>
                <a:cs typeface="+mn-cs"/>
              </a:rPr>
              <a:t>属于</a:t>
            </a:r>
            <a:r>
              <a:rPr lang="en" altLang="zh-CN" sz="1200" b="0" i="0" kern="1200" dirty="0">
                <a:solidFill>
                  <a:schemeClr val="tx1"/>
                </a:solidFill>
                <a:effectLst/>
                <a:latin typeface="+mn-lt"/>
                <a:ea typeface="+mn-ea"/>
                <a:cs typeface="+mn-cs"/>
              </a:rPr>
              <a:t>positive</a:t>
            </a:r>
            <a:r>
              <a:rPr lang="zh-CN" altLang="en-US" sz="1200" b="0" i="0" kern="1200" dirty="0">
                <a:solidFill>
                  <a:schemeClr val="tx1"/>
                </a:solidFill>
                <a:effectLst/>
                <a:latin typeface="+mn-lt"/>
                <a:ea typeface="+mn-ea"/>
                <a:cs typeface="+mn-cs"/>
              </a:rPr>
              <a:t>或者</a:t>
            </a:r>
            <a:r>
              <a:rPr lang="en" altLang="zh-CN" sz="1200" b="0" i="0" kern="1200" dirty="0">
                <a:solidFill>
                  <a:schemeClr val="tx1"/>
                </a:solidFill>
                <a:effectLst/>
                <a:latin typeface="+mn-lt"/>
                <a:ea typeface="+mn-ea"/>
                <a:cs typeface="+mn-cs"/>
              </a:rPr>
              <a:t>negative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再利用</a:t>
            </a:r>
            <a:r>
              <a:rPr lang="en" altLang="zh-CN" sz="1200" b="0" i="0" kern="1200" dirty="0">
                <a:solidFill>
                  <a:schemeClr val="tx1"/>
                </a:solidFill>
                <a:effectLst/>
                <a:latin typeface="+mn-lt"/>
                <a:ea typeface="+mn-ea"/>
                <a:cs typeface="+mn-cs"/>
              </a:rPr>
              <a:t>bounding box regression</a:t>
            </a:r>
            <a:r>
              <a:rPr lang="zh-CN" altLang="en-US" sz="1200" b="0" i="0" kern="1200" dirty="0">
                <a:solidFill>
                  <a:schemeClr val="tx1"/>
                </a:solidFill>
                <a:effectLst/>
                <a:latin typeface="+mn-lt"/>
                <a:ea typeface="+mn-ea"/>
                <a:cs typeface="+mn-cs"/>
              </a:rPr>
              <a:t>修正</a:t>
            </a:r>
            <a:r>
              <a:rPr lang="en" altLang="zh-CN" sz="1200" b="0" i="0" kern="1200" dirty="0">
                <a:solidFill>
                  <a:schemeClr val="tx1"/>
                </a:solidFill>
                <a:effectLst/>
                <a:latin typeface="+mn-lt"/>
                <a:ea typeface="+mn-ea"/>
                <a:cs typeface="+mn-cs"/>
              </a:rPr>
              <a:t>anchors</a:t>
            </a:r>
            <a:r>
              <a:rPr lang="zh-CN" altLang="en-US" sz="1200" b="0" i="0" kern="1200" dirty="0">
                <a:solidFill>
                  <a:schemeClr val="tx1"/>
                </a:solidFill>
                <a:effectLst/>
                <a:latin typeface="+mn-lt"/>
                <a:ea typeface="+mn-ea"/>
                <a:cs typeface="+mn-cs"/>
              </a:rPr>
              <a:t>获得精确的</a:t>
            </a:r>
            <a:r>
              <a:rPr lang="en" altLang="zh-CN" sz="1200" b="0" i="0" kern="1200" dirty="0">
                <a:solidFill>
                  <a:schemeClr val="tx1"/>
                </a:solidFill>
                <a:effectLst/>
                <a:latin typeface="+mn-lt"/>
                <a:ea typeface="+mn-ea"/>
                <a:cs typeface="+mn-cs"/>
              </a:rPr>
              <a:t>proposals</a:t>
            </a:r>
            <a:r>
              <a:rPr lang="zh-CN" altLang="en" sz="1200" b="0" i="0" kern="1200" dirty="0">
                <a:solidFill>
                  <a:schemeClr val="tx1"/>
                </a:solidFill>
                <a:effectLst/>
                <a:latin typeface="+mn-lt"/>
                <a:ea typeface="+mn-ea"/>
                <a:cs typeface="+mn-cs"/>
              </a:rPr>
              <a:t>。</a:t>
            </a:r>
          </a:p>
          <a:p>
            <a:r>
              <a:rPr lang="en" altLang="zh-CN" sz="1200" b="0" i="0" kern="1200" dirty="0">
                <a:solidFill>
                  <a:schemeClr val="tx1"/>
                </a:solidFill>
                <a:effectLst/>
                <a:latin typeface="+mn-lt"/>
                <a:ea typeface="+mn-ea"/>
                <a:cs typeface="+mn-cs"/>
              </a:rPr>
              <a:t>Roi Pooling</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该层收集输入的</a:t>
            </a:r>
            <a:r>
              <a:rPr lang="en" altLang="zh-CN" sz="1200" b="0" i="0" kern="1200" dirty="0">
                <a:solidFill>
                  <a:schemeClr val="tx1"/>
                </a:solidFill>
                <a:effectLst/>
                <a:latin typeface="+mn-lt"/>
                <a:ea typeface="+mn-ea"/>
                <a:cs typeface="+mn-cs"/>
              </a:rPr>
              <a:t>feature maps</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proposals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综合这些信息后提取</a:t>
            </a:r>
            <a:r>
              <a:rPr lang="en" altLang="zh-CN" sz="1200" b="0" i="0" kern="1200" dirty="0">
                <a:solidFill>
                  <a:schemeClr val="tx1"/>
                </a:solidFill>
                <a:effectLst/>
                <a:latin typeface="+mn-lt"/>
                <a:ea typeface="+mn-ea"/>
                <a:cs typeface="+mn-cs"/>
              </a:rPr>
              <a:t>proposal feature maps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送入后续全连接层判定目标类别。</a:t>
            </a:r>
          </a:p>
          <a:p>
            <a:r>
              <a:rPr lang="en" altLang="zh-CN" sz="1200" b="0" i="0" kern="1200" dirty="0">
                <a:solidFill>
                  <a:schemeClr val="tx1"/>
                </a:solidFill>
                <a:effectLst/>
                <a:latin typeface="+mn-lt"/>
                <a:ea typeface="+mn-ea"/>
                <a:cs typeface="+mn-cs"/>
              </a:rPr>
              <a:t>Classification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利用</a:t>
            </a:r>
            <a:r>
              <a:rPr lang="en" altLang="zh-CN" sz="1200" b="0" i="0" kern="1200" dirty="0">
                <a:solidFill>
                  <a:schemeClr val="tx1"/>
                </a:solidFill>
                <a:effectLst/>
                <a:latin typeface="+mn-lt"/>
                <a:ea typeface="+mn-ea"/>
                <a:cs typeface="+mn-cs"/>
              </a:rPr>
              <a:t>proposal feature maps</a:t>
            </a:r>
            <a:r>
              <a:rPr lang="zh-CN" altLang="en-US" sz="1200" b="0" i="0" kern="1200" dirty="0">
                <a:solidFill>
                  <a:schemeClr val="tx1"/>
                </a:solidFill>
                <a:effectLst/>
                <a:latin typeface="+mn-lt"/>
                <a:ea typeface="+mn-ea"/>
                <a:cs typeface="+mn-cs"/>
              </a:rPr>
              <a:t>计算</a:t>
            </a:r>
            <a:r>
              <a:rPr lang="en"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的类别，同时再次</a:t>
            </a:r>
            <a:r>
              <a:rPr lang="en" altLang="zh-CN" sz="1200" b="0" i="0" kern="1200" dirty="0">
                <a:solidFill>
                  <a:schemeClr val="tx1"/>
                </a:solidFill>
                <a:effectLst/>
                <a:latin typeface="+mn-lt"/>
                <a:ea typeface="+mn-ea"/>
                <a:cs typeface="+mn-cs"/>
              </a:rPr>
              <a:t>bounding box regression</a:t>
            </a:r>
            <a:r>
              <a:rPr lang="zh-CN" altLang="en-US" sz="1200" b="0" i="0" kern="1200" dirty="0">
                <a:solidFill>
                  <a:schemeClr val="tx1"/>
                </a:solidFill>
                <a:effectLst/>
                <a:latin typeface="+mn-lt"/>
                <a:ea typeface="+mn-ea"/>
                <a:cs typeface="+mn-cs"/>
              </a:rPr>
              <a:t>获得检测框最终的精确位置。</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97</a:t>
            </a:fld>
            <a:endParaRPr lang="en-US"/>
          </a:p>
        </p:txBody>
      </p:sp>
    </p:spTree>
    <p:extLst>
      <p:ext uri="{BB962C8B-B14F-4D97-AF65-F5344CB8AC3E}">
        <p14:creationId xmlns:p14="http://schemas.microsoft.com/office/powerpoint/2010/main" val="2333045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kumimoji="1" lang="zh-CN" altLang="en-US" dirty="0"/>
              <a:t>该模型亦分为两个模块，第一是</a:t>
            </a:r>
            <a:r>
              <a:rPr kumimoji="1" lang="en" altLang="zh-CN" dirty="0"/>
              <a:t>Part Localization</a:t>
            </a:r>
            <a:r>
              <a:rPr kumimoji="1" lang="zh-CN" altLang="en" dirty="0"/>
              <a:t>；</a:t>
            </a:r>
            <a:r>
              <a:rPr kumimoji="1" lang="zh-CN" altLang="en-US" dirty="0"/>
              <a:t>第二是全局和局部图像块的特征学习。</a:t>
            </a:r>
          </a:p>
          <a:p>
            <a:endParaRPr kumimoji="1" lang="zh-CN" altLang="en-US" dirty="0"/>
          </a:p>
          <a:p>
            <a:r>
              <a:rPr kumimoji="1" lang="zh-CN" altLang="en-US" dirty="0"/>
              <a:t>需要指出的是，与前两个工作的不同在于，在</a:t>
            </a:r>
            <a:r>
              <a:rPr kumimoji="1" lang="en" altLang="zh-CN" dirty="0"/>
              <a:t>Mask-CNN</a:t>
            </a:r>
            <a:r>
              <a:rPr kumimoji="1" lang="zh-CN" altLang="en-US" dirty="0"/>
              <a:t>中，提出借助</a:t>
            </a:r>
            <a:r>
              <a:rPr kumimoji="1" lang="en" altLang="zh-CN" dirty="0"/>
              <a:t>FCN</a:t>
            </a:r>
            <a:r>
              <a:rPr kumimoji="1" lang="zh-CN" altLang="en-US" dirty="0"/>
              <a:t>学习一个部位分割模型（</a:t>
            </a:r>
            <a:r>
              <a:rPr kumimoji="1" lang="en" altLang="zh-CN" dirty="0"/>
              <a:t>Part-Based Segmentation Model</a:t>
            </a:r>
            <a:r>
              <a:rPr kumimoji="1" lang="zh-CN" altLang="en" dirty="0"/>
              <a:t>）。</a:t>
            </a:r>
            <a:r>
              <a:rPr kumimoji="1" lang="zh-CN" altLang="en-US" dirty="0"/>
              <a:t>其真实标记是通过</a:t>
            </a:r>
            <a:r>
              <a:rPr kumimoji="1" lang="en" altLang="zh-CN" dirty="0"/>
              <a:t>Part Annotation</a:t>
            </a:r>
            <a:r>
              <a:rPr kumimoji="1" lang="zh-CN" altLang="en-US" dirty="0"/>
              <a:t>得到的头部和躯干部位的最小外接矩形，如图中</a:t>
            </a:r>
            <a:r>
              <a:rPr kumimoji="1" lang="en-US" altLang="zh-CN" dirty="0"/>
              <a:t>(</a:t>
            </a:r>
            <a:r>
              <a:rPr kumimoji="1" lang="en" altLang="zh-CN" dirty="0"/>
              <a:t>c)</a:t>
            </a:r>
            <a:r>
              <a:rPr kumimoji="1" lang="zh-CN" altLang="en-US" dirty="0"/>
              <a:t>所示。</a:t>
            </a:r>
          </a:p>
          <a:p>
            <a:endParaRPr kumimoji="1" lang="zh-CN" altLang="en-US" dirty="0"/>
          </a:p>
          <a:p>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FCN</a:t>
            </a:r>
            <a:r>
              <a:rPr lang="zh-CN" altLang="en-US" sz="1200" b="0" i="0" kern="1200" dirty="0">
                <a:solidFill>
                  <a:schemeClr val="tx1"/>
                </a:solidFill>
                <a:effectLst/>
                <a:latin typeface="+mn-lt"/>
                <a:ea typeface="+mn-ea"/>
                <a:cs typeface="+mn-cs"/>
              </a:rPr>
              <a:t>中，</a:t>
            </a:r>
            <a:r>
              <a:rPr lang="en" altLang="zh-CN" sz="1200" b="0" i="0" kern="1200" dirty="0">
                <a:solidFill>
                  <a:schemeClr val="tx1"/>
                </a:solidFill>
                <a:effectLst/>
                <a:latin typeface="+mn-lt"/>
                <a:ea typeface="+mn-ea"/>
                <a:cs typeface="+mn-cs"/>
              </a:rPr>
              <a:t>Part Localization</a:t>
            </a:r>
            <a:r>
              <a:rPr lang="zh-CN" altLang="en-US" sz="1200" b="0" i="0" kern="1200" dirty="0">
                <a:solidFill>
                  <a:schemeClr val="tx1"/>
                </a:solidFill>
                <a:effectLst/>
                <a:latin typeface="+mn-lt"/>
                <a:ea typeface="+mn-ea"/>
                <a:cs typeface="+mn-cs"/>
              </a:rPr>
              <a:t>这一问题就转化为一个三分类分割问题，其中，一类为头部、一类为躯干、最后一类则是背景。</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FCN</a:t>
            </a:r>
            <a:r>
              <a:rPr lang="zh-CN" altLang="en-US" sz="1200" b="0" i="0" kern="1200" dirty="0">
                <a:solidFill>
                  <a:schemeClr val="tx1"/>
                </a:solidFill>
                <a:effectLst/>
                <a:latin typeface="+mn-lt"/>
                <a:ea typeface="+mn-ea"/>
                <a:cs typeface="+mn-cs"/>
              </a:rPr>
              <a:t>训练完毕后，可以对测试集中的细粒度图像进行较精确地</a:t>
            </a:r>
            <a:r>
              <a:rPr lang="en" altLang="zh-CN" sz="1200" b="0" i="0" kern="1200" dirty="0">
                <a:solidFill>
                  <a:schemeClr val="tx1"/>
                </a:solidFill>
                <a:effectLst/>
                <a:latin typeface="+mn-lt"/>
                <a:ea typeface="+mn-ea"/>
                <a:cs typeface="+mn-cs"/>
              </a:rPr>
              <a:t>part</a:t>
            </a:r>
            <a:r>
              <a:rPr lang="zh-CN" altLang="en-US" sz="1200" b="0" i="0" kern="1200" dirty="0">
                <a:solidFill>
                  <a:schemeClr val="tx1"/>
                </a:solidFill>
                <a:effectLst/>
                <a:latin typeface="+mn-lt"/>
                <a:ea typeface="+mn-ea"/>
                <a:cs typeface="+mn-cs"/>
              </a:rPr>
              <a:t>定位，下图展示了一些定位效果图。</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可以发现，基于</a:t>
            </a:r>
            <a:r>
              <a:rPr lang="en" altLang="zh-CN" sz="1200" b="0" i="0" kern="1200" dirty="0">
                <a:solidFill>
                  <a:schemeClr val="tx1"/>
                </a:solidFill>
                <a:effectLst/>
                <a:latin typeface="+mn-lt"/>
                <a:ea typeface="+mn-ea"/>
                <a:cs typeface="+mn-cs"/>
              </a:rPr>
              <a:t>FCN</a:t>
            </a:r>
            <a:r>
              <a:rPr lang="zh-CN" altLang="en-US" sz="1200" b="0" i="0" kern="1200" dirty="0">
                <a:solidFill>
                  <a:schemeClr val="tx1"/>
                </a:solidFill>
                <a:effectLst/>
                <a:latin typeface="+mn-lt"/>
                <a:ea typeface="+mn-ea"/>
                <a:cs typeface="+mn-cs"/>
              </a:rPr>
              <a:t>的</a:t>
            </a:r>
            <a:r>
              <a:rPr lang="en" altLang="zh-CN" sz="1200" b="0" i="0" kern="1200" dirty="0">
                <a:solidFill>
                  <a:schemeClr val="tx1"/>
                </a:solidFill>
                <a:effectLst/>
                <a:latin typeface="+mn-lt"/>
                <a:ea typeface="+mn-ea"/>
                <a:cs typeface="+mn-cs"/>
              </a:rPr>
              <a:t>part</a:t>
            </a:r>
            <a:r>
              <a:rPr lang="zh-CN" altLang="en-US" sz="1200" b="0" i="0" kern="1200" dirty="0">
                <a:solidFill>
                  <a:schemeClr val="tx1"/>
                </a:solidFill>
                <a:effectLst/>
                <a:latin typeface="+mn-lt"/>
                <a:ea typeface="+mn-ea"/>
                <a:cs typeface="+mn-cs"/>
              </a:rPr>
              <a:t>定位方式可以对大多数细粒度图像进行较好的头部和躯干定位。</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同时，还能注意到，即使</a:t>
            </a:r>
            <a:r>
              <a:rPr lang="en" altLang="zh-CN" sz="1200" b="0" i="0" kern="1200" dirty="0">
                <a:solidFill>
                  <a:schemeClr val="tx1"/>
                </a:solidFill>
                <a:effectLst/>
                <a:latin typeface="+mn-lt"/>
                <a:ea typeface="+mn-ea"/>
                <a:cs typeface="+mn-cs"/>
              </a:rPr>
              <a:t>FCN</a:t>
            </a:r>
            <a:r>
              <a:rPr lang="zh-CN" altLang="en-US" sz="1200" b="0" i="0" kern="1200" dirty="0">
                <a:solidFill>
                  <a:schemeClr val="tx1"/>
                </a:solidFill>
                <a:effectLst/>
                <a:latin typeface="+mn-lt"/>
                <a:ea typeface="+mn-ea"/>
                <a:cs typeface="+mn-cs"/>
              </a:rPr>
              <a:t>的真实标记是粗糙的矩形框，但其预测结果中针对</a:t>
            </a:r>
            <a:r>
              <a:rPr lang="en" altLang="zh-CN" sz="1200" b="0" i="0" kern="1200" dirty="0">
                <a:solidFill>
                  <a:schemeClr val="tx1"/>
                </a:solidFill>
                <a:effectLst/>
                <a:latin typeface="+mn-lt"/>
                <a:ea typeface="+mn-ea"/>
                <a:cs typeface="+mn-cs"/>
              </a:rPr>
              <a:t>part</a:t>
            </a:r>
            <a:r>
              <a:rPr lang="zh-CN" altLang="en-US" sz="1200" b="0" i="0" kern="1200" dirty="0">
                <a:solidFill>
                  <a:schemeClr val="tx1"/>
                </a:solidFill>
                <a:effectLst/>
                <a:latin typeface="+mn-lt"/>
                <a:ea typeface="+mn-ea"/>
                <a:cs typeface="+mn-cs"/>
              </a:rPr>
              <a:t>稍精细些的轮廓也能较好地得到。</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在此，称预测得到的</a:t>
            </a:r>
            <a:r>
              <a:rPr lang="en" altLang="zh-CN" sz="1200" b="0" i="0" kern="1200" dirty="0">
                <a:solidFill>
                  <a:schemeClr val="tx1"/>
                </a:solidFill>
                <a:effectLst/>
                <a:latin typeface="+mn-lt"/>
                <a:ea typeface="+mn-ea"/>
                <a:cs typeface="+mn-cs"/>
              </a:rPr>
              <a:t>part</a:t>
            </a:r>
            <a:r>
              <a:rPr lang="zh-CN" altLang="en-US" sz="1200" b="0" i="0" kern="1200" dirty="0">
                <a:solidFill>
                  <a:schemeClr val="tx1"/>
                </a:solidFill>
                <a:effectLst/>
                <a:latin typeface="+mn-lt"/>
                <a:ea typeface="+mn-ea"/>
                <a:cs typeface="+mn-cs"/>
              </a:rPr>
              <a:t>分割结果为</a:t>
            </a:r>
            <a:r>
              <a:rPr lang="en" altLang="zh-CN" sz="1200" b="0" i="0" kern="1200" dirty="0">
                <a:solidFill>
                  <a:schemeClr val="tx1"/>
                </a:solidFill>
                <a:effectLst/>
                <a:latin typeface="+mn-lt"/>
                <a:ea typeface="+mn-ea"/>
                <a:cs typeface="+mn-cs"/>
              </a:rPr>
              <a:t>Part Mask</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不过，对于一些复杂背景图像（如图右下）</a:t>
            </a:r>
            <a:r>
              <a:rPr lang="en" altLang="zh-CN" sz="1200" b="0" i="0" kern="1200" dirty="0">
                <a:solidFill>
                  <a:schemeClr val="tx1"/>
                </a:solidFill>
                <a:effectLst/>
                <a:latin typeface="+mn-lt"/>
                <a:ea typeface="+mn-ea"/>
                <a:cs typeface="+mn-cs"/>
              </a:rPr>
              <a:t>part</a:t>
            </a:r>
            <a:r>
              <a:rPr lang="zh-CN" altLang="en-US" sz="1200" b="0" i="0" kern="1200" dirty="0">
                <a:solidFill>
                  <a:schemeClr val="tx1"/>
                </a:solidFill>
                <a:effectLst/>
                <a:latin typeface="+mn-lt"/>
                <a:ea typeface="+mn-ea"/>
                <a:cs typeface="+mn-cs"/>
              </a:rPr>
              <a:t>定位结果还有待提高。</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在得到</a:t>
            </a:r>
            <a:r>
              <a:rPr lang="en" altLang="zh-CN" sz="1200" b="0" i="0" kern="1200" dirty="0">
                <a:solidFill>
                  <a:schemeClr val="tx1"/>
                </a:solidFill>
                <a:effectLst/>
                <a:latin typeface="+mn-lt"/>
                <a:ea typeface="+mn-ea"/>
                <a:cs typeface="+mn-cs"/>
              </a:rPr>
              <a:t>Part Mask</a:t>
            </a:r>
            <a:r>
              <a:rPr lang="zh-CN" altLang="en-US" sz="1200" b="0" i="0" kern="1200" dirty="0">
                <a:solidFill>
                  <a:schemeClr val="tx1"/>
                </a:solidFill>
                <a:effectLst/>
                <a:latin typeface="+mn-lt"/>
                <a:ea typeface="+mn-ea"/>
                <a:cs typeface="+mn-cs"/>
              </a:rPr>
              <a:t>后，可以通过</a:t>
            </a:r>
            <a:r>
              <a:rPr lang="en" altLang="zh-CN" sz="1200" b="0" i="0" kern="1200" dirty="0">
                <a:solidFill>
                  <a:schemeClr val="tx1"/>
                </a:solidFill>
                <a:effectLst/>
                <a:latin typeface="+mn-lt"/>
                <a:ea typeface="+mn-ea"/>
                <a:cs typeface="+mn-cs"/>
              </a:rPr>
              <a:t>Crop</a:t>
            </a:r>
            <a:r>
              <a:rPr lang="zh-CN" altLang="en-US" sz="1200" b="0" i="0" kern="1200" dirty="0">
                <a:solidFill>
                  <a:schemeClr val="tx1"/>
                </a:solidFill>
                <a:effectLst/>
                <a:latin typeface="+mn-lt"/>
                <a:ea typeface="+mn-ea"/>
                <a:cs typeface="+mn-cs"/>
              </a:rPr>
              <a:t>获得对应的图像块。</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同时，两个</a:t>
            </a:r>
            <a:r>
              <a:rPr lang="en" altLang="zh-CN" sz="1200" b="0" i="0" kern="1200" dirty="0">
                <a:solidFill>
                  <a:schemeClr val="tx1"/>
                </a:solidFill>
                <a:effectLst/>
                <a:latin typeface="+mn-lt"/>
                <a:ea typeface="+mn-ea"/>
                <a:cs typeface="+mn-cs"/>
              </a:rPr>
              <a:t>Part Mask</a:t>
            </a:r>
            <a:r>
              <a:rPr lang="zh-CN" altLang="en-US" sz="1200" b="0" i="0" kern="1200" dirty="0">
                <a:solidFill>
                  <a:schemeClr val="tx1"/>
                </a:solidFill>
                <a:effectLst/>
                <a:latin typeface="+mn-lt"/>
                <a:ea typeface="+mn-ea"/>
                <a:cs typeface="+mn-cs"/>
              </a:rPr>
              <a:t>组合起来刚好可组成一个较完整的</a:t>
            </a:r>
            <a:r>
              <a:rPr lang="en" altLang="zh-CN" sz="1200" b="0" i="0" kern="1200" dirty="0">
                <a:solidFill>
                  <a:schemeClr val="tx1"/>
                </a:solidFill>
                <a:effectLst/>
                <a:latin typeface="+mn-lt"/>
                <a:ea typeface="+mn-ea"/>
                <a:cs typeface="+mn-cs"/>
              </a:rPr>
              <a:t>Object Mask</a:t>
            </a:r>
            <a:r>
              <a:rPr lang="zh-CN" altLang="en" sz="1200" b="0" i="0" kern="1200" dirty="0">
                <a:solidFill>
                  <a:schemeClr val="tx1"/>
                </a:solidFill>
                <a:effectLst/>
                <a:latin typeface="+mn-lt"/>
                <a:ea typeface="+mn-ea"/>
                <a:cs typeface="+mn-cs"/>
              </a:rPr>
              <a:t>。</a:t>
            </a:r>
          </a:p>
          <a:p>
            <a:endParaRPr lang="zh-CN" altLang="e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同样，基于物体／部位图像块，</a:t>
            </a:r>
            <a:r>
              <a:rPr lang="en" altLang="zh-CN" sz="1200" b="0" i="0" kern="1200" dirty="0">
                <a:solidFill>
                  <a:schemeClr val="tx1"/>
                </a:solidFill>
                <a:effectLst/>
                <a:latin typeface="+mn-lt"/>
                <a:ea typeface="+mn-ea"/>
                <a:cs typeface="+mn-cs"/>
              </a:rPr>
              <a:t>Mask-CNN</a:t>
            </a:r>
            <a:r>
              <a:rPr lang="zh-CN" altLang="en-US" sz="1200" b="0" i="0" kern="1200" dirty="0">
                <a:solidFill>
                  <a:schemeClr val="tx1"/>
                </a:solidFill>
                <a:effectLst/>
                <a:latin typeface="+mn-lt"/>
                <a:ea typeface="+mn-ea"/>
                <a:cs typeface="+mn-cs"/>
              </a:rPr>
              <a:t>训练了三个子网络。</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在此需要特别指出的是，在每个子网络中，上一步骤中学到的</a:t>
            </a:r>
            <a:r>
              <a:rPr lang="en" altLang="zh-CN" sz="1200" b="0" i="0" kern="1200" dirty="0">
                <a:solidFill>
                  <a:schemeClr val="tx1"/>
                </a:solidFill>
                <a:effectLst/>
                <a:latin typeface="+mn-lt"/>
                <a:ea typeface="+mn-ea"/>
                <a:cs typeface="+mn-cs"/>
              </a:rPr>
              <a:t>Part/Object Mask</a:t>
            </a:r>
            <a:r>
              <a:rPr lang="zh-CN" altLang="en-US" sz="1200" b="0" i="0" kern="1200" dirty="0">
                <a:solidFill>
                  <a:schemeClr val="tx1"/>
                </a:solidFill>
                <a:effectLst/>
                <a:latin typeface="+mn-lt"/>
                <a:ea typeface="+mn-ea"/>
                <a:cs typeface="+mn-cs"/>
              </a:rPr>
              <a:t>还起到了一个关键作用，即“筛选关键卷积特征描述子”（</a:t>
            </a:r>
            <a:r>
              <a:rPr lang="en" altLang="zh-CN" sz="1200" b="0" i="0" kern="1200" dirty="0">
                <a:solidFill>
                  <a:schemeClr val="tx1"/>
                </a:solidFill>
                <a:effectLst/>
                <a:latin typeface="+mn-lt"/>
                <a:ea typeface="+mn-ea"/>
                <a:cs typeface="+mn-cs"/>
              </a:rPr>
              <a:t>Selecting Useful Convolutional Descriptor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如下图</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c)-(d)</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这个模块也是作者首次在细粒度图像分类中提出的。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筛选特征描述子的好处在于，可以保留表示前景的描述子，而去除表示背景的卷积描述子的干扰。</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筛选后，对保留下来的特征描述子进行全局平均和最大池化（</a:t>
            </a:r>
            <a:r>
              <a:rPr lang="en" altLang="zh-CN" sz="1200" b="0" i="0" kern="1200" dirty="0">
                <a:solidFill>
                  <a:schemeClr val="tx1"/>
                </a:solidFill>
                <a:effectLst/>
                <a:latin typeface="+mn-lt"/>
                <a:ea typeface="+mn-ea"/>
                <a:cs typeface="+mn-cs"/>
              </a:rPr>
              <a:t>Global Average/Max Pooling</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操作，后将二者池化后的特征级联作为子网络的特征表示，最后将三个子网特征再次级联作为整张图像的特征表示。</a:t>
            </a: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673916B-D2F7-E340-96C7-8D932FD23B54}" type="slidenum">
              <a:rPr lang="en-US" smtClean="0"/>
              <a:pPr/>
              <a:t>98</a:t>
            </a:fld>
            <a:endParaRPr lang="en-US"/>
          </a:p>
        </p:txBody>
      </p:sp>
    </p:spTree>
    <p:extLst>
      <p:ext uri="{BB962C8B-B14F-4D97-AF65-F5344CB8AC3E}">
        <p14:creationId xmlns:p14="http://schemas.microsoft.com/office/powerpoint/2010/main" val="4247247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虽然上述三种基于强监督信息的分类模型取得了较满意的分类精度，但由于标注信息的获取代价十分昂贵，在一定程度上也局限了这类算法的实际应用。因此，目前细粒度图像分类的一个明显趋势是，希望在模型训练时仅使用图像级别标注信息，而不再使用额外的</a:t>
            </a:r>
            <a:r>
              <a:rPr kumimoji="1" lang="en" altLang="zh-CN" dirty="0"/>
              <a:t>Part Annotation</a:t>
            </a:r>
            <a:r>
              <a:rPr kumimoji="1" lang="zh-CN" altLang="en-US" dirty="0"/>
              <a:t>信息时，也能取得与强监督分类模型可比的分类精度。这便是“基于弱监督信息的细粒度分类模型”。</a:t>
            </a:r>
          </a:p>
          <a:p>
            <a:endParaRPr kumimoji="1" lang="en-US" altLang="zh-CN" dirty="0"/>
          </a:p>
          <a:p>
            <a:r>
              <a:rPr kumimoji="1" lang="zh-CN" altLang="en-US" dirty="0"/>
              <a:t>细粒度分类模型思路同强监督分类模型类似，也需要借助全局和局部信息来做细粒度级别的分类。而区别在于，弱监督细粒度分类希望在不借助</a:t>
            </a:r>
            <a:r>
              <a:rPr kumimoji="1" lang="en" altLang="zh-CN" dirty="0"/>
              <a:t>Part Annotation</a:t>
            </a:r>
            <a:r>
              <a:rPr kumimoji="1" lang="zh-CN" altLang="en-US" dirty="0"/>
              <a:t>的情况下，也可以做到较好的局部信息的捕捉。当然，在分类精度方面，目前最好的弱监督分类模型仍与最好的强监督分类模型存在差距（分类准确度相差约</a:t>
            </a:r>
            <a:r>
              <a:rPr kumimoji="1" lang="en-US" altLang="zh-CN" dirty="0"/>
              <a:t>1</a:t>
            </a:r>
            <a:r>
              <a:rPr kumimoji="1" lang="zh-CN" altLang="en-US" dirty="0"/>
              <a:t>％～</a:t>
            </a:r>
            <a:r>
              <a:rPr kumimoji="1" lang="en-US" altLang="zh-CN" dirty="0"/>
              <a:t>2%</a:t>
            </a:r>
            <a:r>
              <a:rPr kumimoji="1" lang="zh-CN" altLang="en-US" dirty="0"/>
              <a:t>）。</a:t>
            </a:r>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99</a:t>
            </a:fld>
            <a:endParaRPr lang="en-US"/>
          </a:p>
        </p:txBody>
      </p:sp>
    </p:spTree>
    <p:extLst>
      <p:ext uri="{BB962C8B-B14F-4D97-AF65-F5344CB8AC3E}">
        <p14:creationId xmlns:p14="http://schemas.microsoft.com/office/powerpoint/2010/main" val="222656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现有</a:t>
            </a:r>
            <a:r>
              <a:rPr lang="en" altLang="zh-CN" sz="1200" b="0" i="0" kern="1200" dirty="0">
                <a:solidFill>
                  <a:schemeClr val="tx1"/>
                </a:solidFill>
                <a:effectLst/>
                <a:latin typeface="+mn-lt"/>
                <a:ea typeface="+mn-ea"/>
                <a:cs typeface="+mn-cs"/>
              </a:rPr>
              <a:t>CNNs</a:t>
            </a:r>
            <a:r>
              <a:rPr lang="zh-CN" altLang="en-US" sz="1200" b="0" i="0" kern="1200" dirty="0">
                <a:solidFill>
                  <a:schemeClr val="tx1"/>
                </a:solidFill>
                <a:effectLst/>
                <a:latin typeface="+mn-lt"/>
                <a:ea typeface="+mn-ea"/>
                <a:cs typeface="+mn-cs"/>
              </a:rPr>
              <a:t>效果很棒，但是第一不知道他为什么好，第二不知道该从哪个方面改进；因此这篇文章对</a:t>
            </a:r>
            <a:r>
              <a:rPr lang="en" altLang="zh-CN" sz="1200" b="0" i="0" kern="1200" dirty="0">
                <a:solidFill>
                  <a:schemeClr val="tx1"/>
                </a:solidFill>
                <a:effectLst/>
                <a:latin typeface="+mn-lt"/>
                <a:ea typeface="+mn-ea"/>
                <a:cs typeface="+mn-cs"/>
              </a:rPr>
              <a:t>CNNs</a:t>
            </a:r>
            <a:r>
              <a:rPr lang="zh-CN" altLang="en-US" sz="1200" b="0" i="0" kern="1200" dirty="0">
                <a:solidFill>
                  <a:schemeClr val="tx1"/>
                </a:solidFill>
                <a:effectLst/>
                <a:latin typeface="+mn-lt"/>
                <a:ea typeface="+mn-ea"/>
                <a:cs typeface="+mn-cs"/>
              </a:rPr>
              <a:t>做了可视化，并提出了一些理解</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dirty="0"/>
              <a:t>论文将中间层特征反向映射到像素空间中，观察得到什么输入会导致特定的输出，可视化过程是基于反卷积网络实现的，如图</a:t>
            </a:r>
            <a:r>
              <a:rPr kumimoji="1" lang="en-US" altLang="zh-CN" dirty="0"/>
              <a:t>1</a:t>
            </a:r>
            <a:r>
              <a:rPr kumimoji="1" lang="zh-CN" altLang="en-US" dirty="0"/>
              <a:t>所示就是其网络结构。反卷积网络可以看成卷积网络的逆过程，其卷积核是卷积网的卷积核的转置它们拥有相同的卷积核和</a:t>
            </a:r>
            <a:r>
              <a:rPr kumimoji="1" lang="en-US" altLang="zh-CN" dirty="0"/>
              <a:t>pooling</a:t>
            </a:r>
            <a:r>
              <a:rPr kumimoji="1" lang="zh-CN" altLang="en-US" dirty="0"/>
              <a:t>函数（准确来说是逆函数），因此反卷积网就是将输出特征逆映射成输入信号。</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卷积网使用学习得到的卷积核与上层输出做卷积，得到特征。为了实现逆过程，反卷积网使用相同的卷积核的转置作为核，与矫正后的特征进行卷积运算。</a:t>
            </a:r>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100</a:t>
            </a:fld>
            <a:endParaRPr lang="en-US"/>
          </a:p>
        </p:txBody>
      </p:sp>
    </p:spTree>
    <p:extLst>
      <p:ext uri="{BB962C8B-B14F-4D97-AF65-F5344CB8AC3E}">
        <p14:creationId xmlns:p14="http://schemas.microsoft.com/office/powerpoint/2010/main" val="2566123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注意力机制（</a:t>
            </a:r>
            <a:r>
              <a:rPr kumimoji="1" lang="en" altLang="zh-CN" dirty="0"/>
              <a:t>Attention Mechanism</a:t>
            </a:r>
            <a:r>
              <a:rPr kumimoji="1" lang="zh-CN" altLang="en" dirty="0"/>
              <a:t>）</a:t>
            </a:r>
            <a:r>
              <a:rPr kumimoji="1" lang="zh-CN" altLang="en-US" dirty="0"/>
              <a:t>并非是在最近才被提出的，但它确实在最近几年才变得火热起来，尤其是谷歌</a:t>
            </a:r>
            <a:r>
              <a:rPr kumimoji="1" lang="en-US" altLang="zh-CN" dirty="0"/>
              <a:t>2017</a:t>
            </a:r>
            <a:r>
              <a:rPr kumimoji="1" lang="zh-CN" altLang="en-US" dirty="0"/>
              <a:t>年发表的那篇</a:t>
            </a:r>
            <a:r>
              <a:rPr kumimoji="1" lang="en-US" altLang="zh-CN" dirty="0"/>
              <a:t>《</a:t>
            </a:r>
            <a:r>
              <a:rPr kumimoji="1" lang="en" altLang="zh-CN" dirty="0"/>
              <a:t>Attention is all you need》</a:t>
            </a:r>
            <a:r>
              <a:rPr kumimoji="1" lang="zh-CN" altLang="en" dirty="0"/>
              <a:t>，</a:t>
            </a:r>
            <a:r>
              <a:rPr kumimoji="1" lang="zh-CN" altLang="en-US" dirty="0"/>
              <a:t>为人们提供了一种用</a:t>
            </a:r>
            <a:r>
              <a:rPr kumimoji="1" lang="en" altLang="zh-CN" dirty="0"/>
              <a:t>Attention</a:t>
            </a:r>
            <a:r>
              <a:rPr kumimoji="1" lang="zh-CN" altLang="en-US" dirty="0"/>
              <a:t>结构完全替代传统</a:t>
            </a:r>
            <a:r>
              <a:rPr kumimoji="1" lang="en" altLang="zh-CN" dirty="0"/>
              <a:t>CNN</a:t>
            </a:r>
            <a:r>
              <a:rPr kumimoji="1" lang="zh-CN" altLang="en-US" dirty="0"/>
              <a:t>和</a:t>
            </a:r>
            <a:r>
              <a:rPr kumimoji="1" lang="en" altLang="zh-CN" dirty="0"/>
              <a:t>RNN</a:t>
            </a:r>
            <a:r>
              <a:rPr kumimoji="1" lang="zh-CN" altLang="en-US" dirty="0"/>
              <a:t>结构的新思路，在那之后似乎有着层出不穷的</a:t>
            </a:r>
            <a:r>
              <a:rPr kumimoji="1" lang="en" altLang="zh-CN" dirty="0"/>
              <a:t>Attention</a:t>
            </a:r>
            <a:r>
              <a:rPr kumimoji="1" lang="zh-CN" altLang="en-US" dirty="0"/>
              <a:t>结构应用。</a:t>
            </a:r>
            <a:r>
              <a:rPr kumimoji="1" lang="en" altLang="zh-CN" dirty="0"/>
              <a:t>Attention</a:t>
            </a:r>
            <a:r>
              <a:rPr kumimoji="1" lang="zh-CN" altLang="en" dirty="0"/>
              <a:t>，</a:t>
            </a:r>
            <a:r>
              <a:rPr kumimoji="1" lang="zh-CN" altLang="en-US" dirty="0"/>
              <a:t>顾名思义，是由人类观察环境的习惯规律总结而来的，人类在观察环境时，大脑往往只关注某几个特别重要的局部，获取需要的信息，构建出关于环境的某种描述，而</a:t>
            </a:r>
            <a:r>
              <a:rPr kumimoji="1" lang="en" altLang="zh-CN" dirty="0"/>
              <a:t>Attention Mechanism</a:t>
            </a:r>
            <a:r>
              <a:rPr kumimoji="1" lang="zh-CN" altLang="en-US" dirty="0"/>
              <a:t>正是如此，去学习不同局部的重要性，再结合起来。</a:t>
            </a:r>
          </a:p>
          <a:p>
            <a:r>
              <a:rPr kumimoji="1" lang="zh-CN" altLang="en-US" dirty="0"/>
              <a:t>  听起来简单，实现起来其实也简单，我认为对于</a:t>
            </a:r>
            <a:r>
              <a:rPr kumimoji="1" lang="en" altLang="zh-CN" dirty="0"/>
              <a:t>Attention</a:t>
            </a:r>
            <a:r>
              <a:rPr kumimoji="1" lang="zh-CN" altLang="en-US" dirty="0"/>
              <a:t>可以有三种理解。</a:t>
            </a:r>
          </a:p>
          <a:p>
            <a:endParaRPr kumimoji="1" lang="zh-CN" altLang="en-US" dirty="0"/>
          </a:p>
          <a:p>
            <a:r>
              <a:rPr kumimoji="1" lang="zh-CN" altLang="en-US" dirty="0"/>
              <a:t>首先，从数学公式上和代码实现上</a:t>
            </a:r>
            <a:r>
              <a:rPr kumimoji="1" lang="en" altLang="zh-CN" dirty="0"/>
              <a:t>Attention</a:t>
            </a:r>
            <a:r>
              <a:rPr kumimoji="1" lang="zh-CN" altLang="en-US" dirty="0"/>
              <a:t>可以理解为加权求和。</a:t>
            </a:r>
          </a:p>
          <a:p>
            <a:r>
              <a:rPr kumimoji="1" lang="zh-CN" altLang="en-US" dirty="0"/>
              <a:t>其次，从形式上</a:t>
            </a:r>
            <a:r>
              <a:rPr kumimoji="1" lang="en" altLang="zh-CN" dirty="0"/>
              <a:t>Attention</a:t>
            </a:r>
            <a:r>
              <a:rPr kumimoji="1" lang="zh-CN" altLang="en-US" dirty="0"/>
              <a:t>可以理解为键值查询。</a:t>
            </a:r>
          </a:p>
          <a:p>
            <a:r>
              <a:rPr kumimoji="1" lang="zh-CN" altLang="en-US" dirty="0"/>
              <a:t>最后，从物理意义上</a:t>
            </a:r>
            <a:r>
              <a:rPr kumimoji="1" lang="en" altLang="zh-CN" dirty="0"/>
              <a:t>Attention</a:t>
            </a:r>
            <a:r>
              <a:rPr kumimoji="1" lang="zh-CN" altLang="en-US" dirty="0"/>
              <a:t>可以理解为相似性度量。</a:t>
            </a:r>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101</a:t>
            </a:fld>
            <a:endParaRPr lang="en-US"/>
          </a:p>
        </p:txBody>
      </p:sp>
    </p:spTree>
    <p:extLst>
      <p:ext uri="{BB962C8B-B14F-4D97-AF65-F5344CB8AC3E}">
        <p14:creationId xmlns:p14="http://schemas.microsoft.com/office/powerpoint/2010/main" val="790258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102</a:t>
            </a:fld>
            <a:endParaRPr lang="en-US"/>
          </a:p>
        </p:txBody>
      </p:sp>
    </p:spTree>
    <p:extLst>
      <p:ext uri="{BB962C8B-B14F-4D97-AF65-F5344CB8AC3E}">
        <p14:creationId xmlns:p14="http://schemas.microsoft.com/office/powerpoint/2010/main" val="3698099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与第一类方法不同，第二类方法，例如端到端的特征编码，倾向于直接通过开发功能强大的深度模型进行有区分度的特征表达实现细粒度识别。其中，最有代表性的是</a:t>
            </a:r>
            <a:r>
              <a:rPr kumimoji="1" lang="en" altLang="zh-CN" dirty="0"/>
              <a:t>Bilinear </a:t>
            </a:r>
            <a:r>
              <a:rPr kumimoji="1" lang="en" altLang="zh-CN" dirty="0" err="1"/>
              <a:t>CNNs【Lin</a:t>
            </a:r>
            <a:r>
              <a:rPr kumimoji="1" lang="en" altLang="zh-CN" dirty="0"/>
              <a:t> et al., 2015b】</a:t>
            </a:r>
            <a:r>
              <a:rPr kumimoji="1" lang="zh-CN" altLang="en" dirty="0"/>
              <a:t>，</a:t>
            </a:r>
            <a:r>
              <a:rPr kumimoji="1" lang="zh-CN" altLang="en-US" dirty="0"/>
              <a:t>将图片表达为两个深度网络产生特征的几何，因此编码更高阶的神经网络统计信息，增强中层特征学习能力。由于他的高模型容量，</a:t>
            </a:r>
            <a:r>
              <a:rPr kumimoji="1" lang="en" altLang="zh-CN" dirty="0"/>
              <a:t>Bilinear CNNs</a:t>
            </a:r>
            <a:r>
              <a:rPr kumimoji="1" lang="zh-CN" altLang="en-US" dirty="0"/>
              <a:t>在细粒度识别领域取得了令人瞩目的表现。然而，极高的双线性特征维度使得对于现实应用来说不够使用，特别是对大规模的情况。</a:t>
            </a:r>
          </a:p>
          <a:p>
            <a:endParaRPr kumimoji="1" lang="zh-CN" altLang="en-US" dirty="0"/>
          </a:p>
          <a:p>
            <a:r>
              <a:rPr kumimoji="1" lang="zh-CN" altLang="en-US" dirty="0"/>
              <a:t>      为了解决这个问题，当前有很多尝试，例如</a:t>
            </a:r>
            <a:r>
              <a:rPr kumimoji="1" lang="en-US" altLang="zh-CN" dirty="0"/>
              <a:t>【</a:t>
            </a:r>
            <a:r>
              <a:rPr kumimoji="1" lang="en" altLang="zh-CN" dirty="0"/>
              <a:t>Gao et al., 2016; Kong and Fowlkes, 2017; Cui et al., 2017】</a:t>
            </a:r>
            <a:r>
              <a:rPr kumimoji="1" lang="zh-CN" altLang="en-US" dirty="0"/>
              <a:t>试图通过</a:t>
            </a:r>
            <a:r>
              <a:rPr kumimoji="1" lang="en" altLang="zh-CN" dirty="0"/>
              <a:t>tensor</a:t>
            </a:r>
            <a:r>
              <a:rPr kumimoji="1" lang="zh-CN" altLang="en-US" dirty="0"/>
              <a:t>速写来取得低维嵌入向量</a:t>
            </a:r>
            <a:r>
              <a:rPr kumimoji="1" lang="en-US" altLang="zh-CN" dirty="0"/>
              <a:t>【</a:t>
            </a:r>
            <a:r>
              <a:rPr kumimoji="1" lang="en" altLang="zh-CN" dirty="0"/>
              <a:t>Pham and </a:t>
            </a:r>
            <a:r>
              <a:rPr kumimoji="1" lang="en" altLang="zh-CN" dirty="0" err="1"/>
              <a:t>Pagh</a:t>
            </a:r>
            <a:r>
              <a:rPr kumimoji="1" lang="en" altLang="zh-CN" dirty="0"/>
              <a:t>, 2013; </a:t>
            </a:r>
            <a:r>
              <a:rPr kumimoji="1" lang="en" altLang="zh-CN" dirty="0" err="1"/>
              <a:t>Charikar</a:t>
            </a:r>
            <a:r>
              <a:rPr kumimoji="1" lang="en" altLang="zh-CN" dirty="0"/>
              <a:t> et al., 2002】</a:t>
            </a:r>
            <a:r>
              <a:rPr kumimoji="1" lang="zh-CN" altLang="en" dirty="0"/>
              <a:t>，</a:t>
            </a:r>
            <a:r>
              <a:rPr kumimoji="1" lang="zh-CN" altLang="en-US" dirty="0"/>
              <a:t>这样可以近似双线性特征，获得相当的或者更好的准去了。还有一些工作，例如</a:t>
            </a:r>
            <a:r>
              <a:rPr kumimoji="1" lang="en-US" altLang="zh-CN" dirty="0"/>
              <a:t>【</a:t>
            </a:r>
            <a:r>
              <a:rPr kumimoji="1" lang="en" altLang="zh-CN" dirty="0"/>
              <a:t>Dubey et al., 2018】</a:t>
            </a:r>
            <a:r>
              <a:rPr kumimoji="1" lang="zh-CN" altLang="en-US" dirty="0"/>
              <a:t>专注于设计适合细粒度的损失函数，可以驱动整个深度学习模型学习有区分度的细粒度表达。</a:t>
            </a:r>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103</a:t>
            </a:fld>
            <a:endParaRPr lang="en-US"/>
          </a:p>
        </p:txBody>
      </p:sp>
    </p:spTree>
    <p:extLst>
      <p:ext uri="{BB962C8B-B14F-4D97-AF65-F5344CB8AC3E}">
        <p14:creationId xmlns:p14="http://schemas.microsoft.com/office/powerpoint/2010/main" val="734217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局部模型高效性的原因：本文中，</a:t>
            </a:r>
            <a:r>
              <a:rPr lang="zh-CN" altLang="en-US" sz="1200" b="1" i="0" kern="1200" dirty="0">
                <a:solidFill>
                  <a:schemeClr val="tx1"/>
                </a:solidFill>
                <a:effectLst/>
                <a:latin typeface="+mn-lt"/>
                <a:ea typeface="+mn-ea"/>
                <a:cs typeface="+mn-cs"/>
              </a:rPr>
              <a:t>作者声称局部推理的高效性在于其与物体的位置及姿态无关</a:t>
            </a:r>
            <a:r>
              <a:rPr lang="zh-CN" altLang="en-US" sz="1200" b="0" i="0" kern="1200" dirty="0">
                <a:solidFill>
                  <a:schemeClr val="tx1"/>
                </a:solidFill>
                <a:effectLst/>
                <a:latin typeface="+mn-lt"/>
                <a:ea typeface="+mn-ea"/>
                <a:cs typeface="+mn-cs"/>
              </a:rPr>
              <a:t>。纹理表示通过将图像特征进行</a:t>
            </a:r>
            <a:r>
              <a:rPr lang="zh-CN" altLang="en-US" sz="1200" b="1" i="0" kern="1200" dirty="0">
                <a:solidFill>
                  <a:schemeClr val="tx1"/>
                </a:solidFill>
                <a:effectLst/>
                <a:latin typeface="+mn-lt"/>
                <a:ea typeface="+mn-ea"/>
                <a:cs typeface="+mn-cs"/>
              </a:rPr>
              <a:t>无序</a:t>
            </a:r>
            <a:r>
              <a:rPr lang="zh-CN" altLang="en-US" sz="1200" b="0" i="0" kern="1200" dirty="0">
                <a:solidFill>
                  <a:schemeClr val="tx1"/>
                </a:solidFill>
                <a:effectLst/>
                <a:latin typeface="+mn-lt"/>
                <a:ea typeface="+mn-ea"/>
                <a:cs typeface="+mn-cs"/>
              </a:rPr>
              <a:t>组合的设计，而获得平移无关性。</a:t>
            </a:r>
          </a:p>
          <a:p>
            <a:r>
              <a:rPr lang="zh-CN" altLang="en-US" sz="1200" b="0" i="0" kern="1200" dirty="0">
                <a:solidFill>
                  <a:schemeClr val="tx1"/>
                </a:solidFill>
                <a:effectLst/>
                <a:latin typeface="+mn-lt"/>
                <a:ea typeface="+mn-ea"/>
                <a:cs typeface="+mn-cs"/>
              </a:rPr>
              <a:t>纹理表征性能不佳的思考：基于</a:t>
            </a:r>
            <a:r>
              <a:rPr lang="en" altLang="zh-CN" sz="1200" b="0" i="0" kern="1200" dirty="0">
                <a:solidFill>
                  <a:schemeClr val="tx1"/>
                </a:solidFill>
                <a:effectLst/>
                <a:latin typeface="+mn-lt"/>
                <a:ea typeface="+mn-ea"/>
                <a:cs typeface="+mn-cs"/>
              </a:rPr>
              <a:t>SIFT</a:t>
            </a:r>
            <a:r>
              <a:rPr lang="zh-CN" altLang="en-US" sz="1200" b="0" i="0" kern="1200" dirty="0">
                <a:solidFill>
                  <a:schemeClr val="tx1"/>
                </a:solidFill>
                <a:effectLst/>
                <a:latin typeface="+mn-lt"/>
                <a:ea typeface="+mn-ea"/>
                <a:cs typeface="+mn-cs"/>
              </a:rPr>
              <a:t>及</a:t>
            </a:r>
            <a:r>
              <a:rPr lang="en"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的纹理表征已经在细粒度物体识别上显示出高效性，但其性能还亚于基于局部模型的方法。其可能原因就是纹理表示的重要特征并没有通过端到端训练获得，因此在识别任务中没有达到最佳效果。</a:t>
            </a:r>
          </a:p>
          <a:p>
            <a:r>
              <a:rPr lang="zh-CN" altLang="en-US" sz="1200" b="0" i="0" kern="1200" dirty="0">
                <a:solidFill>
                  <a:schemeClr val="tx1"/>
                </a:solidFill>
                <a:effectLst/>
                <a:latin typeface="+mn-lt"/>
                <a:ea typeface="+mn-ea"/>
                <a:cs typeface="+mn-cs"/>
              </a:rPr>
              <a:t>洞察点：某些广泛使用的纹理表征模型都可以写作将两个合适的特征提取器的输出，外积之后，经池化得到。</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首先，（图像）先经过</a:t>
            </a:r>
            <a:r>
              <a:rPr lang="en" altLang="zh-CN" sz="1200" b="0" i="0" kern="1200" dirty="0">
                <a:solidFill>
                  <a:schemeClr val="tx1"/>
                </a:solidFill>
                <a:effectLst/>
                <a:latin typeface="+mn-lt"/>
                <a:ea typeface="+mn-ea"/>
                <a:cs typeface="+mn-cs"/>
              </a:rPr>
              <a:t>CNNs</a:t>
            </a:r>
            <a:r>
              <a:rPr lang="zh-CN" altLang="en-US" sz="1200" b="0" i="0" kern="1200" dirty="0">
                <a:solidFill>
                  <a:schemeClr val="tx1"/>
                </a:solidFill>
                <a:effectLst/>
                <a:latin typeface="+mn-lt"/>
                <a:ea typeface="+mn-ea"/>
                <a:cs typeface="+mn-cs"/>
              </a:rPr>
              <a:t>单元提取特征，之后经过双线性层及池化层，其输出是固定长度的高维特征表示，其可以结合全连接层预测类标签。最简单的双线性层就是将两个独立的特征用外积结合。这与图像语义分割中的二阶池化类似。</a:t>
            </a:r>
          </a:p>
          <a:p>
            <a:r>
              <a:rPr lang="zh-CN" altLang="en-US" sz="1200" b="0" i="0" kern="1200" dirty="0">
                <a:solidFill>
                  <a:schemeClr val="tx1"/>
                </a:solidFill>
                <a:effectLst/>
                <a:latin typeface="+mn-lt"/>
                <a:ea typeface="+mn-ea"/>
                <a:cs typeface="+mn-cs"/>
              </a:rPr>
              <a:t>这篇文章的主要思想是对于两个不同图像特征的处理方式上的不同。传统的，对于图像的不同特征，我们常用的方法是进行串联（连接），或者进行</a:t>
            </a:r>
            <a:r>
              <a:rPr lang="en" altLang="zh-CN" sz="1200" b="0" i="0" kern="1200" dirty="0">
                <a:solidFill>
                  <a:schemeClr val="tx1"/>
                </a:solidFill>
                <a:effectLst/>
                <a:latin typeface="+mn-lt"/>
                <a:ea typeface="+mn-ea"/>
                <a:cs typeface="+mn-cs"/>
              </a:rPr>
              <a:t>sum,</a:t>
            </a:r>
            <a:r>
              <a:rPr lang="zh-CN" altLang="en-US" sz="1200" b="0" i="0" kern="1200" dirty="0">
                <a:solidFill>
                  <a:schemeClr val="tx1"/>
                </a:solidFill>
                <a:effectLst/>
                <a:latin typeface="+mn-lt"/>
                <a:ea typeface="+mn-ea"/>
                <a:cs typeface="+mn-cs"/>
              </a:rPr>
              <a:t>或者</a:t>
            </a:r>
            <a:r>
              <a:rPr lang="en" altLang="zh-CN" sz="1200" b="0" i="0" kern="1200" dirty="0">
                <a:solidFill>
                  <a:schemeClr val="tx1"/>
                </a:solidFill>
                <a:effectLst/>
                <a:latin typeface="+mn-lt"/>
                <a:ea typeface="+mn-ea"/>
                <a:cs typeface="+mn-cs"/>
              </a:rPr>
              <a:t>max-pooling</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论文的主要思想是，研究发现人类的大脑发现，人类的视觉处理主要有两个</a:t>
            </a:r>
            <a:r>
              <a:rPr lang="en" altLang="zh-CN" sz="1200" b="0" i="0" kern="1200" dirty="0">
                <a:solidFill>
                  <a:schemeClr val="tx1"/>
                </a:solidFill>
                <a:effectLst/>
                <a:latin typeface="+mn-lt"/>
                <a:ea typeface="+mn-ea"/>
                <a:cs typeface="+mn-cs"/>
              </a:rPr>
              <a:t>pathway, the ventral stream</a:t>
            </a:r>
            <a:r>
              <a:rPr lang="zh-CN" altLang="en-US" sz="1200" b="0" i="0" kern="1200" dirty="0">
                <a:solidFill>
                  <a:schemeClr val="tx1"/>
                </a:solidFill>
                <a:effectLst/>
                <a:latin typeface="+mn-lt"/>
                <a:ea typeface="+mn-ea"/>
                <a:cs typeface="+mn-cs"/>
              </a:rPr>
              <a:t>是进行物体识别的，</a:t>
            </a:r>
            <a:r>
              <a:rPr lang="en" altLang="zh-CN" sz="1200" b="0" i="0" kern="1200" dirty="0">
                <a:solidFill>
                  <a:schemeClr val="tx1"/>
                </a:solidFill>
                <a:effectLst/>
                <a:latin typeface="+mn-lt"/>
                <a:ea typeface="+mn-ea"/>
                <a:cs typeface="+mn-cs"/>
              </a:rPr>
              <a:t>the dorsal stream </a:t>
            </a:r>
            <a:r>
              <a:rPr lang="zh-CN" altLang="en-US" sz="1200" b="0" i="0" kern="1200" dirty="0">
                <a:solidFill>
                  <a:schemeClr val="tx1"/>
                </a:solidFill>
                <a:effectLst/>
                <a:latin typeface="+mn-lt"/>
                <a:ea typeface="+mn-ea"/>
                <a:cs typeface="+mn-cs"/>
              </a:rPr>
              <a:t>是为了发现物体的位置。论文基于这样的思想，希望能够将两个不同特征进行结合来共同发挥作用，提高细粒度图像的分类效果。论文希望两个特征能分别表示图像的位置和对图形进行识别。论文提出了一种</a:t>
            </a:r>
            <a:r>
              <a:rPr lang="en" altLang="zh-CN" sz="1200" b="0" i="0" kern="1200" dirty="0">
                <a:solidFill>
                  <a:schemeClr val="tx1"/>
                </a:solidFill>
                <a:effectLst/>
                <a:latin typeface="+mn-lt"/>
                <a:ea typeface="+mn-ea"/>
                <a:cs typeface="+mn-cs"/>
              </a:rPr>
              <a:t>Bilinear Model</a:t>
            </a:r>
            <a:r>
              <a:rPr lang="zh-CN" altLang="e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104</a:t>
            </a:fld>
            <a:endParaRPr lang="en-US"/>
          </a:p>
        </p:txBody>
      </p:sp>
    </p:spTree>
    <p:extLst>
      <p:ext uri="{BB962C8B-B14F-4D97-AF65-F5344CB8AC3E}">
        <p14:creationId xmlns:p14="http://schemas.microsoft.com/office/powerpoint/2010/main" val="1627022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9</a:t>
            </a:fld>
            <a:endParaRPr lang="en-US"/>
          </a:p>
        </p:txBody>
      </p:sp>
    </p:spTree>
    <p:extLst>
      <p:ext uri="{BB962C8B-B14F-4D97-AF65-F5344CB8AC3E}">
        <p14:creationId xmlns:p14="http://schemas.microsoft.com/office/powerpoint/2010/main" val="1613351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kumimoji="1" lang="zh-CN" altLang="en-US" dirty="0"/>
              <a:t>细粒度图像分类一直是一个颇具挑战性的问题，起因是细粒度图像很多存在类间方差小而类内方差大的问题，这样比一般的图像分类难度就大很多。细粒度图像分类有两个关键点，一个是关键性区域定位，二是从关键性区域学得辨别性特征，当前有很多方法在朝这方面努力，有一些多</a:t>
            </a:r>
            <a:r>
              <a:rPr kumimoji="1" lang="en" altLang="zh-CN" dirty="0"/>
              <a:t>stage</a:t>
            </a:r>
            <a:r>
              <a:rPr kumimoji="1" lang="zh-CN" altLang="en-US" dirty="0"/>
              <a:t>或者多</a:t>
            </a:r>
            <a:r>
              <a:rPr kumimoji="1" lang="en" altLang="zh-CN" dirty="0"/>
              <a:t>scale</a:t>
            </a:r>
            <a:r>
              <a:rPr kumimoji="1" lang="zh-CN" altLang="en-US" dirty="0"/>
              <a:t>的方法效果还行，但是它们要么因为额外的例如定位局部关键性区域计算量太大了，要么训练过程太复杂了需要多个注意或者级联阶段，最重要的是，很多工作是独立的检测一个物体的多个关键性区域，忽略了物体的多个关键性区域的内在关联，因此，学习到的注意力模块很可能集中在同一个区域，并且缺乏本地化多个具有区别特征的部分的能力，这些特征可以区分类似的细粒度类。</a:t>
            </a:r>
          </a:p>
          <a:p>
            <a:r>
              <a:rPr kumimoji="1" lang="zh-CN" altLang="en-US" dirty="0"/>
              <a:t>从大量的实验研究中，作者观察到一种有效的细粒度分类的视觉注意机制应该遵循三个标准</a:t>
            </a:r>
            <a:r>
              <a:rPr kumimoji="1" lang="en-US" altLang="zh-CN" dirty="0"/>
              <a:t>:1)</a:t>
            </a:r>
            <a:r>
              <a:rPr kumimoji="1" lang="zh-CN" altLang="en-US" dirty="0"/>
              <a:t>检测到的部分要均匀分布在目标体上，提取出不相关的特征</a:t>
            </a:r>
            <a:r>
              <a:rPr kumimoji="1" lang="en-US" altLang="zh-CN" dirty="0"/>
              <a:t>;2)</a:t>
            </a:r>
            <a:r>
              <a:rPr kumimoji="1" lang="zh-CN" altLang="en-US" dirty="0"/>
              <a:t>各部分特征应该可以单独对不同类的对象进行区分</a:t>
            </a:r>
            <a:r>
              <a:rPr kumimoji="1" lang="en-US" altLang="zh-CN" dirty="0"/>
              <a:t>;3)</a:t>
            </a:r>
            <a:r>
              <a:rPr kumimoji="1" lang="zh-CN" altLang="en-US" dirty="0"/>
              <a:t>局部区域提取器应轻量化，以便在实际应用中按比例放大。</a:t>
            </a:r>
          </a:p>
          <a:p>
            <a:r>
              <a:rPr kumimoji="1" lang="zh-CN" altLang="en-US" dirty="0"/>
              <a:t>基于以上想法，作者提出了一种网络结构，结构图如下，</a:t>
            </a:r>
          </a:p>
          <a:p>
            <a:r>
              <a:rPr kumimoji="1" lang="zh-CN" altLang="en-US" dirty="0"/>
              <a:t>这个结构由两部分构成，首先是</a:t>
            </a:r>
            <a:r>
              <a:rPr kumimoji="1" lang="en" altLang="zh-CN" dirty="0"/>
              <a:t>OSME</a:t>
            </a:r>
            <a:r>
              <a:rPr kumimoji="1" lang="zh-CN" altLang="en-US" dirty="0"/>
              <a:t>模型（ </a:t>
            </a:r>
            <a:r>
              <a:rPr kumimoji="1" lang="en" altLang="zh-CN" dirty="0"/>
              <a:t>one-squeeze multi-excitation module</a:t>
            </a:r>
            <a:r>
              <a:rPr kumimoji="1" lang="zh-CN" altLang="en" dirty="0"/>
              <a:t>），</a:t>
            </a:r>
            <a:r>
              <a:rPr kumimoji="1" lang="zh-CN" altLang="en-US" dirty="0"/>
              <a:t>思想借鉴</a:t>
            </a:r>
            <a:r>
              <a:rPr kumimoji="1" lang="en" altLang="zh-CN" dirty="0"/>
              <a:t>SENET,</a:t>
            </a:r>
            <a:r>
              <a:rPr kumimoji="1" lang="zh-CN" altLang="en-US" dirty="0"/>
              <a:t>用来定位物体的各个关键性区域部分，</a:t>
            </a:r>
            <a:r>
              <a:rPr kumimoji="1" lang="en" altLang="zh-CN" dirty="0"/>
              <a:t>OSME</a:t>
            </a:r>
            <a:r>
              <a:rPr kumimoji="1" lang="zh-CN" altLang="en-US" dirty="0"/>
              <a:t>是一个完全不同的结构，能够以很少的计算成本直接提取关键性区域特征，这与现有的方法不同，现有方法首先显式裁剪对象部件，然后再对该特性进行前馈。</a:t>
            </a:r>
          </a:p>
          <a:p>
            <a:r>
              <a:rPr kumimoji="1" lang="zh-CN" altLang="en-US" dirty="0"/>
              <a:t>通过</a:t>
            </a:r>
            <a:r>
              <a:rPr kumimoji="1" lang="en" altLang="zh-CN" dirty="0" err="1"/>
              <a:t>OSMEmodule</a:t>
            </a:r>
            <a:r>
              <a:rPr kumimoji="1" lang="zh-CN" altLang="en-US" dirty="0"/>
              <a:t>获得了关键性区域特征后</a:t>
            </a:r>
            <a:r>
              <a:rPr kumimoji="1" lang="en-US" altLang="zh-CN" dirty="0"/>
              <a:t>,</a:t>
            </a:r>
            <a:r>
              <a:rPr kumimoji="1" lang="zh-CN" altLang="en-US" dirty="0"/>
              <a:t>我们需要引导</a:t>
            </a:r>
            <a:r>
              <a:rPr kumimoji="1" lang="en" altLang="zh-CN" dirty="0"/>
              <a:t>attention </a:t>
            </a:r>
            <a:r>
              <a:rPr kumimoji="1" lang="zh-CN" altLang="en-US" dirty="0"/>
              <a:t>特征到正确的类别，最直接的方法是直接计算</a:t>
            </a:r>
            <a:r>
              <a:rPr kumimoji="1" lang="en" altLang="zh-CN" dirty="0" err="1"/>
              <a:t>softmax</a:t>
            </a:r>
            <a:r>
              <a:rPr kumimoji="1" lang="en" altLang="zh-CN" dirty="0"/>
              <a:t> loss</a:t>
            </a:r>
            <a:r>
              <a:rPr kumimoji="1" lang="zh-CN" altLang="en" dirty="0"/>
              <a:t>，</a:t>
            </a:r>
            <a:r>
              <a:rPr kumimoji="1" lang="zh-CN" altLang="en-US" dirty="0"/>
              <a:t>然而</a:t>
            </a:r>
            <a:r>
              <a:rPr kumimoji="1" lang="en" altLang="zh-CN" dirty="0" err="1"/>
              <a:t>softmax</a:t>
            </a:r>
            <a:r>
              <a:rPr kumimoji="1" lang="en" altLang="zh-CN" dirty="0"/>
              <a:t> loss</a:t>
            </a:r>
            <a:r>
              <a:rPr kumimoji="1" lang="zh-CN" altLang="en-US" dirty="0"/>
              <a:t>是无法做到的调节注意特征之间的相关性，受度量学习损失的启发，作者提出了多注意多类约束</a:t>
            </a:r>
            <a:r>
              <a:rPr kumimoji="1" lang="en-US" altLang="zh-CN" dirty="0"/>
              <a:t>(</a:t>
            </a:r>
            <a:r>
              <a:rPr kumimoji="1" lang="en" altLang="zh-CN" dirty="0"/>
              <a:t>MAMC)</a:t>
            </a:r>
            <a:r>
              <a:rPr kumimoji="1" lang="zh-CN" altLang="en" dirty="0"/>
              <a:t>，</a:t>
            </a:r>
            <a:r>
              <a:rPr kumimoji="1" lang="zh-CN" altLang="en-US" dirty="0"/>
              <a:t>以一致地加强细粒度对象分类器训练中不同部分之间的相关性。</a:t>
            </a:r>
            <a:r>
              <a:rPr kumimoji="1" lang="en" altLang="zh-CN" dirty="0"/>
              <a:t>MAMC</a:t>
            </a:r>
            <a:r>
              <a:rPr kumimoji="1" lang="zh-CN" altLang="en-US" dirty="0"/>
              <a:t>鼓励同注意同类别特性比不同注意或不同类特性更接近。</a:t>
            </a:r>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105</a:t>
            </a:fld>
            <a:endParaRPr lang="en-US"/>
          </a:p>
        </p:txBody>
      </p:sp>
    </p:spTree>
    <p:extLst>
      <p:ext uri="{BB962C8B-B14F-4D97-AF65-F5344CB8AC3E}">
        <p14:creationId xmlns:p14="http://schemas.microsoft.com/office/powerpoint/2010/main" val="554889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提出一个问题，给定一张食物的图片，对于一个细粒度物体识别机器是否可以给出该食物是属于哪家饭店以及其食物名称。这是一个超细粒度图片识别问题，也是许多根据图片进行搜索的关键问题，但是由于训练数据缺乏，这个问题变得非常有挑战性，需要能识别出类间的非常微小的差异。不过，论文给出一个观点，</a:t>
            </a:r>
            <a:r>
              <a:rPr kumimoji="1" lang="en" altLang="zh-CN" dirty="0"/>
              <a:t>the ultra-fine granularity naturally brings rich relationships among object classes</a:t>
            </a:r>
            <a:r>
              <a:rPr kumimoji="1" lang="zh-CN" altLang="en" dirty="0"/>
              <a:t>，</a:t>
            </a:r>
            <a:r>
              <a:rPr kumimoji="1" lang="zh-CN" altLang="en-US" dirty="0"/>
              <a:t>也就是说这种超细粒度在类间是有着丰富的关联的。基于这个观点，论文提出一种新的方法来利用这种关联，方法称为</a:t>
            </a:r>
            <a:r>
              <a:rPr kumimoji="1" lang="en" altLang="zh-CN" dirty="0"/>
              <a:t>bipartite-graph labels (BGL)</a:t>
            </a:r>
            <a:r>
              <a:rPr kumimoji="1" lang="zh-CN" altLang="en" dirty="0"/>
              <a:t>，</a:t>
            </a:r>
            <a:r>
              <a:rPr kumimoji="1" lang="zh-CN" altLang="en-US" dirty="0"/>
              <a:t>双偶图标记。然后论文会展示如何在卷积神经网络上使用这个方法，并且这种方法会由于其双边结构而提高计算效率，然后还建立了一个来自</a:t>
            </a:r>
            <a:r>
              <a:rPr kumimoji="1" lang="en-US" altLang="zh-CN" dirty="0"/>
              <a:t>6</a:t>
            </a:r>
            <a:r>
              <a:rPr kumimoji="1" lang="zh-CN" altLang="en-US" dirty="0"/>
              <a:t>家饭店，总共</a:t>
            </a:r>
            <a:r>
              <a:rPr kumimoji="1" lang="en-US" altLang="zh-CN" dirty="0"/>
              <a:t>975</a:t>
            </a:r>
            <a:r>
              <a:rPr kumimoji="1" lang="zh-CN" altLang="en-US" dirty="0"/>
              <a:t>个类别，</a:t>
            </a:r>
            <a:r>
              <a:rPr kumimoji="1" lang="en-US" altLang="zh-CN" dirty="0"/>
              <a:t>37885</a:t>
            </a:r>
            <a:r>
              <a:rPr kumimoji="1" lang="zh-CN" altLang="en-US" dirty="0"/>
              <a:t>张图片的数据库，会对这个数据库以及其他三个数据库使用这个方法，并且实验结果都是有所提高的。</a:t>
            </a:r>
          </a:p>
          <a:p>
            <a:endParaRPr kumimoji="1" lang="en-US" altLang="zh-CN" dirty="0"/>
          </a:p>
          <a:p>
            <a:r>
              <a:rPr lang="en" altLang="zh-CN" sz="1200" b="1" i="0" kern="1200" dirty="0">
                <a:solidFill>
                  <a:schemeClr val="tx1"/>
                </a:solidFill>
                <a:effectLst/>
                <a:latin typeface="+mn-lt"/>
                <a:ea typeface="+mn-ea"/>
                <a:cs typeface="+mn-cs"/>
              </a:rPr>
              <a:t>BGL</a:t>
            </a:r>
            <a:r>
              <a:rPr lang="zh-CN" altLang="en-US" sz="1200" b="0" i="0" kern="1200" dirty="0">
                <a:solidFill>
                  <a:schemeClr val="tx1"/>
                </a:solidFill>
                <a:effectLst/>
                <a:latin typeface="+mn-lt"/>
                <a:ea typeface="+mn-ea"/>
                <a:cs typeface="+mn-cs"/>
              </a:rPr>
              <a:t>方法可以利用额外的约束来归一化</a:t>
            </a:r>
            <a:r>
              <a:rPr lang="en"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的训练过程，因此对于数量不大的训练集是可以大大降低过拟合的概率</a:t>
            </a:r>
          </a:p>
          <a:p>
            <a:r>
              <a:rPr lang="zh-CN" altLang="en-US" sz="1200" b="0" i="0" kern="1200" dirty="0">
                <a:solidFill>
                  <a:schemeClr val="tx1"/>
                </a:solidFill>
                <a:effectLst/>
                <a:latin typeface="+mn-lt"/>
                <a:ea typeface="+mn-ea"/>
                <a:cs typeface="+mn-cs"/>
              </a:rPr>
              <a:t>在已知类别是属于同一个比较粗略的类或者是分享一些相同属性的情况下，可以允许我们从相关的其他类别借用一些知识。</a:t>
            </a:r>
          </a:p>
          <a:p>
            <a:r>
              <a:rPr lang="zh-CN" altLang="en-US" sz="1200" b="0" i="0" kern="1200" dirty="0">
                <a:solidFill>
                  <a:schemeClr val="tx1"/>
                </a:solidFill>
                <a:effectLst/>
                <a:latin typeface="+mn-lt"/>
                <a:ea typeface="+mn-ea"/>
                <a:cs typeface="+mn-cs"/>
              </a:rPr>
              <a:t>通过全局的反向传播来进行监督性特征学习可以在相似的类别中捕抓到细微的差异从而学习到具有区分性的特征</a:t>
            </a:r>
          </a:p>
          <a:p>
            <a:r>
              <a:rPr lang="zh-CN" altLang="en-US" sz="1200" b="0" i="0" kern="1200" dirty="0">
                <a:solidFill>
                  <a:schemeClr val="tx1"/>
                </a:solidFill>
                <a:effectLst/>
                <a:latin typeface="+mn-lt"/>
                <a:ea typeface="+mn-ea"/>
                <a:cs typeface="+mn-cs"/>
              </a:rPr>
              <a:t>最后一点是将结构限制为双偶图</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bipartite graphs)</a:t>
            </a:r>
            <a:r>
              <a:rPr lang="zh-CN" altLang="en" sz="1200" b="0" i="0" kern="1200" dirty="0">
                <a:solidFill>
                  <a:schemeClr val="tx1"/>
                </a:solidFill>
                <a:effectLst/>
                <a:latin typeface="+mn-lt"/>
                <a:ea typeface="+mn-ea"/>
                <a:cs typeface="+mn-cs"/>
              </a:rPr>
              <a:t>，</a:t>
            </a:r>
            <a:r>
              <a:rPr lang="en" altLang="zh-CN" sz="1200" b="1" i="0" kern="1200" dirty="0">
                <a:solidFill>
                  <a:schemeClr val="tx1"/>
                </a:solidFill>
                <a:effectLst/>
                <a:latin typeface="+mn-lt"/>
                <a:ea typeface="+mn-ea"/>
                <a:cs typeface="+mn-cs"/>
              </a:rPr>
              <a:t>BGL</a:t>
            </a:r>
            <a:r>
              <a:rPr lang="zh-CN" altLang="en-US" sz="1200" b="0" i="0" kern="1200" dirty="0">
                <a:solidFill>
                  <a:schemeClr val="tx1"/>
                </a:solidFill>
                <a:effectLst/>
                <a:latin typeface="+mn-lt"/>
                <a:ea typeface="+mn-ea"/>
                <a:cs typeface="+mn-cs"/>
              </a:rPr>
              <a:t>方法在推理阶段就使用穷举法避免了指数爆炸增长的问题（这个优点应该是针对计算效率问题吧）</a:t>
            </a:r>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106</a:t>
            </a:fld>
            <a:endParaRPr lang="en-US"/>
          </a:p>
        </p:txBody>
      </p:sp>
    </p:spTree>
    <p:extLst>
      <p:ext uri="{BB962C8B-B14F-4D97-AF65-F5344CB8AC3E}">
        <p14:creationId xmlns:p14="http://schemas.microsoft.com/office/powerpoint/2010/main" val="586982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如之前描述的，除了卷积识别方法，还有一类是通过额外特征，例如网络数据、多模态数据或者人机交互来进一步辅助细粒度识别。</a:t>
            </a:r>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107</a:t>
            </a:fld>
            <a:endParaRPr lang="en-US"/>
          </a:p>
        </p:txBody>
      </p:sp>
    </p:spTree>
    <p:extLst>
      <p:ext uri="{BB962C8B-B14F-4D97-AF65-F5344CB8AC3E}">
        <p14:creationId xmlns:p14="http://schemas.microsoft.com/office/powerpoint/2010/main" val="31834774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为了辨别出众多细粒度类别中不重要的区别，急需高质量完美标注的训练数据。然而，精确的细粒度识别人工标注不容易获得，由于标注的难度（通常需要相关领域专家）与众多的细粒度类别（例如每个大类中成千上万的子类）。</a:t>
            </a:r>
          </a:p>
          <a:p>
            <a:endParaRPr kumimoji="1" lang="zh-CN" altLang="en-US" dirty="0"/>
          </a:p>
          <a:p>
            <a:r>
              <a:rPr kumimoji="1" lang="zh-CN" altLang="en-US" dirty="0"/>
              <a:t>      因此，一部分细粒度识别方法尝试寻找利用免费但是早上较大的网络数据来增强识别表现。这类现有工作可以大致划为两个方向。其中一个是为训练数据爬取每个类别网络数据的标签，作为</a:t>
            </a:r>
            <a:r>
              <a:rPr kumimoji="1" lang="en" altLang="zh-CN" dirty="0" err="1"/>
              <a:t>webly</a:t>
            </a:r>
            <a:r>
              <a:rPr kumimoji="1" lang="en" altLang="zh-CN" dirty="0"/>
              <a:t> supervised </a:t>
            </a:r>
            <a:r>
              <a:rPr kumimoji="1" lang="en" altLang="zh-CN" dirty="0" err="1"/>
              <a:t>learning【Zhuang</a:t>
            </a:r>
            <a:r>
              <a:rPr kumimoji="1" lang="en" altLang="zh-CN" dirty="0"/>
              <a:t> et al., 2017; Sun et al., 2019】</a:t>
            </a:r>
            <a:r>
              <a:rPr kumimoji="1" lang="zh-CN" altLang="en" dirty="0"/>
              <a:t>。</a:t>
            </a:r>
            <a:r>
              <a:rPr kumimoji="1" lang="zh-CN" altLang="en-US" dirty="0"/>
              <a:t>这类方法的主要贡献在与：（</a:t>
            </a:r>
            <a:r>
              <a:rPr kumimoji="1" lang="en-US" altLang="zh-CN" dirty="0"/>
              <a:t>1</a:t>
            </a:r>
            <a:r>
              <a:rPr kumimoji="1" lang="zh-CN" altLang="en-US" dirty="0"/>
              <a:t>）解决网络数据与标注数据集中标注的数据之间分布的差别；（</a:t>
            </a:r>
            <a:r>
              <a:rPr kumimoji="1" lang="en-US" altLang="zh-CN" dirty="0"/>
              <a:t>2</a:t>
            </a:r>
            <a:r>
              <a:rPr kumimoji="1" lang="zh-CN" altLang="en-US" dirty="0"/>
              <a:t>）降低噪声数据产生的负面影响。为了处理之前提到的问题，深度学习中的对抗学习</a:t>
            </a:r>
            <a:r>
              <a:rPr kumimoji="1" lang="en-US" altLang="zh-CN" dirty="0"/>
              <a:t>【</a:t>
            </a:r>
            <a:r>
              <a:rPr kumimoji="1" lang="en" altLang="zh-CN" dirty="0"/>
              <a:t>Goodfellow et al., 2014】</a:t>
            </a:r>
            <a:r>
              <a:rPr kumimoji="1" lang="zh-CN" altLang="en-US" dirty="0"/>
              <a:t>与注意力机制</a:t>
            </a:r>
            <a:r>
              <a:rPr kumimoji="1" lang="en-US" altLang="zh-CN" dirty="0"/>
              <a:t>【</a:t>
            </a:r>
            <a:r>
              <a:rPr kumimoji="1" lang="en" altLang="zh-CN" dirty="0"/>
              <a:t>Zhuang et al., 2017】</a:t>
            </a:r>
            <a:r>
              <a:rPr kumimoji="1" lang="zh-CN" altLang="en-US" dirty="0"/>
              <a:t>频繁的使用。应用网络数据的另外一个方向是利用知识迁移辅助精准标注的数据在测试集上的表现，通常使用</a:t>
            </a:r>
            <a:r>
              <a:rPr kumimoji="1" lang="en" altLang="zh-CN" dirty="0"/>
              <a:t>zero-shot </a:t>
            </a:r>
            <a:r>
              <a:rPr kumimoji="1" lang="en" altLang="zh-CN" dirty="0" err="1"/>
              <a:t>learning【Niu</a:t>
            </a:r>
            <a:r>
              <a:rPr kumimoji="1" lang="en" altLang="zh-CN" dirty="0"/>
              <a:t> et al., 2018】</a:t>
            </a:r>
            <a:r>
              <a:rPr kumimoji="1" lang="zh-CN" altLang="en-US" dirty="0"/>
              <a:t>或者</a:t>
            </a:r>
            <a:r>
              <a:rPr kumimoji="1" lang="en" altLang="zh-CN" dirty="0"/>
              <a:t>meta </a:t>
            </a:r>
            <a:r>
              <a:rPr kumimoji="1" lang="en" altLang="zh-CN" dirty="0" err="1"/>
              <a:t>learning【Zhang</a:t>
            </a:r>
            <a:r>
              <a:rPr kumimoji="1" lang="en" altLang="zh-CN" dirty="0"/>
              <a:t> et al., 2018】</a:t>
            </a:r>
            <a:r>
              <a:rPr kumimoji="1" lang="zh-CN" altLang="en-US" dirty="0"/>
              <a:t>来得到目标。</a:t>
            </a:r>
          </a:p>
        </p:txBody>
      </p:sp>
      <p:sp>
        <p:nvSpPr>
          <p:cNvPr id="4" name="灯片编号占位符 3"/>
          <p:cNvSpPr>
            <a:spLocks noGrp="1"/>
          </p:cNvSpPr>
          <p:nvPr>
            <p:ph type="sldNum" sz="quarter" idx="5"/>
          </p:nvPr>
        </p:nvSpPr>
        <p:spPr/>
        <p:txBody>
          <a:bodyPr/>
          <a:lstStyle/>
          <a:p>
            <a:fld id="{2673916B-D2F7-E340-96C7-8D932FD23B54}" type="slidenum">
              <a:rPr lang="en-US" smtClean="0"/>
              <a:pPr/>
              <a:t>108</a:t>
            </a:fld>
            <a:endParaRPr lang="en-US"/>
          </a:p>
        </p:txBody>
      </p:sp>
    </p:spTree>
    <p:extLst>
      <p:ext uri="{BB962C8B-B14F-4D97-AF65-F5344CB8AC3E}">
        <p14:creationId xmlns:p14="http://schemas.microsoft.com/office/powerpoint/2010/main" val="1645703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dirty="0"/>
              <a:t>由于多模态数据的增长，多模态分析吸引了很多注意力（例如，图像，文本，基础知识等）。在细粒度识别中，使用多模态数据建立多模态信息的联合</a:t>
            </a:r>
            <a:r>
              <a:rPr kumimoji="1" lang="en-US" altLang="zh-CN" dirty="0"/>
              <a:t>/</a:t>
            </a:r>
            <a:r>
              <a:rPr kumimoji="1" lang="zh-CN" altLang="en-US" dirty="0"/>
              <a:t>嵌入式表达。这种方法可以增强细粒度识别的准确率。特别是，常被使用的多模态数据包括文本描述（例如，自然语言的句子与短语）与图结构的知识基础。此外，文本描述可以较为精准的从普通人那里得到，而不需要某个方面的专家。此外，高阶的图纸是是一种现有的资源并且包含了丰富的专业知识，例如</a:t>
            </a:r>
            <a:r>
              <a:rPr kumimoji="1" lang="en" altLang="zh-CN" dirty="0" err="1"/>
              <a:t>DBpedia【Lehmann</a:t>
            </a:r>
            <a:r>
              <a:rPr kumimoji="1" lang="en" altLang="zh-CN" dirty="0"/>
              <a:t> et al., 2015】</a:t>
            </a:r>
            <a:r>
              <a:rPr kumimoji="1" lang="zh-CN" altLang="en" dirty="0"/>
              <a:t>。</a:t>
            </a:r>
            <a:r>
              <a:rPr kumimoji="1" lang="zh-CN" altLang="en-US" dirty="0"/>
              <a:t>实际上，无论是文本描述与基于知识的方法作为额外的约束都对于细粒度图像表达学习有效。</a:t>
            </a:r>
          </a:p>
          <a:p>
            <a:endParaRPr kumimoji="1" lang="zh-CN" altLang="en-US" dirty="0"/>
          </a:p>
          <a:p>
            <a:r>
              <a:rPr kumimoji="1" lang="zh-CN" altLang="en-US" dirty="0"/>
              <a:t>      特别的是，</a:t>
            </a:r>
            <a:r>
              <a:rPr kumimoji="1" lang="en-US" altLang="zh-CN" dirty="0"/>
              <a:t>【</a:t>
            </a:r>
            <a:r>
              <a:rPr kumimoji="1" lang="en" altLang="zh-CN" dirty="0"/>
              <a:t>Reed et al., 2016】</a:t>
            </a:r>
            <a:r>
              <a:rPr kumimoji="1" lang="zh-CN" altLang="en-US" dirty="0"/>
              <a:t>收集了文本描述，引入了一种联合嵌入式结构，通过融合文本与图像信息，用于</a:t>
            </a:r>
            <a:r>
              <a:rPr kumimoji="1" lang="en" altLang="zh-CN" dirty="0"/>
              <a:t>zero-shot</a:t>
            </a:r>
            <a:r>
              <a:rPr kumimoji="1" lang="zh-CN" altLang="en-US" dirty="0"/>
              <a:t>细粒度图像识别。后来，</a:t>
            </a:r>
            <a:r>
              <a:rPr kumimoji="1" lang="en-US" altLang="zh-CN" dirty="0"/>
              <a:t>【</a:t>
            </a:r>
            <a:r>
              <a:rPr kumimoji="1" lang="en" altLang="zh-CN" dirty="0"/>
              <a:t>He and Peng, 2017a】</a:t>
            </a:r>
            <a:r>
              <a:rPr kumimoji="1" lang="zh-CN" altLang="en-US" dirty="0"/>
              <a:t>通过结合视觉与语言流信息再一个联合端到端框架中的方式，保存模态内与模态间信息，产生完整的细粒度特征表达。对于基于知识的细粒度识别，有一些工作，例如</a:t>
            </a:r>
            <a:r>
              <a:rPr kumimoji="1" lang="en-US" altLang="zh-CN" dirty="0"/>
              <a:t>【</a:t>
            </a:r>
            <a:r>
              <a:rPr kumimoji="1" lang="en" altLang="zh-CN" dirty="0"/>
              <a:t>Chen et al., 2018; Xu et al., 2018a】</a:t>
            </a:r>
            <a:r>
              <a:rPr kumimoji="1" lang="zh-CN" altLang="en-US" dirty="0"/>
              <a:t>引入了基于知识信息（总是跟属性标签有关，图</a:t>
            </a:r>
            <a:r>
              <a:rPr kumimoji="1" lang="en-US" altLang="zh-CN" dirty="0"/>
              <a:t>6</a:t>
            </a:r>
            <a:r>
              <a:rPr kumimoji="1" lang="zh-CN" altLang="en-US" dirty="0"/>
              <a:t>）来丰富嵌入式空间（也推理细粒度目标的有区分度特征）。</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109</a:t>
            </a:fld>
            <a:endParaRPr lang="en-US"/>
          </a:p>
        </p:txBody>
      </p:sp>
    </p:spTree>
    <p:extLst>
      <p:ext uri="{BB962C8B-B14F-4D97-AF65-F5344CB8AC3E}">
        <p14:creationId xmlns:p14="http://schemas.microsoft.com/office/powerpoint/2010/main" val="2229634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有人参与的细粒度识别通常是一个由机器与人类用户组成的人机交互系统，结合了人与机器在智能方面的贡献。此外，他需要系统以一个人力经济型的方式运行。通常来说，对于这类识别方法，系统在每个回合中都在试图理解人类如何进行识别，例如，通过询问未经训练的人标注图像类别和选出难样本</a:t>
            </a:r>
            <a:r>
              <a:rPr kumimoji="1" lang="en-US" altLang="zh-CN" dirty="0"/>
              <a:t>【</a:t>
            </a:r>
            <a:r>
              <a:rPr kumimoji="1" lang="en" altLang="zh-CN" dirty="0"/>
              <a:t>Cui et al., 2016】</a:t>
            </a:r>
            <a:r>
              <a:rPr kumimoji="1" lang="zh-CN" altLang="en" dirty="0"/>
              <a:t>，</a:t>
            </a:r>
            <a:r>
              <a:rPr kumimoji="1" lang="zh-CN" altLang="en-US" dirty="0"/>
              <a:t>或者定义关键部件位置并且选择有区分度的特征</a:t>
            </a:r>
            <a:r>
              <a:rPr kumimoji="1" lang="en-US" altLang="zh-CN" dirty="0"/>
              <a:t>【</a:t>
            </a:r>
            <a:r>
              <a:rPr kumimoji="1" lang="en" altLang="zh-CN" dirty="0"/>
              <a:t>Deng et al., 2016】</a:t>
            </a:r>
            <a:r>
              <a:rPr kumimoji="1" lang="zh-CN" altLang="en-US" dirty="0"/>
              <a:t>用于细粒度识别。</a:t>
            </a:r>
          </a:p>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110</a:t>
            </a:fld>
            <a:endParaRPr lang="en-US"/>
          </a:p>
        </p:txBody>
      </p:sp>
    </p:spTree>
    <p:extLst>
      <p:ext uri="{BB962C8B-B14F-4D97-AF65-F5344CB8AC3E}">
        <p14:creationId xmlns:p14="http://schemas.microsoft.com/office/powerpoint/2010/main" val="948039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111</a:t>
            </a:fld>
            <a:endParaRPr lang="en-US"/>
          </a:p>
        </p:txBody>
      </p:sp>
    </p:spTree>
    <p:extLst>
      <p:ext uri="{BB962C8B-B14F-4D97-AF65-F5344CB8AC3E}">
        <p14:creationId xmlns:p14="http://schemas.microsoft.com/office/powerpoint/2010/main" val="3702711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10</a:t>
            </a:fld>
            <a:endParaRPr lang="en-US"/>
          </a:p>
        </p:txBody>
      </p:sp>
    </p:spTree>
    <p:extLst>
      <p:ext uri="{BB962C8B-B14F-4D97-AF65-F5344CB8AC3E}">
        <p14:creationId xmlns:p14="http://schemas.microsoft.com/office/powerpoint/2010/main" val="1846787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11</a:t>
            </a:fld>
            <a:endParaRPr lang="en-US"/>
          </a:p>
        </p:txBody>
      </p:sp>
    </p:spTree>
    <p:extLst>
      <p:ext uri="{BB962C8B-B14F-4D97-AF65-F5344CB8AC3E}">
        <p14:creationId xmlns:p14="http://schemas.microsoft.com/office/powerpoint/2010/main" val="50527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12</a:t>
            </a:fld>
            <a:endParaRPr lang="en-US"/>
          </a:p>
        </p:txBody>
      </p:sp>
    </p:spTree>
    <p:extLst>
      <p:ext uri="{BB962C8B-B14F-4D97-AF65-F5344CB8AC3E}">
        <p14:creationId xmlns:p14="http://schemas.microsoft.com/office/powerpoint/2010/main" val="12434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320F15-97ED-674A-A410-8CA38C0D08C2}" type="slidenum">
              <a:rPr lang="en-US" smtClean="0"/>
              <a:t>14</a:t>
            </a:fld>
            <a:endParaRPr lang="en-US"/>
          </a:p>
        </p:txBody>
      </p:sp>
    </p:spTree>
    <p:extLst>
      <p:ext uri="{BB962C8B-B14F-4D97-AF65-F5344CB8AC3E}">
        <p14:creationId xmlns:p14="http://schemas.microsoft.com/office/powerpoint/2010/main" val="1200273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29</a:t>
            </a:fld>
            <a:endParaRPr lang="en-US"/>
          </a:p>
        </p:txBody>
      </p:sp>
    </p:spTree>
    <p:extLst>
      <p:ext uri="{BB962C8B-B14F-4D97-AF65-F5344CB8AC3E}">
        <p14:creationId xmlns:p14="http://schemas.microsoft.com/office/powerpoint/2010/main" val="1815396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0485" y="2130428"/>
            <a:ext cx="10657115" cy="1470025"/>
          </a:xfrm>
        </p:spPr>
        <p:txBody>
          <a:bodyPr/>
          <a:lstStyle/>
          <a:p>
            <a:r>
              <a:rPr lang="en-US"/>
              <a:t>Click to edit Master title style</a:t>
            </a:r>
          </a:p>
        </p:txBody>
      </p:sp>
      <p:sp>
        <p:nvSpPr>
          <p:cNvPr id="3" name="Subtitle 2"/>
          <p:cNvSpPr>
            <a:spLocks noGrp="1"/>
          </p:cNvSpPr>
          <p:nvPr>
            <p:ph type="subTitle" idx="1"/>
          </p:nvPr>
        </p:nvSpPr>
        <p:spPr>
          <a:xfrm>
            <a:off x="620485" y="3886200"/>
            <a:ext cx="9742715"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26066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88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4029"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7309757"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8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91"/>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9770797" y="6416678"/>
            <a:ext cx="2116403" cy="365125"/>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D348185A-0FA7-654B-BDE3-4E385126A2D8}" type="slidenum">
              <a:rPr lang="en-US" altLang="en-US"/>
              <a:pPr/>
              <a:t>‹#›</a:t>
            </a:fld>
            <a:endParaRPr lang="en-US" altLang="en-US"/>
          </a:p>
        </p:txBody>
      </p:sp>
    </p:spTree>
    <p:extLst>
      <p:ext uri="{BB962C8B-B14F-4D97-AF65-F5344CB8AC3E}">
        <p14:creationId xmlns:p14="http://schemas.microsoft.com/office/powerpoint/2010/main" val="3562757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770797" y="6416678"/>
            <a:ext cx="2116403" cy="365125"/>
          </a:xfrm>
          <a:prstGeom prst="rect">
            <a:avLst/>
          </a:prstGeom>
          <a:ln/>
        </p:spPr>
        <p:txBody>
          <a:bodyPr/>
          <a:lstStyle>
            <a:lvl1pPr>
              <a:defRPr/>
            </a:lvl1pPr>
          </a:lstStyle>
          <a:p>
            <a:r>
              <a:rPr lang="en-US"/>
              <a:t>17-Oct-17</a:t>
            </a:r>
            <a:endParaRPr lang="ru-RU"/>
          </a:p>
        </p:txBody>
      </p:sp>
      <p:sp>
        <p:nvSpPr>
          <p:cNvPr id="6" name="Footer Placeholder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endParaRPr lang="ru-RU"/>
          </a:p>
        </p:txBody>
      </p:sp>
      <p:sp>
        <p:nvSpPr>
          <p:cNvPr id="7" name="Slide Number Placeholder 6"/>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fld id="{B090FB98-980D-2244-9B24-37A235000564}" type="slidenum">
              <a:rPr lang="ru-RU"/>
              <a:pPr/>
              <a:t>‹#›</a:t>
            </a:fld>
            <a:endParaRPr lang="ru-RU"/>
          </a:p>
        </p:txBody>
      </p:sp>
    </p:spTree>
    <p:extLst>
      <p:ext uri="{BB962C8B-B14F-4D97-AF65-F5344CB8AC3E}">
        <p14:creationId xmlns:p14="http://schemas.microsoft.com/office/powerpoint/2010/main" val="1341179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Default - Title and Content">
    <p:spTree>
      <p:nvGrpSpPr>
        <p:cNvPr id="1" name=""/>
        <p:cNvGrpSpPr/>
        <p:nvPr/>
      </p:nvGrpSpPr>
      <p:grpSpPr>
        <a:xfrm>
          <a:off x="0" y="0"/>
          <a:ext cx="0" cy="0"/>
          <a:chOff x="0" y="0"/>
          <a:chExt cx="0" cy="0"/>
        </a:xfrm>
      </p:grpSpPr>
      <p:sp>
        <p:nvSpPr>
          <p:cNvPr id="15" name="Shape 15"/>
          <p:cNvSpPr>
            <a:spLocks noGrp="1"/>
          </p:cNvSpPr>
          <p:nvPr>
            <p:ph type="title"/>
          </p:nvPr>
        </p:nvSpPr>
        <p:spPr>
          <a:prstGeom prst="rect">
            <a:avLst/>
          </a:prstGeom>
        </p:spPr>
        <p:txBody>
          <a:bodyPr/>
          <a:lstStyle/>
          <a:p>
            <a:pPr lvl="0">
              <a:defRPr sz="1800">
                <a:uFillTx/>
              </a:defRPr>
            </a:pPr>
            <a:r>
              <a:rPr sz="4400">
                <a:uFill>
                  <a:solidFill/>
                </a:uFill>
              </a:rPr>
              <a:t>Title Text</a:t>
            </a:r>
          </a:p>
        </p:txBody>
      </p:sp>
      <p:sp>
        <p:nvSpPr>
          <p:cNvPr id="16" name="Shape 16"/>
          <p:cNvSpPr>
            <a:spLocks noGrp="1"/>
          </p:cNvSpPr>
          <p:nvPr>
            <p:ph type="body" idx="1"/>
          </p:nvPr>
        </p:nvSpPr>
        <p:spPr>
          <a:prstGeom prst="rect">
            <a:avLst/>
          </a:prstGeom>
        </p:spPr>
        <p:txBody>
          <a:bodyPr/>
          <a:lstStyle>
            <a:lvl2pPr marL="742950" indent="-285750">
              <a:spcBef>
                <a:spcPts val="600"/>
              </a:spcBef>
              <a:buChar char="–"/>
              <a:defRPr sz="2800"/>
            </a:lvl2pPr>
            <a:lvl3pPr marL="1143000" indent="-228600">
              <a:spcBef>
                <a:spcPts val="500"/>
              </a:spcBef>
              <a:defRPr sz="2400"/>
            </a:lvl3pPr>
            <a:lvl4pPr marL="1600200" indent="-228600">
              <a:spcBef>
                <a:spcPts val="400"/>
              </a:spcBef>
              <a:buChar char="–"/>
              <a:defRPr sz="2000"/>
            </a:lvl4pPr>
            <a:lvl5pPr marL="2057400" indent="-228600">
              <a:spcBef>
                <a:spcPts val="400"/>
              </a:spcBef>
              <a:buChar char="»"/>
              <a:defRPr sz="2000"/>
            </a:lvl5pPr>
          </a:lstStyle>
          <a:p>
            <a:pPr lvl="0">
              <a:defRPr sz="1800">
                <a:uFillTx/>
              </a:defRPr>
            </a:pPr>
            <a:r>
              <a:rPr sz="3200">
                <a:uFill>
                  <a:solidFill/>
                </a:uFill>
              </a:rPr>
              <a:t>Body Level One</a:t>
            </a:r>
          </a:p>
          <a:p>
            <a:pPr lvl="1">
              <a:defRPr sz="1800">
                <a:uFillTx/>
              </a:defRPr>
            </a:pPr>
            <a:r>
              <a:rPr sz="2800">
                <a:uFill>
                  <a:solidFill/>
                </a:uFill>
              </a:rPr>
              <a:t>Body Level Two</a:t>
            </a:r>
          </a:p>
          <a:p>
            <a:pPr lvl="2">
              <a:defRPr sz="1800">
                <a:uFillTx/>
              </a:defRPr>
            </a:pPr>
            <a:r>
              <a:rPr sz="2400">
                <a:uFill>
                  <a:solidFill/>
                </a:uFill>
              </a:rPr>
              <a:t>Body Level Three</a:t>
            </a:r>
          </a:p>
          <a:p>
            <a:pPr lvl="3">
              <a:defRPr sz="1800">
                <a:uFillTx/>
              </a:defRPr>
            </a:pPr>
            <a:r>
              <a:rPr sz="2000">
                <a:uFill>
                  <a:solidFill/>
                </a:uFill>
              </a:rPr>
              <a:t>Body Level Four</a:t>
            </a:r>
          </a:p>
          <a:p>
            <a:pPr lvl="4">
              <a:defRPr sz="1800">
                <a:uFillTx/>
              </a:defRPr>
            </a:pPr>
            <a:r>
              <a:rPr sz="2000">
                <a:uFill>
                  <a:solidFill/>
                </a:uFill>
              </a:rPr>
              <a:t>Body Level Five</a:t>
            </a:r>
          </a:p>
        </p:txBody>
      </p:sp>
      <p:sp>
        <p:nvSpPr>
          <p:cNvPr id="17" name="Shape 17"/>
          <p:cNvSpPr>
            <a:spLocks noGrp="1"/>
          </p:cNvSpPr>
          <p:nvPr>
            <p:ph type="sldNum" sz="quarter" idx="2"/>
          </p:nvPr>
        </p:nvSpPr>
        <p:spPr>
          <a:xfrm>
            <a:off x="9446288" y="6515100"/>
            <a:ext cx="324513" cy="254000"/>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771869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97652" y="1685157"/>
            <a:ext cx="10996693" cy="1066895"/>
          </a:xfrm>
          <a:prstGeom prst="rect">
            <a:avLst/>
          </a:prstGeom>
        </p:spPr>
        <p:txBody>
          <a:bodyPr wrap="square" lIns="0" tIns="0" rIns="0" bIns="0">
            <a:spAutoFit/>
          </a:bodyPr>
          <a:lstStyle>
            <a:lvl1pPr>
              <a:defRPr sz="6933"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1"/>
            <a:ext cx="853440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6018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956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7831" y="4406903"/>
            <a:ext cx="10303328" cy="1362075"/>
          </a:xfrm>
        </p:spPr>
        <p:txBody>
          <a:bodyPr anchor="t"/>
          <a:lstStyle>
            <a:lvl1pPr algn="l">
              <a:defRPr sz="3000" b="1" cap="all"/>
            </a:lvl1pPr>
          </a:lstStyle>
          <a:p>
            <a:r>
              <a:rPr lang="en-US" dirty="0"/>
              <a:t>Click to edit Master title style</a:t>
            </a:r>
          </a:p>
        </p:txBody>
      </p:sp>
      <p:sp>
        <p:nvSpPr>
          <p:cNvPr id="3" name="Text Placeholder 2"/>
          <p:cNvSpPr>
            <a:spLocks noGrp="1"/>
          </p:cNvSpPr>
          <p:nvPr>
            <p:ph type="body" idx="1"/>
          </p:nvPr>
        </p:nvSpPr>
        <p:spPr>
          <a:xfrm>
            <a:off x="587831" y="2906713"/>
            <a:ext cx="10303328"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77938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600203"/>
            <a:ext cx="5203371"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59930" y="1600203"/>
            <a:ext cx="5197927"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592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535113"/>
            <a:ext cx="504008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1" y="2174875"/>
            <a:ext cx="504008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801482"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801482"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4988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10412187" cy="1143000"/>
          </a:xfrm>
        </p:spPr>
        <p:txBody>
          <a:bodyPr/>
          <a:lstStyle/>
          <a:p>
            <a:r>
              <a:rPr lang="en-US"/>
              <a:t>Click to edit Master title style</a:t>
            </a:r>
          </a:p>
        </p:txBody>
      </p:sp>
    </p:spTree>
    <p:extLst>
      <p:ext uri="{BB962C8B-B14F-4D97-AF65-F5344CB8AC3E}">
        <p14:creationId xmlns:p14="http://schemas.microsoft.com/office/powerpoint/2010/main" val="2474231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894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3521528"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376059" y="273053"/>
            <a:ext cx="6841672"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3"/>
            <a:ext cx="3521528"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3403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29" y="4800600"/>
            <a:ext cx="10140043"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702129" y="612775"/>
            <a:ext cx="10140043"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702129" y="5367338"/>
            <a:ext cx="10140043"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835265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10575471"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2" y="1600203"/>
            <a:ext cx="10575471"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D1A737B4-18D1-4E42-A36F-859FCF072021}"/>
              </a:ext>
            </a:extLst>
          </p:cNvPr>
          <p:cNvSpPr txBox="1"/>
          <p:nvPr userDrawn="1"/>
        </p:nvSpPr>
        <p:spPr>
          <a:xfrm>
            <a:off x="609600" y="6434241"/>
            <a:ext cx="4231861" cy="300082"/>
          </a:xfrm>
          <a:prstGeom prst="rect">
            <a:avLst/>
          </a:prstGeom>
          <a:noFill/>
        </p:spPr>
        <p:txBody>
          <a:bodyPr wrap="square" rtlCol="0">
            <a:spAutoFit/>
          </a:bodyPr>
          <a:lstStyle/>
          <a:p>
            <a:r>
              <a:rPr lang="en-US" sz="1350" b="1" dirty="0">
                <a:solidFill>
                  <a:schemeClr val="bg1"/>
                </a:solidFill>
                <a:latin typeface="Geneva"/>
              </a:rPr>
              <a:t>Stanford University</a:t>
            </a:r>
          </a:p>
        </p:txBody>
      </p:sp>
      <p:sp>
        <p:nvSpPr>
          <p:cNvPr id="19" name="TextBox 18">
            <a:extLst>
              <a:ext uri="{FF2B5EF4-FFF2-40B4-BE49-F238E27FC236}">
                <a16:creationId xmlns:a16="http://schemas.microsoft.com/office/drawing/2014/main" id="{168F5487-CC53-8347-80F1-69D5DF5B4A18}"/>
              </a:ext>
            </a:extLst>
          </p:cNvPr>
          <p:cNvSpPr txBox="1"/>
          <p:nvPr userDrawn="1"/>
        </p:nvSpPr>
        <p:spPr>
          <a:xfrm>
            <a:off x="11452717" y="6243891"/>
            <a:ext cx="739283" cy="300082"/>
          </a:xfrm>
          <a:prstGeom prst="rect">
            <a:avLst/>
          </a:prstGeom>
          <a:noFill/>
        </p:spPr>
        <p:txBody>
          <a:bodyPr wrap="square" rtlCol="0">
            <a:spAutoFit/>
          </a:bodyPr>
          <a:lstStyle/>
          <a:p>
            <a:pPr algn="ctr"/>
            <a:fld id="{7DB88FC5-C8A9-0D40-8DFA-E9A72D00FE25}" type="slidenum">
              <a:rPr lang="en-US" sz="1350" smtClean="0">
                <a:solidFill>
                  <a:schemeClr val="bg1"/>
                </a:solidFill>
              </a:rPr>
              <a:pPr algn="ctr"/>
              <a:t>‹#›</a:t>
            </a:fld>
            <a:endParaRPr lang="en-US" sz="1350" dirty="0">
              <a:solidFill>
                <a:schemeClr val="bg1"/>
              </a:solidFill>
            </a:endParaRPr>
          </a:p>
        </p:txBody>
      </p:sp>
      <p:pic>
        <p:nvPicPr>
          <p:cNvPr id="11" name="图片 10">
            <a:extLst>
              <a:ext uri="{FF2B5EF4-FFF2-40B4-BE49-F238E27FC236}">
                <a16:creationId xmlns:a16="http://schemas.microsoft.com/office/drawing/2014/main" id="{18F643C2-FEC7-C64C-A701-02A375E52723}"/>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151619" y="-70233"/>
            <a:ext cx="1140059" cy="1052769"/>
          </a:xfrm>
          <a:prstGeom prst="rect">
            <a:avLst/>
          </a:prstGeom>
        </p:spPr>
      </p:pic>
    </p:spTree>
    <p:extLst>
      <p:ext uri="{BB962C8B-B14F-4D97-AF65-F5344CB8AC3E}">
        <p14:creationId xmlns:p14="http://schemas.microsoft.com/office/powerpoint/2010/main" val="13399208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hdr="0" ftr="0" dt="0"/>
  <p:txStyles>
    <p:titleStyle>
      <a:lvl1pPr algn="l"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172.jpg"/><Relationship Id="rId7" Type="http://schemas.openxmlformats.org/officeDocument/2006/relationships/image" Target="../media/image176.png"/><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jpg"/></Relationships>
</file>

<file path=ppt/slides/_rels/slide101.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80.jpg"/><Relationship Id="rId5" Type="http://schemas.openxmlformats.org/officeDocument/2006/relationships/image" Target="../media/image179.jpg"/><Relationship Id="rId4" Type="http://schemas.openxmlformats.org/officeDocument/2006/relationships/image" Target="../media/image178.jpg"/></Relationships>
</file>

<file path=ppt/slides/_rels/slide102.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186.jpeg"/></Relationships>
</file>

<file path=ppt/slides/_rels/slide109.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30.png"/></Relationships>
</file>

<file path=ppt/slides/_rels/slide2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0.png"/><Relationship Id="rId4" Type="http://schemas.openxmlformats.org/officeDocument/2006/relationships/image" Target="../media/image240.png"/><Relationship Id="rId9" Type="http://schemas.openxmlformats.org/officeDocument/2006/relationships/image" Target="../media/image21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67.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67.png"/><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67.png"/><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67.png"/><Relationship Id="rId4" Type="http://schemas.openxmlformats.org/officeDocument/2006/relationships/image" Target="../media/image126.png"/></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jpe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jpeg"/><Relationship Id="rId4" Type="http://schemas.microsoft.com/office/2007/relationships/hdphoto" Target="../media/hdphoto2.wdp"/></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7.jpeg"/><Relationship Id="rId7" Type="http://schemas.openxmlformats.org/officeDocument/2006/relationships/image" Target="../media/image170.png"/><Relationship Id="rId12" Type="http://schemas.openxmlformats.org/officeDocument/2006/relationships/image" Target="../media/image2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2110.png"/><Relationship Id="rId5" Type="http://schemas.openxmlformats.org/officeDocument/2006/relationships/image" Target="../media/image155.png"/><Relationship Id="rId10" Type="http://schemas.openxmlformats.org/officeDocument/2006/relationships/image" Target="../media/image202.png"/><Relationship Id="rId4" Type="http://schemas.openxmlformats.org/officeDocument/2006/relationships/image" Target="../media/image142.png"/><Relationship Id="rId9" Type="http://schemas.openxmlformats.org/officeDocument/2006/relationships/image" Target="../media/image190.png"/></Relationships>
</file>

<file path=ppt/slides/_rels/slide71.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7.jpeg"/><Relationship Id="rId7" Type="http://schemas.openxmlformats.org/officeDocument/2006/relationships/image" Target="../media/image170.png"/><Relationship Id="rId12" Type="http://schemas.openxmlformats.org/officeDocument/2006/relationships/image" Target="../media/image2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2110.png"/><Relationship Id="rId5" Type="http://schemas.openxmlformats.org/officeDocument/2006/relationships/image" Target="../media/image155.png"/><Relationship Id="rId10" Type="http://schemas.openxmlformats.org/officeDocument/2006/relationships/image" Target="../media/image202.png"/><Relationship Id="rId4" Type="http://schemas.openxmlformats.org/officeDocument/2006/relationships/image" Target="../media/image142.png"/><Relationship Id="rId9" Type="http://schemas.openxmlformats.org/officeDocument/2006/relationships/image" Target="../media/image190.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7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jpg"/><Relationship Id="rId3" Type="http://schemas.openxmlformats.org/officeDocument/2006/relationships/image" Target="../media/image50.jpg"/><Relationship Id="rId7" Type="http://schemas.openxmlformats.org/officeDocument/2006/relationships/image" Target="../media/image54.jpg"/><Relationship Id="rId12" Type="http://schemas.openxmlformats.org/officeDocument/2006/relationships/image" Target="../media/image59.jpg"/><Relationship Id="rId17" Type="http://schemas.openxmlformats.org/officeDocument/2006/relationships/image" Target="../media/image64.png"/><Relationship Id="rId2" Type="http://schemas.openxmlformats.org/officeDocument/2006/relationships/notesSlide" Target="../notesSlides/notesSlide20.xml"/><Relationship Id="rId16"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70.png"/><Relationship Id="rId4" Type="http://schemas.openxmlformats.org/officeDocument/2006/relationships/image" Target="../media/image51.png"/><Relationship Id="rId9" Type="http://schemas.openxmlformats.org/officeDocument/2006/relationships/image" Target="../media/image56.jpg"/><Relationship Id="rId14" Type="http://schemas.openxmlformats.org/officeDocument/2006/relationships/image" Target="../media/image61.jpg"/></Relationships>
</file>

<file path=ppt/slides/_rels/slide7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www.kaggle.com/c/the-nature-conservancy-fisheries-monitoring" TargetMode="External"/><Relationship Id="rId5" Type="http://schemas.openxmlformats.org/officeDocument/2006/relationships/image" Target="../media/image73.jp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www.kaggle.com/c/humpback-whale-identification" TargetMode="Externa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8" Type="http://schemas.openxmlformats.org/officeDocument/2006/relationships/image" Target="../media/image81.jpg"/><Relationship Id="rId13" Type="http://schemas.openxmlformats.org/officeDocument/2006/relationships/image" Target="../media/image86.jpg"/><Relationship Id="rId3" Type="http://schemas.openxmlformats.org/officeDocument/2006/relationships/image" Target="../media/image76.png"/><Relationship Id="rId7" Type="http://schemas.openxmlformats.org/officeDocument/2006/relationships/image" Target="../media/image80.jpg"/><Relationship Id="rId12" Type="http://schemas.openxmlformats.org/officeDocument/2006/relationships/image" Target="../media/image85.jpg"/><Relationship Id="rId2" Type="http://schemas.openxmlformats.org/officeDocument/2006/relationships/notesSlide" Target="../notesSlides/notesSlide23.xml"/><Relationship Id="rId16" Type="http://schemas.openxmlformats.org/officeDocument/2006/relationships/hyperlink" Target="http://www.kaggle.com/c/inaturalist-challenge-at-fgvc-2017" TargetMode="External"/><Relationship Id="rId1" Type="http://schemas.openxmlformats.org/officeDocument/2006/relationships/slideLayout" Target="../slideLayouts/slideLayout2.xml"/><Relationship Id="rId6" Type="http://schemas.openxmlformats.org/officeDocument/2006/relationships/image" Target="../media/image79.jpg"/><Relationship Id="rId11" Type="http://schemas.openxmlformats.org/officeDocument/2006/relationships/image" Target="../media/image84.jpg"/><Relationship Id="rId5" Type="http://schemas.openxmlformats.org/officeDocument/2006/relationships/image" Target="../media/image78.jpg"/><Relationship Id="rId15" Type="http://schemas.openxmlformats.org/officeDocument/2006/relationships/image" Target="../media/image88.jpg"/><Relationship Id="rId10" Type="http://schemas.openxmlformats.org/officeDocument/2006/relationships/image" Target="../media/image83.jpg"/><Relationship Id="rId4" Type="http://schemas.openxmlformats.org/officeDocument/2006/relationships/image" Target="../media/image77.png"/><Relationship Id="rId9" Type="http://schemas.openxmlformats.org/officeDocument/2006/relationships/image" Target="../media/image82.jpg"/><Relationship Id="rId14" Type="http://schemas.openxmlformats.org/officeDocument/2006/relationships/image" Target="../media/image87.jpg"/></Relationships>
</file>

<file path=ppt/slides/_rels/slide78.xml.rels><?xml version="1.0" encoding="UTF-8" standalone="yes"?>
<Relationships xmlns="http://schemas.openxmlformats.org/package/2006/relationships"><Relationship Id="rId3" Type="http://schemas.openxmlformats.org/officeDocument/2006/relationships/image" Target="../media/image89.jpg"/><Relationship Id="rId7" Type="http://schemas.openxmlformats.org/officeDocument/2006/relationships/hyperlink" Target="http://www.kaggle.com/c/herbarium-2020-fgvc7/"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7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97.png"/><Relationship Id="rId5" Type="http://schemas.openxmlformats.org/officeDocument/2006/relationships/image" Target="../media/image96.jpg"/><Relationship Id="rId4" Type="http://schemas.openxmlformats.org/officeDocument/2006/relationships/image" Target="../media/image95.jpg"/></Relationships>
</file>

<file path=ppt/slides/_rels/slide8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99.jpg"/></Relationships>
</file>

<file path=ppt/slides/_rels/slide82.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hyperlink" Target="https://www.kaggle.com/c/inaturalist-challenge-at-fgvc-2017" TargetMode="External"/><Relationship Id="rId3" Type="http://schemas.openxmlformats.org/officeDocument/2006/relationships/image" Target="../media/image104.jpg"/><Relationship Id="rId7" Type="http://schemas.openxmlformats.org/officeDocument/2006/relationships/image" Target="../media/image108.jp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jpg"/></Relationships>
</file>

<file path=ppt/slides/_rels/slide87.xml.rels><?xml version="1.0" encoding="UTF-8" standalone="yes"?>
<Relationships xmlns="http://schemas.openxmlformats.org/package/2006/relationships"><Relationship Id="rId8" Type="http://schemas.openxmlformats.org/officeDocument/2006/relationships/image" Target="../media/image115.jpg"/><Relationship Id="rId13" Type="http://schemas.openxmlformats.org/officeDocument/2006/relationships/image" Target="../media/image120.jpg"/><Relationship Id="rId18" Type="http://schemas.openxmlformats.org/officeDocument/2006/relationships/image" Target="../media/image125.jpg"/><Relationship Id="rId3" Type="http://schemas.openxmlformats.org/officeDocument/2006/relationships/image" Target="../media/image110.png"/><Relationship Id="rId7" Type="http://schemas.openxmlformats.org/officeDocument/2006/relationships/image" Target="../media/image114.jpg"/><Relationship Id="rId12" Type="http://schemas.openxmlformats.org/officeDocument/2006/relationships/image" Target="../media/image119.jpg"/><Relationship Id="rId17" Type="http://schemas.openxmlformats.org/officeDocument/2006/relationships/image" Target="../media/image124.jpg"/><Relationship Id="rId2" Type="http://schemas.openxmlformats.org/officeDocument/2006/relationships/image" Target="../media/image109.jpg"/><Relationship Id="rId16" Type="http://schemas.openxmlformats.org/officeDocument/2006/relationships/image" Target="../media/image123.jpg"/><Relationship Id="rId1" Type="http://schemas.openxmlformats.org/officeDocument/2006/relationships/slideLayout" Target="../slideLayouts/slideLayout2.xml"/><Relationship Id="rId6" Type="http://schemas.openxmlformats.org/officeDocument/2006/relationships/image" Target="../media/image113.jpg"/><Relationship Id="rId11" Type="http://schemas.openxmlformats.org/officeDocument/2006/relationships/image" Target="../media/image118.jpg"/><Relationship Id="rId5" Type="http://schemas.openxmlformats.org/officeDocument/2006/relationships/image" Target="../media/image112.jpg"/><Relationship Id="rId15" Type="http://schemas.openxmlformats.org/officeDocument/2006/relationships/image" Target="../media/image122.jpg"/><Relationship Id="rId10" Type="http://schemas.openxmlformats.org/officeDocument/2006/relationships/image" Target="../media/image117.jpg"/><Relationship Id="rId19" Type="http://schemas.openxmlformats.org/officeDocument/2006/relationships/image" Target="../media/image126.jpg"/><Relationship Id="rId4" Type="http://schemas.openxmlformats.org/officeDocument/2006/relationships/image" Target="../media/image111.jpg"/><Relationship Id="rId9" Type="http://schemas.openxmlformats.org/officeDocument/2006/relationships/image" Target="../media/image116.jpg"/><Relationship Id="rId14" Type="http://schemas.openxmlformats.org/officeDocument/2006/relationships/image" Target="../media/image121.jpg"/></Relationships>
</file>

<file path=ppt/slides/_rels/slide88.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9.jpg"/><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33.png"/><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34.png"/><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8.jpg"/><Relationship Id="rId7" Type="http://schemas.openxmlformats.org/officeDocument/2006/relationships/image" Target="../media/image142.jpg"/><Relationship Id="rId2" Type="http://schemas.openxmlformats.org/officeDocument/2006/relationships/image" Target="../media/image137.jpg"/><Relationship Id="rId1" Type="http://schemas.openxmlformats.org/officeDocument/2006/relationships/slideLayout" Target="../slideLayouts/slideLayout7.xml"/><Relationship Id="rId6" Type="http://schemas.openxmlformats.org/officeDocument/2006/relationships/image" Target="../media/image141.jpg"/><Relationship Id="rId5" Type="http://schemas.openxmlformats.org/officeDocument/2006/relationships/image" Target="../media/image140.jpg"/><Relationship Id="rId4" Type="http://schemas.openxmlformats.org/officeDocument/2006/relationships/image" Target="../media/image139.jp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6.png"/><Relationship Id="rId18" Type="http://schemas.openxmlformats.org/officeDocument/2006/relationships/image" Target="../media/image162.png"/><Relationship Id="rId3" Type="http://schemas.openxmlformats.org/officeDocument/2006/relationships/image" Target="../media/image144.jpg"/><Relationship Id="rId7" Type="http://schemas.openxmlformats.org/officeDocument/2006/relationships/image" Target="../media/image148.jpg"/><Relationship Id="rId12" Type="http://schemas.openxmlformats.org/officeDocument/2006/relationships/image" Target="../media/image154.png"/><Relationship Id="rId17" Type="http://schemas.openxmlformats.org/officeDocument/2006/relationships/image" Target="../media/image160.png"/><Relationship Id="rId2" Type="http://schemas.openxmlformats.org/officeDocument/2006/relationships/notesSlide" Target="../notesSlides/notesSlide31.xml"/><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47.jpg"/><Relationship Id="rId11" Type="http://schemas.openxmlformats.org/officeDocument/2006/relationships/image" Target="../media/image153.png"/><Relationship Id="rId5" Type="http://schemas.openxmlformats.org/officeDocument/2006/relationships/image" Target="../media/image146.jpg"/><Relationship Id="rId15" Type="http://schemas.openxmlformats.org/officeDocument/2006/relationships/image" Target="../media/image158.png"/><Relationship Id="rId10" Type="http://schemas.openxmlformats.org/officeDocument/2006/relationships/image" Target="../media/image152.png"/><Relationship Id="rId19" Type="http://schemas.openxmlformats.org/officeDocument/2006/relationships/image" Target="../media/image163.jpg"/><Relationship Id="rId4" Type="http://schemas.openxmlformats.org/officeDocument/2006/relationships/image" Target="../media/image145.jpg"/><Relationship Id="rId9" Type="http://schemas.openxmlformats.org/officeDocument/2006/relationships/image" Target="../media/image151.png"/><Relationship Id="rId14" Type="http://schemas.openxmlformats.org/officeDocument/2006/relationships/image" Target="../media/image157.png"/></Relationships>
</file>

<file path=ppt/slides/_rels/slide97.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66.jpg"/><Relationship Id="rId4" Type="http://schemas.openxmlformats.org/officeDocument/2006/relationships/image" Target="../media/image165.jpg"/></Relationships>
</file>

<file path=ppt/slides/_rels/slide98.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169.jpg"/><Relationship Id="rId4" Type="http://schemas.openxmlformats.org/officeDocument/2006/relationships/image" Target="../media/image168.jpg"/></Relationships>
</file>

<file path=ppt/slides/_rels/slide99.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447801"/>
            <a:ext cx="9144000" cy="2079625"/>
          </a:xfrm>
        </p:spPr>
        <p:txBody>
          <a:bodyPr>
            <a:normAutofit/>
          </a:bodyPr>
          <a:lstStyle/>
          <a:p>
            <a:r>
              <a:rPr lang="zh-CN" altLang="en-US" sz="4800" dirty="0">
                <a:latin typeface="SimHei" panose="02010609060101010101" pitchFamily="49" charset="-122"/>
                <a:ea typeface="SimHei" panose="02010609060101010101" pitchFamily="49" charset="-122"/>
              </a:rPr>
              <a:t>智能系统及应用综合课程设计</a:t>
            </a:r>
            <a:endParaRPr lang="en-US" sz="6600" dirty="0">
              <a:latin typeface="SimHei" panose="02010609060101010101" pitchFamily="49" charset="-122"/>
              <a:ea typeface="SimHei" panose="02010609060101010101" pitchFamily="49" charset="-122"/>
            </a:endParaRPr>
          </a:p>
        </p:txBody>
      </p:sp>
      <p:sp>
        <p:nvSpPr>
          <p:cNvPr id="3" name="Subtitle 2"/>
          <p:cNvSpPr>
            <a:spLocks noGrp="1"/>
          </p:cNvSpPr>
          <p:nvPr>
            <p:ph type="subTitle" idx="1"/>
          </p:nvPr>
        </p:nvSpPr>
        <p:spPr>
          <a:xfrm>
            <a:off x="838200" y="3886200"/>
            <a:ext cx="8877300" cy="1752600"/>
          </a:xfrm>
        </p:spPr>
        <p:txBody>
          <a:bodyPr/>
          <a:lstStyle/>
          <a:p>
            <a:pPr fontAlgn="auto">
              <a:spcAft>
                <a:spcPts val="0"/>
              </a:spcAft>
            </a:pPr>
            <a:r>
              <a:rPr lang="en-US" altLang="zh-CN" dirty="0" err="1">
                <a:latin typeface="Times New Roman" panose="02020603050405020304" pitchFamily="18" charset="0"/>
                <a:cs typeface="Times New Roman" panose="02020603050405020304" pitchFamily="18" charset="0"/>
              </a:rPr>
              <a:t>Mofei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Song</a:t>
            </a:r>
          </a:p>
          <a:p>
            <a:pPr fontAlgn="auto">
              <a:spcAft>
                <a:spcPts val="0"/>
              </a:spcAft>
            </a:pPr>
            <a:r>
              <a:rPr lang="en-US" altLang="zh-CN" dirty="0" err="1">
                <a:latin typeface="Times New Roman" panose="02020603050405020304" pitchFamily="18" charset="0"/>
                <a:cs typeface="Times New Roman" panose="02020603050405020304" pitchFamily="18" charset="0"/>
              </a:rPr>
              <a:t>PAttern</a:t>
            </a:r>
            <a:r>
              <a:rPr lang="en-US" altLang="zh-CN" dirty="0">
                <a:latin typeface="Times New Roman" panose="02020603050405020304" pitchFamily="18" charset="0"/>
                <a:cs typeface="Times New Roman" panose="02020603050405020304" pitchFamily="18" charset="0"/>
              </a:rPr>
              <a:t> Learning and Mining(PALM) Lab</a:t>
            </a:r>
          </a:p>
          <a:p>
            <a:pPr fontAlgn="auto">
              <a:spcAft>
                <a:spcPts val="0"/>
              </a:spcAft>
            </a:pPr>
            <a:r>
              <a:rPr lang="en-US" altLang="zh-CN" dirty="0">
                <a:latin typeface="Times New Roman" panose="02020603050405020304" pitchFamily="18" charset="0"/>
                <a:cs typeface="Times New Roman" panose="02020603050405020304" pitchFamily="18" charset="0"/>
              </a:rPr>
              <a:t>Southeast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University</a:t>
            </a:r>
          </a:p>
        </p:txBody>
      </p:sp>
    </p:spTree>
    <p:extLst>
      <p:ext uri="{BB962C8B-B14F-4D97-AF65-F5344CB8AC3E}">
        <p14:creationId xmlns:p14="http://schemas.microsoft.com/office/powerpoint/2010/main" val="917616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nvGraphicFramePr>
        <p:xfrm>
          <a:off x="457200" y="2098461"/>
          <a:ext cx="3394389" cy="3400296"/>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gridCol w="1131463">
                  <a:extLst>
                    <a:ext uri="{9D8B030D-6E8A-4147-A177-3AD203B41FA5}">
                      <a16:colId xmlns:a16="http://schemas.microsoft.com/office/drawing/2014/main" val="20002"/>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3</a:t>
                      </a:r>
                    </a:p>
                  </a:txBody>
                  <a:tcPr marL="98289" marR="98289" marT="49145" marB="49145" anchor="ctr"/>
                </a:tc>
                <a:tc>
                  <a:txBody>
                    <a:bodyPr/>
                    <a:lstStyle/>
                    <a:p>
                      <a:pPr algn="ctr"/>
                      <a:r>
                        <a:rPr lang="en-US" sz="1900" dirty="0"/>
                        <a:t>19</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25</a:t>
                      </a:r>
                    </a:p>
                  </a:txBody>
                  <a:tcPr marL="98289" marR="98289" marT="49145" marB="49145" anchor="ctr"/>
                </a:tc>
                <a:tc>
                  <a:txBody>
                    <a:bodyPr/>
                    <a:lstStyle/>
                    <a:p>
                      <a:pPr algn="ctr"/>
                      <a:r>
                        <a:rPr lang="en-US" sz="1900" dirty="0"/>
                        <a:t>10</a:t>
                      </a:r>
                    </a:p>
                  </a:txBody>
                  <a:tcPr marL="98289" marR="98289" marT="49145" marB="49145" anchor="ctr"/>
                </a:tc>
                <a:tc>
                  <a:txBody>
                    <a:bodyPr/>
                    <a:lstStyle/>
                    <a:p>
                      <a:pPr algn="ctr"/>
                      <a:r>
                        <a:rPr lang="en-US" sz="1900" dirty="0"/>
                        <a:t>1</a:t>
                      </a:r>
                    </a:p>
                  </a:txBody>
                  <a:tcPr marL="98289" marR="98289" marT="49145" marB="49145" anchor="ctr"/>
                </a:tc>
                <a:extLst>
                  <a:ext uri="{0D108BD9-81ED-4DB2-BD59-A6C34878D82A}">
                    <a16:rowId xmlns:a16="http://schemas.microsoft.com/office/drawing/2014/main" val="10001"/>
                  </a:ext>
                </a:extLst>
              </a:tr>
              <a:tr h="1133432">
                <a:tc>
                  <a:txBody>
                    <a:bodyPr/>
                    <a:lstStyle/>
                    <a:p>
                      <a:pPr algn="ctr"/>
                      <a:r>
                        <a:rPr lang="en-US" sz="1900" dirty="0"/>
                        <a:t>9</a:t>
                      </a:r>
                    </a:p>
                  </a:txBody>
                  <a:tcPr marL="98289" marR="98289" marT="49145" marB="49145" anchor="ctr"/>
                </a:tc>
                <a:tc>
                  <a:txBody>
                    <a:bodyPr/>
                    <a:lstStyle/>
                    <a:p>
                      <a:pPr algn="ctr"/>
                      <a:r>
                        <a:rPr lang="en-US" sz="1900" dirty="0"/>
                        <a:t>7</a:t>
                      </a:r>
                    </a:p>
                  </a:txBody>
                  <a:tcPr marL="98289" marR="98289" marT="49145" marB="49145" anchor="ctr"/>
                </a:tc>
                <a:tc>
                  <a:txBody>
                    <a:bodyPr/>
                    <a:lstStyle/>
                    <a:p>
                      <a:pPr algn="ctr"/>
                      <a:r>
                        <a:rPr lang="en-US" sz="1900" dirty="0"/>
                        <a:t>17</a:t>
                      </a:r>
                    </a:p>
                  </a:txBody>
                  <a:tcPr marL="98289" marR="98289" marT="49145" marB="49145"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5235798"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8882933"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133</a:t>
                      </a:r>
                    </a:p>
                  </a:txBody>
                  <a:tcPr marL="98289" marR="98289" marT="49145" marB="49145" anchor="ctr"/>
                </a:tc>
                <a:tc>
                  <a:txBody>
                    <a:bodyPr/>
                    <a:lstStyle/>
                    <a:p>
                      <a:pPr algn="ctr"/>
                      <a:r>
                        <a:rPr lang="en-US" sz="1900"/>
                        <a:t>75</a:t>
                      </a:r>
                      <a:endParaRPr lang="en-US" sz="1900" dirty="0"/>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100</a:t>
                      </a:r>
                    </a:p>
                  </a:txBody>
                  <a:tcPr marL="98289" marR="98289" marT="49145" marB="49145" anchor="ctr"/>
                </a:tc>
                <a:tc>
                  <a:txBody>
                    <a:bodyPr/>
                    <a:lstStyle/>
                    <a:p>
                      <a:pPr algn="ctr"/>
                      <a:r>
                        <a:rPr lang="en-US" sz="1900" dirty="0"/>
                        <a:t>101</a:t>
                      </a:r>
                    </a:p>
                  </a:txBody>
                  <a:tcPr marL="98289" marR="98289" marT="49145" marB="49145" anchor="ctr"/>
                </a:tc>
                <a:extLst>
                  <a:ext uri="{0D108BD9-81ED-4DB2-BD59-A6C34878D82A}">
                    <a16:rowId xmlns:a16="http://schemas.microsoft.com/office/drawing/2014/main" val="10001"/>
                  </a:ext>
                </a:extLst>
              </a:tr>
            </a:tbl>
          </a:graphicData>
        </a:graphic>
      </p:graphicFrame>
      <p:sp>
        <p:nvSpPr>
          <p:cNvPr id="8" name="TextBox 7"/>
          <p:cNvSpPr txBox="1"/>
          <p:nvPr/>
        </p:nvSpPr>
        <p:spPr>
          <a:xfrm>
            <a:off x="4284432" y="3569732"/>
            <a:ext cx="518523" cy="584775"/>
          </a:xfrm>
          <a:prstGeom prst="rect">
            <a:avLst/>
          </a:prstGeom>
          <a:noFill/>
        </p:spPr>
        <p:txBody>
          <a:bodyPr wrap="square" rtlCol="0" anchor="ctr">
            <a:spAutoFit/>
          </a:bodyPr>
          <a:lstStyle/>
          <a:p>
            <a:pPr algn="ctr"/>
            <a:r>
              <a:rPr lang="en-US" sz="3200"/>
              <a:t>*</a:t>
            </a:r>
          </a:p>
        </p:txBody>
      </p:sp>
      <p:sp>
        <p:nvSpPr>
          <p:cNvPr id="9" name="TextBox 8"/>
          <p:cNvSpPr txBox="1"/>
          <p:nvPr/>
        </p:nvSpPr>
        <p:spPr>
          <a:xfrm>
            <a:off x="7931567" y="3569732"/>
            <a:ext cx="518523" cy="584775"/>
          </a:xfrm>
          <a:prstGeom prst="rect">
            <a:avLst/>
          </a:prstGeom>
          <a:noFill/>
        </p:spPr>
        <p:txBody>
          <a:bodyPr wrap="square" rtlCol="0" anchor="ctr">
            <a:spAutoFit/>
          </a:bodyPr>
          <a:lstStyle/>
          <a:p>
            <a:pPr algn="ctr"/>
            <a:r>
              <a:rPr lang="en-US" sz="3200"/>
              <a:t>=</a:t>
            </a:r>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3" cstate="print"/>
          <a:srcRect l="28258"/>
          <a:stretch/>
        </p:blipFill>
        <p:spPr bwMode="auto">
          <a:xfrm>
            <a:off x="3413637" y="5607999"/>
            <a:ext cx="5305425" cy="12500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781711" y="6041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4" cstate="print"/>
          <a:srcRect l="18619" t="10870" r="74707"/>
          <a:stretch/>
        </p:blipFill>
        <p:spPr bwMode="auto">
          <a:xfrm>
            <a:off x="2931036" y="5774266"/>
            <a:ext cx="482600" cy="1083733"/>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10" y="6041577"/>
            <a:ext cx="2486126" cy="370914"/>
          </a:xfrm>
          <a:prstGeom prst="rect">
            <a:avLst/>
          </a:prstGeom>
        </p:spPr>
      </p:pic>
    </p:spTree>
    <p:extLst>
      <p:ext uri="{BB962C8B-B14F-4D97-AF65-F5344CB8AC3E}">
        <p14:creationId xmlns:p14="http://schemas.microsoft.com/office/powerpoint/2010/main" val="13555276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4142" y="973723"/>
            <a:ext cx="1560463" cy="398483"/>
          </a:xfrm>
          <a:prstGeom prst="rect">
            <a:avLst/>
          </a:prstGeom>
        </p:spPr>
        <p:txBody>
          <a:bodyPr vert="horz" wrap="square" lIns="0" tIns="8930" rIns="0" bIns="0" rtlCol="0">
            <a:spAutoFit/>
          </a:bodyPr>
          <a:lstStyle/>
          <a:p>
            <a:pPr marL="8929">
              <a:spcBef>
                <a:spcPts val="70"/>
              </a:spcBef>
            </a:pPr>
            <a:r>
              <a:rPr sz="2531" dirty="0">
                <a:solidFill>
                  <a:srgbClr val="DF4F01"/>
                </a:solidFill>
                <a:latin typeface="Gill Sans"/>
                <a:cs typeface="Gill Sans"/>
              </a:rPr>
              <a:t>Deep</a:t>
            </a:r>
            <a:r>
              <a:rPr sz="2531" spc="-67" dirty="0">
                <a:solidFill>
                  <a:srgbClr val="DF4F01"/>
                </a:solidFill>
                <a:latin typeface="Gill Sans"/>
                <a:cs typeface="Gill Sans"/>
              </a:rPr>
              <a:t> </a:t>
            </a:r>
            <a:r>
              <a:rPr sz="2531" spc="11" dirty="0">
                <a:solidFill>
                  <a:srgbClr val="DF4F01"/>
                </a:solidFill>
                <a:latin typeface="Gill Sans"/>
                <a:cs typeface="Gill Sans"/>
              </a:rPr>
              <a:t>filters</a:t>
            </a:r>
            <a:endParaRPr sz="2531" dirty="0">
              <a:latin typeface="Gill Sans"/>
              <a:cs typeface="Gill Sans"/>
            </a:endParaRPr>
          </a:p>
        </p:txBody>
      </p:sp>
      <p:sp>
        <p:nvSpPr>
          <p:cNvPr id="4" name="object 4"/>
          <p:cNvSpPr txBox="1"/>
          <p:nvPr/>
        </p:nvSpPr>
        <p:spPr>
          <a:xfrm>
            <a:off x="1910061" y="6369506"/>
            <a:ext cx="2558355" cy="247096"/>
          </a:xfrm>
          <a:prstGeom prst="rect">
            <a:avLst/>
          </a:prstGeom>
        </p:spPr>
        <p:txBody>
          <a:bodyPr vert="horz" wrap="square" lIns="0" tIns="8930" rIns="0" bIns="0" rtlCol="0">
            <a:spAutoFit/>
          </a:bodyPr>
          <a:lstStyle/>
          <a:p>
            <a:pPr marL="8929">
              <a:spcBef>
                <a:spcPts val="70"/>
              </a:spcBef>
            </a:pPr>
            <a:r>
              <a:rPr sz="1547" dirty="0">
                <a:solidFill>
                  <a:srgbClr val="CD853F"/>
                </a:solidFill>
                <a:latin typeface="Gill Sans"/>
                <a:cs typeface="Gill Sans"/>
              </a:rPr>
              <a:t>[Zei</a:t>
            </a:r>
            <a:r>
              <a:rPr sz="1547" spc="-4" dirty="0">
                <a:solidFill>
                  <a:srgbClr val="CD853F"/>
                </a:solidFill>
                <a:latin typeface="Gill Sans"/>
                <a:cs typeface="Gill Sans"/>
              </a:rPr>
              <a:t>l</a:t>
            </a:r>
            <a:r>
              <a:rPr sz="1547" dirty="0">
                <a:solidFill>
                  <a:srgbClr val="CD853F"/>
                </a:solidFill>
                <a:latin typeface="Gill Sans"/>
                <a:cs typeface="Gill Sans"/>
              </a:rPr>
              <a:t>er</a:t>
            </a:r>
            <a:r>
              <a:rPr sz="1547" spc="-4" dirty="0">
                <a:solidFill>
                  <a:srgbClr val="CD853F"/>
                </a:solidFill>
                <a:latin typeface="Gill Sans"/>
                <a:cs typeface="Gill Sans"/>
              </a:rPr>
              <a:t> </a:t>
            </a:r>
            <a:r>
              <a:rPr sz="1547" dirty="0">
                <a:solidFill>
                  <a:srgbClr val="CD853F"/>
                </a:solidFill>
                <a:latin typeface="Gill Sans"/>
                <a:cs typeface="Gill Sans"/>
              </a:rPr>
              <a:t>and</a:t>
            </a:r>
            <a:r>
              <a:rPr sz="1547" spc="-4" dirty="0">
                <a:solidFill>
                  <a:srgbClr val="CD853F"/>
                </a:solidFill>
                <a:latin typeface="Gill Sans"/>
                <a:cs typeface="Gill Sans"/>
              </a:rPr>
              <a:t> </a:t>
            </a:r>
            <a:r>
              <a:rPr sz="1547" spc="-25" dirty="0">
                <a:solidFill>
                  <a:srgbClr val="CD853F"/>
                </a:solidFill>
                <a:latin typeface="Gill Sans"/>
                <a:cs typeface="Gill Sans"/>
              </a:rPr>
              <a:t>F</a:t>
            </a:r>
            <a:r>
              <a:rPr sz="1547" dirty="0">
                <a:solidFill>
                  <a:srgbClr val="CD853F"/>
                </a:solidFill>
                <a:latin typeface="Gill Sans"/>
                <a:cs typeface="Gill Sans"/>
              </a:rPr>
              <a:t>er</a:t>
            </a:r>
            <a:r>
              <a:rPr sz="1547" spc="-4" dirty="0">
                <a:solidFill>
                  <a:srgbClr val="CD853F"/>
                </a:solidFill>
                <a:latin typeface="Gill Sans"/>
                <a:cs typeface="Gill Sans"/>
              </a:rPr>
              <a:t>g</a:t>
            </a:r>
            <a:r>
              <a:rPr sz="1547" dirty="0">
                <a:solidFill>
                  <a:srgbClr val="CD853F"/>
                </a:solidFill>
                <a:latin typeface="Gill Sans"/>
                <a:cs typeface="Gill Sans"/>
              </a:rPr>
              <a:t>u</a:t>
            </a:r>
            <a:r>
              <a:rPr sz="1547" spc="-4" dirty="0">
                <a:solidFill>
                  <a:srgbClr val="CD853F"/>
                </a:solidFill>
                <a:latin typeface="Gill Sans"/>
                <a:cs typeface="Gill Sans"/>
              </a:rPr>
              <a:t>s</a:t>
            </a:r>
            <a:r>
              <a:rPr sz="1547" dirty="0">
                <a:solidFill>
                  <a:srgbClr val="CD853F"/>
                </a:solidFill>
                <a:latin typeface="Gill Sans"/>
                <a:cs typeface="Gill Sans"/>
              </a:rPr>
              <a:t>,</a:t>
            </a:r>
            <a:r>
              <a:rPr sz="1547" spc="-158" dirty="0">
                <a:solidFill>
                  <a:srgbClr val="CD853F"/>
                </a:solidFill>
                <a:latin typeface="Gill Sans"/>
                <a:cs typeface="Gill Sans"/>
              </a:rPr>
              <a:t> </a:t>
            </a:r>
            <a:r>
              <a:rPr sz="1547" dirty="0">
                <a:solidFill>
                  <a:srgbClr val="CD853F"/>
                </a:solidFill>
                <a:latin typeface="Gill Sans"/>
                <a:cs typeface="Gill Sans"/>
              </a:rPr>
              <a:t>ECCV</a:t>
            </a:r>
            <a:r>
              <a:rPr sz="1547" spc="-4" dirty="0">
                <a:solidFill>
                  <a:srgbClr val="CD853F"/>
                </a:solidFill>
                <a:latin typeface="Gill Sans"/>
                <a:cs typeface="Gill Sans"/>
              </a:rPr>
              <a:t> </a:t>
            </a:r>
            <a:r>
              <a:rPr sz="1547" dirty="0">
                <a:solidFill>
                  <a:srgbClr val="CD853F"/>
                </a:solidFill>
                <a:latin typeface="Gill Sans"/>
                <a:cs typeface="Gill Sans"/>
              </a:rPr>
              <a:t>2014]</a:t>
            </a:r>
            <a:endParaRPr sz="1547" dirty="0">
              <a:latin typeface="Gill Sans"/>
              <a:cs typeface="Gill Sans"/>
            </a:endParaRPr>
          </a:p>
        </p:txBody>
      </p:sp>
      <p:sp>
        <p:nvSpPr>
          <p:cNvPr id="5" name="object 5"/>
          <p:cNvSpPr txBox="1"/>
          <p:nvPr/>
        </p:nvSpPr>
        <p:spPr>
          <a:xfrm>
            <a:off x="274142" y="262524"/>
            <a:ext cx="3271838" cy="495945"/>
          </a:xfrm>
          <a:prstGeom prst="rect">
            <a:avLst/>
          </a:prstGeom>
        </p:spPr>
        <p:txBody>
          <a:bodyPr vert="horz" wrap="square" lIns="0" tIns="8930" rIns="0" bIns="0" rtlCol="0">
            <a:spAutoFit/>
          </a:bodyPr>
          <a:lstStyle/>
          <a:p>
            <a:pPr marL="8929">
              <a:spcBef>
                <a:spcPts val="70"/>
              </a:spcBef>
            </a:pPr>
            <a:r>
              <a:rPr sz="3164" spc="-4" dirty="0">
                <a:latin typeface="Gill Sans"/>
                <a:cs typeface="Gill Sans"/>
              </a:rPr>
              <a:t>Utilizing</a:t>
            </a:r>
            <a:r>
              <a:rPr sz="3164" spc="-14" dirty="0">
                <a:latin typeface="Gill Sans"/>
                <a:cs typeface="Gill Sans"/>
              </a:rPr>
              <a:t> </a:t>
            </a:r>
            <a:r>
              <a:rPr sz="3164" dirty="0">
                <a:latin typeface="Gill Sans"/>
                <a:cs typeface="Gill Sans"/>
              </a:rPr>
              <a:t>deep</a:t>
            </a:r>
            <a:r>
              <a:rPr sz="3164" spc="-18" dirty="0">
                <a:latin typeface="Gill Sans"/>
                <a:cs typeface="Gill Sans"/>
              </a:rPr>
              <a:t> </a:t>
            </a:r>
            <a:r>
              <a:rPr sz="3164" spc="11" dirty="0">
                <a:latin typeface="Gill Sans"/>
                <a:cs typeface="Gill Sans"/>
              </a:rPr>
              <a:t>filters</a:t>
            </a:r>
            <a:endParaRPr sz="3164" dirty="0">
              <a:latin typeface="Gill Sans"/>
              <a:cs typeface="Gill Sans"/>
            </a:endParaRPr>
          </a:p>
        </p:txBody>
      </p:sp>
      <p:grpSp>
        <p:nvGrpSpPr>
          <p:cNvPr id="6" name="object 6"/>
          <p:cNvGrpSpPr>
            <a:grpSpLocks noChangeAspect="1"/>
          </p:cNvGrpSpPr>
          <p:nvPr/>
        </p:nvGrpSpPr>
        <p:grpSpPr>
          <a:xfrm>
            <a:off x="1054373" y="1524000"/>
            <a:ext cx="9327918" cy="4608000"/>
            <a:chOff x="622579" y="2290876"/>
            <a:chExt cx="11748770" cy="5803900"/>
          </a:xfrm>
        </p:grpSpPr>
        <p:pic>
          <p:nvPicPr>
            <p:cNvPr id="7" name="object 7"/>
            <p:cNvPicPr/>
            <p:nvPr/>
          </p:nvPicPr>
          <p:blipFill>
            <a:blip r:embed="rId3" cstate="print"/>
            <a:stretch>
              <a:fillRect/>
            </a:stretch>
          </p:blipFill>
          <p:spPr>
            <a:xfrm>
              <a:off x="4774209" y="2290876"/>
              <a:ext cx="7596771" cy="5803531"/>
            </a:xfrm>
            <a:prstGeom prst="rect">
              <a:avLst/>
            </a:prstGeom>
          </p:spPr>
        </p:pic>
        <p:pic>
          <p:nvPicPr>
            <p:cNvPr id="8" name="object 8"/>
            <p:cNvPicPr/>
            <p:nvPr/>
          </p:nvPicPr>
          <p:blipFill>
            <a:blip r:embed="rId4" cstate="print"/>
            <a:stretch>
              <a:fillRect/>
            </a:stretch>
          </p:blipFill>
          <p:spPr>
            <a:xfrm>
              <a:off x="622579" y="6033940"/>
              <a:ext cx="3641885" cy="1008189"/>
            </a:xfrm>
            <a:prstGeom prst="rect">
              <a:avLst/>
            </a:prstGeom>
          </p:spPr>
        </p:pic>
        <p:sp>
          <p:nvSpPr>
            <p:cNvPr id="9" name="object 9"/>
            <p:cNvSpPr/>
            <p:nvPr/>
          </p:nvSpPr>
          <p:spPr>
            <a:xfrm>
              <a:off x="1793125" y="2824454"/>
              <a:ext cx="2983865" cy="3416300"/>
            </a:xfrm>
            <a:custGeom>
              <a:avLst/>
              <a:gdLst/>
              <a:ahLst/>
              <a:cxnLst/>
              <a:rect l="l" t="t" r="r" b="b"/>
              <a:pathLst>
                <a:path w="2983865" h="3416300">
                  <a:moveTo>
                    <a:pt x="34480" y="3403600"/>
                  </a:moveTo>
                  <a:lnTo>
                    <a:pt x="0" y="3403600"/>
                  </a:lnTo>
                  <a:lnTo>
                    <a:pt x="9486" y="3416300"/>
                  </a:lnTo>
                  <a:lnTo>
                    <a:pt x="31495" y="3416300"/>
                  </a:lnTo>
                  <a:lnTo>
                    <a:pt x="34480" y="3403600"/>
                  </a:lnTo>
                  <a:close/>
                </a:path>
                <a:path w="2983865" h="3416300">
                  <a:moveTo>
                    <a:pt x="36931" y="3390900"/>
                  </a:moveTo>
                  <a:lnTo>
                    <a:pt x="2059" y="3390900"/>
                  </a:lnTo>
                  <a:lnTo>
                    <a:pt x="673" y="3403600"/>
                  </a:lnTo>
                  <a:lnTo>
                    <a:pt x="34251" y="3403600"/>
                  </a:lnTo>
                  <a:lnTo>
                    <a:pt x="36931" y="3390900"/>
                  </a:lnTo>
                  <a:close/>
                </a:path>
                <a:path w="2983865" h="3416300">
                  <a:moveTo>
                    <a:pt x="52743" y="3390900"/>
                  </a:moveTo>
                  <a:lnTo>
                    <a:pt x="41325" y="3390900"/>
                  </a:lnTo>
                  <a:lnTo>
                    <a:pt x="43154" y="3403600"/>
                  </a:lnTo>
                  <a:lnTo>
                    <a:pt x="47904" y="3403600"/>
                  </a:lnTo>
                  <a:lnTo>
                    <a:pt x="52743" y="3390900"/>
                  </a:lnTo>
                  <a:close/>
                </a:path>
                <a:path w="2983865" h="3416300">
                  <a:moveTo>
                    <a:pt x="52235" y="3365500"/>
                  </a:moveTo>
                  <a:lnTo>
                    <a:pt x="30111" y="3365500"/>
                  </a:lnTo>
                  <a:lnTo>
                    <a:pt x="24866" y="3378200"/>
                  </a:lnTo>
                  <a:lnTo>
                    <a:pt x="9295" y="3378200"/>
                  </a:lnTo>
                  <a:lnTo>
                    <a:pt x="5032" y="3390900"/>
                  </a:lnTo>
                  <a:lnTo>
                    <a:pt x="49250" y="3390900"/>
                  </a:lnTo>
                  <a:lnTo>
                    <a:pt x="50711" y="3378200"/>
                  </a:lnTo>
                  <a:lnTo>
                    <a:pt x="52235" y="3365500"/>
                  </a:lnTo>
                  <a:close/>
                </a:path>
                <a:path w="2983865" h="3416300">
                  <a:moveTo>
                    <a:pt x="68783" y="3365500"/>
                  </a:moveTo>
                  <a:lnTo>
                    <a:pt x="52235" y="3365500"/>
                  </a:lnTo>
                  <a:lnTo>
                    <a:pt x="55308" y="3378200"/>
                  </a:lnTo>
                  <a:lnTo>
                    <a:pt x="67690" y="3378200"/>
                  </a:lnTo>
                  <a:lnTo>
                    <a:pt x="68783" y="3365500"/>
                  </a:lnTo>
                  <a:close/>
                </a:path>
                <a:path w="2983865" h="3416300">
                  <a:moveTo>
                    <a:pt x="81178" y="3340100"/>
                  </a:moveTo>
                  <a:lnTo>
                    <a:pt x="40563" y="3340100"/>
                  </a:lnTo>
                  <a:lnTo>
                    <a:pt x="31495" y="3352800"/>
                  </a:lnTo>
                  <a:lnTo>
                    <a:pt x="25628" y="3365500"/>
                  </a:lnTo>
                  <a:lnTo>
                    <a:pt x="62788" y="3365500"/>
                  </a:lnTo>
                  <a:lnTo>
                    <a:pt x="65163" y="3352800"/>
                  </a:lnTo>
                  <a:lnTo>
                    <a:pt x="84696" y="3352800"/>
                  </a:lnTo>
                  <a:lnTo>
                    <a:pt x="81178" y="3340100"/>
                  </a:lnTo>
                  <a:close/>
                </a:path>
                <a:path w="2983865" h="3416300">
                  <a:moveTo>
                    <a:pt x="82715" y="3352800"/>
                  </a:moveTo>
                  <a:lnTo>
                    <a:pt x="67843" y="3352800"/>
                  </a:lnTo>
                  <a:lnTo>
                    <a:pt x="78371" y="3365500"/>
                  </a:lnTo>
                  <a:lnTo>
                    <a:pt x="80467" y="3365500"/>
                  </a:lnTo>
                  <a:lnTo>
                    <a:pt x="82715" y="3352800"/>
                  </a:lnTo>
                  <a:close/>
                </a:path>
                <a:path w="2983865" h="3416300">
                  <a:moveTo>
                    <a:pt x="102247" y="3314700"/>
                  </a:moveTo>
                  <a:lnTo>
                    <a:pt x="65379" y="3314700"/>
                  </a:lnTo>
                  <a:lnTo>
                    <a:pt x="63487" y="3327400"/>
                  </a:lnTo>
                  <a:lnTo>
                    <a:pt x="66293" y="3340100"/>
                  </a:lnTo>
                  <a:lnTo>
                    <a:pt x="88074" y="3340100"/>
                  </a:lnTo>
                  <a:lnTo>
                    <a:pt x="92189" y="3352800"/>
                  </a:lnTo>
                  <a:lnTo>
                    <a:pt x="93116" y="3352800"/>
                  </a:lnTo>
                  <a:lnTo>
                    <a:pt x="100380" y="3340100"/>
                  </a:lnTo>
                  <a:lnTo>
                    <a:pt x="107784" y="3327400"/>
                  </a:lnTo>
                  <a:lnTo>
                    <a:pt x="98640" y="3327400"/>
                  </a:lnTo>
                  <a:lnTo>
                    <a:pt x="102247" y="3314700"/>
                  </a:lnTo>
                  <a:close/>
                </a:path>
                <a:path w="2983865" h="3416300">
                  <a:moveTo>
                    <a:pt x="62674" y="3327400"/>
                  </a:moveTo>
                  <a:lnTo>
                    <a:pt x="53454" y="3327400"/>
                  </a:lnTo>
                  <a:lnTo>
                    <a:pt x="54394" y="3340100"/>
                  </a:lnTo>
                  <a:lnTo>
                    <a:pt x="63080" y="3340100"/>
                  </a:lnTo>
                  <a:lnTo>
                    <a:pt x="62674" y="3327400"/>
                  </a:lnTo>
                  <a:close/>
                </a:path>
                <a:path w="2983865" h="3416300">
                  <a:moveTo>
                    <a:pt x="124726" y="3302000"/>
                  </a:moveTo>
                  <a:lnTo>
                    <a:pt x="85572" y="3302000"/>
                  </a:lnTo>
                  <a:lnTo>
                    <a:pt x="86829" y="3314700"/>
                  </a:lnTo>
                  <a:lnTo>
                    <a:pt x="113715" y="3314700"/>
                  </a:lnTo>
                  <a:lnTo>
                    <a:pt x="124726" y="3302000"/>
                  </a:lnTo>
                  <a:close/>
                </a:path>
                <a:path w="2983865" h="3416300">
                  <a:moveTo>
                    <a:pt x="122529" y="3289300"/>
                  </a:moveTo>
                  <a:lnTo>
                    <a:pt x="87802" y="3289300"/>
                  </a:lnTo>
                  <a:lnTo>
                    <a:pt x="81787" y="3302000"/>
                  </a:lnTo>
                  <a:lnTo>
                    <a:pt x="121589" y="3302000"/>
                  </a:lnTo>
                  <a:lnTo>
                    <a:pt x="122529" y="3289300"/>
                  </a:lnTo>
                  <a:close/>
                </a:path>
                <a:path w="2983865" h="3416300">
                  <a:moveTo>
                    <a:pt x="156197" y="3263900"/>
                  </a:moveTo>
                  <a:lnTo>
                    <a:pt x="112186" y="3263900"/>
                  </a:lnTo>
                  <a:lnTo>
                    <a:pt x="104828" y="3276600"/>
                  </a:lnTo>
                  <a:lnTo>
                    <a:pt x="97733" y="3276600"/>
                  </a:lnTo>
                  <a:lnTo>
                    <a:pt x="94119" y="3289300"/>
                  </a:lnTo>
                  <a:lnTo>
                    <a:pt x="122529" y="3289300"/>
                  </a:lnTo>
                  <a:lnTo>
                    <a:pt x="129971" y="3302000"/>
                  </a:lnTo>
                  <a:lnTo>
                    <a:pt x="139306" y="3302000"/>
                  </a:lnTo>
                  <a:lnTo>
                    <a:pt x="144144" y="3289300"/>
                  </a:lnTo>
                  <a:lnTo>
                    <a:pt x="156197" y="3263900"/>
                  </a:lnTo>
                  <a:close/>
                </a:path>
                <a:path w="2983865" h="3416300">
                  <a:moveTo>
                    <a:pt x="171107" y="3251200"/>
                  </a:moveTo>
                  <a:lnTo>
                    <a:pt x="119240" y="3251200"/>
                  </a:lnTo>
                  <a:lnTo>
                    <a:pt x="119125" y="3263900"/>
                  </a:lnTo>
                  <a:lnTo>
                    <a:pt x="167195" y="3263900"/>
                  </a:lnTo>
                  <a:lnTo>
                    <a:pt x="171107" y="3251200"/>
                  </a:lnTo>
                  <a:close/>
                </a:path>
                <a:path w="2983865" h="3416300">
                  <a:moveTo>
                    <a:pt x="173659" y="3238500"/>
                  </a:moveTo>
                  <a:lnTo>
                    <a:pt x="131686" y="3238500"/>
                  </a:lnTo>
                  <a:lnTo>
                    <a:pt x="131559" y="3251200"/>
                  </a:lnTo>
                  <a:lnTo>
                    <a:pt x="171932" y="3251200"/>
                  </a:lnTo>
                  <a:lnTo>
                    <a:pt x="173659" y="3238500"/>
                  </a:lnTo>
                  <a:close/>
                </a:path>
                <a:path w="2983865" h="3416300">
                  <a:moveTo>
                    <a:pt x="188531" y="3225800"/>
                  </a:moveTo>
                  <a:lnTo>
                    <a:pt x="178701" y="3225800"/>
                  </a:lnTo>
                  <a:lnTo>
                    <a:pt x="181444" y="3238500"/>
                  </a:lnTo>
                  <a:lnTo>
                    <a:pt x="184010" y="3238500"/>
                  </a:lnTo>
                  <a:lnTo>
                    <a:pt x="186575" y="3251200"/>
                  </a:lnTo>
                  <a:lnTo>
                    <a:pt x="188760" y="3238500"/>
                  </a:lnTo>
                  <a:lnTo>
                    <a:pt x="188531" y="3225800"/>
                  </a:lnTo>
                  <a:close/>
                </a:path>
                <a:path w="2983865" h="3416300">
                  <a:moveTo>
                    <a:pt x="178701" y="3225800"/>
                  </a:moveTo>
                  <a:lnTo>
                    <a:pt x="142620" y="3225800"/>
                  </a:lnTo>
                  <a:lnTo>
                    <a:pt x="131749" y="3238500"/>
                  </a:lnTo>
                  <a:lnTo>
                    <a:pt x="174840" y="3238500"/>
                  </a:lnTo>
                  <a:lnTo>
                    <a:pt x="178701" y="3225800"/>
                  </a:lnTo>
                  <a:close/>
                </a:path>
                <a:path w="2983865" h="3416300">
                  <a:moveTo>
                    <a:pt x="168449" y="3213100"/>
                  </a:moveTo>
                  <a:lnTo>
                    <a:pt x="160375" y="3213100"/>
                  </a:lnTo>
                  <a:lnTo>
                    <a:pt x="162102" y="3225800"/>
                  </a:lnTo>
                  <a:lnTo>
                    <a:pt x="174104" y="3225800"/>
                  </a:lnTo>
                  <a:lnTo>
                    <a:pt x="172961" y="3219938"/>
                  </a:lnTo>
                  <a:lnTo>
                    <a:pt x="168449" y="3213100"/>
                  </a:lnTo>
                  <a:close/>
                </a:path>
                <a:path w="2983865" h="3416300">
                  <a:moveTo>
                    <a:pt x="207378" y="3213100"/>
                  </a:moveTo>
                  <a:lnTo>
                    <a:pt x="171627" y="3213100"/>
                  </a:lnTo>
                  <a:lnTo>
                    <a:pt x="172961" y="3219938"/>
                  </a:lnTo>
                  <a:lnTo>
                    <a:pt x="176828" y="3225800"/>
                  </a:lnTo>
                  <a:lnTo>
                    <a:pt x="203250" y="3225800"/>
                  </a:lnTo>
                  <a:lnTo>
                    <a:pt x="207378" y="3213100"/>
                  </a:lnTo>
                  <a:close/>
                </a:path>
                <a:path w="2983865" h="3416300">
                  <a:moveTo>
                    <a:pt x="201726" y="3200400"/>
                  </a:moveTo>
                  <a:lnTo>
                    <a:pt x="164058" y="3200400"/>
                  </a:lnTo>
                  <a:lnTo>
                    <a:pt x="168449" y="3213100"/>
                  </a:lnTo>
                  <a:lnTo>
                    <a:pt x="172961" y="3219938"/>
                  </a:lnTo>
                  <a:lnTo>
                    <a:pt x="171627" y="3213100"/>
                  </a:lnTo>
                  <a:lnTo>
                    <a:pt x="199898" y="3213100"/>
                  </a:lnTo>
                  <a:lnTo>
                    <a:pt x="201726" y="3200400"/>
                  </a:lnTo>
                  <a:close/>
                </a:path>
                <a:path w="2983865" h="3416300">
                  <a:moveTo>
                    <a:pt x="211823" y="3200400"/>
                  </a:moveTo>
                  <a:lnTo>
                    <a:pt x="201726" y="3200400"/>
                  </a:lnTo>
                  <a:lnTo>
                    <a:pt x="206375" y="3213100"/>
                  </a:lnTo>
                  <a:lnTo>
                    <a:pt x="211823" y="3200400"/>
                  </a:lnTo>
                  <a:close/>
                </a:path>
                <a:path w="2983865" h="3416300">
                  <a:moveTo>
                    <a:pt x="216700" y="3200400"/>
                  </a:moveTo>
                  <a:lnTo>
                    <a:pt x="211823" y="3200400"/>
                  </a:lnTo>
                  <a:lnTo>
                    <a:pt x="214020" y="3213100"/>
                  </a:lnTo>
                  <a:lnTo>
                    <a:pt x="216700" y="3200400"/>
                  </a:lnTo>
                  <a:close/>
                </a:path>
                <a:path w="2983865" h="3416300">
                  <a:moveTo>
                    <a:pt x="214972" y="3187700"/>
                  </a:moveTo>
                  <a:lnTo>
                    <a:pt x="170891" y="3187700"/>
                  </a:lnTo>
                  <a:lnTo>
                    <a:pt x="162077" y="3200400"/>
                  </a:lnTo>
                  <a:lnTo>
                    <a:pt x="214502" y="3200400"/>
                  </a:lnTo>
                  <a:lnTo>
                    <a:pt x="214972" y="3187700"/>
                  </a:lnTo>
                  <a:close/>
                </a:path>
                <a:path w="2983865" h="3416300">
                  <a:moveTo>
                    <a:pt x="179984" y="3175000"/>
                  </a:moveTo>
                  <a:lnTo>
                    <a:pt x="175437" y="3187700"/>
                  </a:lnTo>
                  <a:lnTo>
                    <a:pt x="186169" y="3187700"/>
                  </a:lnTo>
                  <a:lnTo>
                    <a:pt x="179984" y="3175000"/>
                  </a:lnTo>
                  <a:close/>
                </a:path>
                <a:path w="2983865" h="3416300">
                  <a:moveTo>
                    <a:pt x="219811" y="3175000"/>
                  </a:moveTo>
                  <a:lnTo>
                    <a:pt x="190919" y="3175000"/>
                  </a:lnTo>
                  <a:lnTo>
                    <a:pt x="197218" y="3187700"/>
                  </a:lnTo>
                  <a:lnTo>
                    <a:pt x="212534" y="3187700"/>
                  </a:lnTo>
                  <a:lnTo>
                    <a:pt x="219811" y="3175000"/>
                  </a:lnTo>
                  <a:close/>
                </a:path>
                <a:path w="2983865" h="3416300">
                  <a:moveTo>
                    <a:pt x="246545" y="3162300"/>
                  </a:moveTo>
                  <a:lnTo>
                    <a:pt x="192887" y="3162300"/>
                  </a:lnTo>
                  <a:lnTo>
                    <a:pt x="189054" y="3175000"/>
                  </a:lnTo>
                  <a:lnTo>
                    <a:pt x="243395" y="3175000"/>
                  </a:lnTo>
                  <a:lnTo>
                    <a:pt x="246545" y="3162300"/>
                  </a:lnTo>
                  <a:close/>
                </a:path>
                <a:path w="2983865" h="3416300">
                  <a:moveTo>
                    <a:pt x="241325" y="3149600"/>
                  </a:moveTo>
                  <a:lnTo>
                    <a:pt x="207501" y="3149600"/>
                  </a:lnTo>
                  <a:lnTo>
                    <a:pt x="202577" y="3162300"/>
                  </a:lnTo>
                  <a:lnTo>
                    <a:pt x="239572" y="3162300"/>
                  </a:lnTo>
                  <a:lnTo>
                    <a:pt x="241325" y="3149600"/>
                  </a:lnTo>
                  <a:close/>
                </a:path>
                <a:path w="2983865" h="3416300">
                  <a:moveTo>
                    <a:pt x="257632" y="3149600"/>
                  </a:moveTo>
                  <a:lnTo>
                    <a:pt x="243154" y="3149600"/>
                  </a:lnTo>
                  <a:lnTo>
                    <a:pt x="255269" y="3162300"/>
                  </a:lnTo>
                  <a:lnTo>
                    <a:pt x="257632" y="3149600"/>
                  </a:lnTo>
                  <a:close/>
                </a:path>
                <a:path w="2983865" h="3416300">
                  <a:moveTo>
                    <a:pt x="228422" y="3136900"/>
                  </a:moveTo>
                  <a:lnTo>
                    <a:pt x="219540" y="3136900"/>
                  </a:lnTo>
                  <a:lnTo>
                    <a:pt x="216441" y="3149600"/>
                  </a:lnTo>
                  <a:lnTo>
                    <a:pt x="220878" y="3149600"/>
                  </a:lnTo>
                  <a:lnTo>
                    <a:pt x="228422" y="3136900"/>
                  </a:lnTo>
                  <a:close/>
                </a:path>
                <a:path w="2983865" h="3416300">
                  <a:moveTo>
                    <a:pt x="280187" y="3124200"/>
                  </a:moveTo>
                  <a:lnTo>
                    <a:pt x="226631" y="3124200"/>
                  </a:lnTo>
                  <a:lnTo>
                    <a:pt x="222910" y="3136900"/>
                  </a:lnTo>
                  <a:lnTo>
                    <a:pt x="235833" y="3136900"/>
                  </a:lnTo>
                  <a:lnTo>
                    <a:pt x="233362" y="3149600"/>
                  </a:lnTo>
                  <a:lnTo>
                    <a:pt x="269925" y="3149600"/>
                  </a:lnTo>
                  <a:lnTo>
                    <a:pt x="280187" y="3124200"/>
                  </a:lnTo>
                  <a:close/>
                </a:path>
                <a:path w="2983865" h="3416300">
                  <a:moveTo>
                    <a:pt x="244449" y="3111500"/>
                  </a:moveTo>
                  <a:lnTo>
                    <a:pt x="241300" y="3111500"/>
                  </a:lnTo>
                  <a:lnTo>
                    <a:pt x="238137" y="3124200"/>
                  </a:lnTo>
                  <a:lnTo>
                    <a:pt x="246494" y="3124200"/>
                  </a:lnTo>
                  <a:lnTo>
                    <a:pt x="244449" y="3111500"/>
                  </a:lnTo>
                  <a:close/>
                </a:path>
                <a:path w="2983865" h="3416300">
                  <a:moveTo>
                    <a:pt x="282041" y="3111500"/>
                  </a:moveTo>
                  <a:lnTo>
                    <a:pt x="256590" y="3111500"/>
                  </a:lnTo>
                  <a:lnTo>
                    <a:pt x="246494" y="3124200"/>
                  </a:lnTo>
                  <a:lnTo>
                    <a:pt x="272897" y="3124200"/>
                  </a:lnTo>
                  <a:lnTo>
                    <a:pt x="282041" y="3111500"/>
                  </a:lnTo>
                  <a:close/>
                </a:path>
                <a:path w="2983865" h="3416300">
                  <a:moveTo>
                    <a:pt x="291338" y="3111500"/>
                  </a:moveTo>
                  <a:lnTo>
                    <a:pt x="282041" y="3111500"/>
                  </a:lnTo>
                  <a:lnTo>
                    <a:pt x="289534" y="3124200"/>
                  </a:lnTo>
                  <a:lnTo>
                    <a:pt x="291338" y="3111500"/>
                  </a:lnTo>
                  <a:close/>
                </a:path>
                <a:path w="2983865" h="3416300">
                  <a:moveTo>
                    <a:pt x="256095" y="3086100"/>
                  </a:moveTo>
                  <a:lnTo>
                    <a:pt x="247395" y="3111500"/>
                  </a:lnTo>
                  <a:lnTo>
                    <a:pt x="295490" y="3111500"/>
                  </a:lnTo>
                  <a:lnTo>
                    <a:pt x="297713" y="3098800"/>
                  </a:lnTo>
                  <a:lnTo>
                    <a:pt x="261594" y="3098800"/>
                  </a:lnTo>
                  <a:lnTo>
                    <a:pt x="256095" y="3086100"/>
                  </a:lnTo>
                  <a:close/>
                </a:path>
                <a:path w="2983865" h="3416300">
                  <a:moveTo>
                    <a:pt x="323773" y="3073400"/>
                  </a:moveTo>
                  <a:lnTo>
                    <a:pt x="283857" y="3073400"/>
                  </a:lnTo>
                  <a:lnTo>
                    <a:pt x="270941" y="3086100"/>
                  </a:lnTo>
                  <a:lnTo>
                    <a:pt x="265556" y="3086100"/>
                  </a:lnTo>
                  <a:lnTo>
                    <a:pt x="269900" y="3098800"/>
                  </a:lnTo>
                  <a:lnTo>
                    <a:pt x="311061" y="3098800"/>
                  </a:lnTo>
                  <a:lnTo>
                    <a:pt x="321081" y="3086100"/>
                  </a:lnTo>
                  <a:lnTo>
                    <a:pt x="323773" y="3073400"/>
                  </a:lnTo>
                  <a:close/>
                </a:path>
                <a:path w="2983865" h="3416300">
                  <a:moveTo>
                    <a:pt x="322199" y="3060700"/>
                  </a:moveTo>
                  <a:lnTo>
                    <a:pt x="293916" y="3060700"/>
                  </a:lnTo>
                  <a:lnTo>
                    <a:pt x="289826" y="3073400"/>
                  </a:lnTo>
                  <a:lnTo>
                    <a:pt x="314858" y="3073400"/>
                  </a:lnTo>
                  <a:lnTo>
                    <a:pt x="322199" y="3060700"/>
                  </a:lnTo>
                  <a:close/>
                </a:path>
                <a:path w="2983865" h="3416300">
                  <a:moveTo>
                    <a:pt x="353555" y="3048000"/>
                  </a:moveTo>
                  <a:lnTo>
                    <a:pt x="297014" y="3048000"/>
                  </a:lnTo>
                  <a:lnTo>
                    <a:pt x="288289" y="3060700"/>
                  </a:lnTo>
                  <a:lnTo>
                    <a:pt x="343001" y="3060700"/>
                  </a:lnTo>
                  <a:lnTo>
                    <a:pt x="353555" y="3048000"/>
                  </a:lnTo>
                  <a:close/>
                </a:path>
                <a:path w="2983865" h="3416300">
                  <a:moveTo>
                    <a:pt x="310248" y="3035300"/>
                  </a:moveTo>
                  <a:lnTo>
                    <a:pt x="301498" y="3035300"/>
                  </a:lnTo>
                  <a:lnTo>
                    <a:pt x="299212" y="3048000"/>
                  </a:lnTo>
                  <a:lnTo>
                    <a:pt x="310019" y="3048000"/>
                  </a:lnTo>
                  <a:lnTo>
                    <a:pt x="310248" y="3035300"/>
                  </a:lnTo>
                  <a:close/>
                </a:path>
                <a:path w="2983865" h="3416300">
                  <a:moveTo>
                    <a:pt x="346887" y="3035300"/>
                  </a:moveTo>
                  <a:lnTo>
                    <a:pt x="320446" y="3035300"/>
                  </a:lnTo>
                  <a:lnTo>
                    <a:pt x="310019" y="3048000"/>
                  </a:lnTo>
                  <a:lnTo>
                    <a:pt x="353021" y="3048000"/>
                  </a:lnTo>
                  <a:lnTo>
                    <a:pt x="346887" y="3035300"/>
                  </a:lnTo>
                  <a:close/>
                </a:path>
                <a:path w="2983865" h="3416300">
                  <a:moveTo>
                    <a:pt x="362000" y="3022600"/>
                  </a:moveTo>
                  <a:lnTo>
                    <a:pt x="338975" y="3022600"/>
                  </a:lnTo>
                  <a:lnTo>
                    <a:pt x="346887" y="3035300"/>
                  </a:lnTo>
                  <a:lnTo>
                    <a:pt x="353021" y="3048000"/>
                  </a:lnTo>
                  <a:lnTo>
                    <a:pt x="355371" y="3048000"/>
                  </a:lnTo>
                  <a:lnTo>
                    <a:pt x="357124" y="3035300"/>
                  </a:lnTo>
                  <a:lnTo>
                    <a:pt x="361264" y="3035300"/>
                  </a:lnTo>
                  <a:lnTo>
                    <a:pt x="362000" y="3022600"/>
                  </a:lnTo>
                  <a:close/>
                </a:path>
                <a:path w="2983865" h="3416300">
                  <a:moveTo>
                    <a:pt x="361264" y="3035300"/>
                  </a:moveTo>
                  <a:lnTo>
                    <a:pt x="357124" y="3035300"/>
                  </a:lnTo>
                  <a:lnTo>
                    <a:pt x="355371" y="3048000"/>
                  </a:lnTo>
                  <a:lnTo>
                    <a:pt x="360895" y="3048000"/>
                  </a:lnTo>
                  <a:lnTo>
                    <a:pt x="361264" y="3035300"/>
                  </a:lnTo>
                  <a:close/>
                </a:path>
                <a:path w="2983865" h="3416300">
                  <a:moveTo>
                    <a:pt x="334022" y="3022600"/>
                  </a:moveTo>
                  <a:lnTo>
                    <a:pt x="322681" y="3022600"/>
                  </a:lnTo>
                  <a:lnTo>
                    <a:pt x="321297" y="3035300"/>
                  </a:lnTo>
                  <a:lnTo>
                    <a:pt x="340243" y="3035300"/>
                  </a:lnTo>
                  <a:lnTo>
                    <a:pt x="334022" y="3022600"/>
                  </a:lnTo>
                  <a:close/>
                </a:path>
                <a:path w="2983865" h="3416300">
                  <a:moveTo>
                    <a:pt x="339242" y="3009900"/>
                  </a:moveTo>
                  <a:lnTo>
                    <a:pt x="330707" y="3009900"/>
                  </a:lnTo>
                  <a:lnTo>
                    <a:pt x="319531" y="3022600"/>
                  </a:lnTo>
                  <a:lnTo>
                    <a:pt x="350418" y="3022600"/>
                  </a:lnTo>
                  <a:lnTo>
                    <a:pt x="339242" y="3009900"/>
                  </a:lnTo>
                  <a:close/>
                </a:path>
                <a:path w="2983865" h="3416300">
                  <a:moveTo>
                    <a:pt x="368122" y="3009900"/>
                  </a:moveTo>
                  <a:lnTo>
                    <a:pt x="351358" y="3009900"/>
                  </a:lnTo>
                  <a:lnTo>
                    <a:pt x="350418" y="3022600"/>
                  </a:lnTo>
                  <a:lnTo>
                    <a:pt x="371424" y="3022600"/>
                  </a:lnTo>
                  <a:lnTo>
                    <a:pt x="368122" y="3009900"/>
                  </a:lnTo>
                  <a:close/>
                </a:path>
                <a:path w="2983865" h="3416300">
                  <a:moveTo>
                    <a:pt x="387604" y="2984500"/>
                  </a:moveTo>
                  <a:lnTo>
                    <a:pt x="352501" y="2984500"/>
                  </a:lnTo>
                  <a:lnTo>
                    <a:pt x="343077" y="2997200"/>
                  </a:lnTo>
                  <a:lnTo>
                    <a:pt x="349808" y="3009900"/>
                  </a:lnTo>
                  <a:lnTo>
                    <a:pt x="389013" y="3009900"/>
                  </a:lnTo>
                  <a:lnTo>
                    <a:pt x="390931" y="2997200"/>
                  </a:lnTo>
                  <a:lnTo>
                    <a:pt x="390194" y="2997200"/>
                  </a:lnTo>
                  <a:lnTo>
                    <a:pt x="387604" y="2984500"/>
                  </a:lnTo>
                  <a:close/>
                </a:path>
                <a:path w="2983865" h="3416300">
                  <a:moveTo>
                    <a:pt x="390512" y="2971800"/>
                  </a:moveTo>
                  <a:lnTo>
                    <a:pt x="362724" y="2971800"/>
                  </a:lnTo>
                  <a:lnTo>
                    <a:pt x="363855" y="2984500"/>
                  </a:lnTo>
                  <a:lnTo>
                    <a:pt x="384175" y="2984500"/>
                  </a:lnTo>
                  <a:lnTo>
                    <a:pt x="390512" y="2971800"/>
                  </a:lnTo>
                  <a:close/>
                </a:path>
                <a:path w="2983865" h="3416300">
                  <a:moveTo>
                    <a:pt x="417995" y="2959100"/>
                  </a:moveTo>
                  <a:lnTo>
                    <a:pt x="372732" y="2959100"/>
                  </a:lnTo>
                  <a:lnTo>
                    <a:pt x="367664" y="2971800"/>
                  </a:lnTo>
                  <a:lnTo>
                    <a:pt x="390512" y="2971800"/>
                  </a:lnTo>
                  <a:lnTo>
                    <a:pt x="392772" y="2984500"/>
                  </a:lnTo>
                  <a:lnTo>
                    <a:pt x="411721" y="2984500"/>
                  </a:lnTo>
                  <a:lnTo>
                    <a:pt x="420408" y="2971800"/>
                  </a:lnTo>
                  <a:lnTo>
                    <a:pt x="417995" y="2959100"/>
                  </a:lnTo>
                  <a:close/>
                </a:path>
                <a:path w="2983865" h="3416300">
                  <a:moveTo>
                    <a:pt x="385229" y="2946400"/>
                  </a:moveTo>
                  <a:lnTo>
                    <a:pt x="381533" y="2946400"/>
                  </a:lnTo>
                  <a:lnTo>
                    <a:pt x="379272" y="2959100"/>
                  </a:lnTo>
                  <a:lnTo>
                    <a:pt x="390588" y="2959100"/>
                  </a:lnTo>
                  <a:lnTo>
                    <a:pt x="385229" y="2946400"/>
                  </a:lnTo>
                  <a:close/>
                </a:path>
                <a:path w="2983865" h="3416300">
                  <a:moveTo>
                    <a:pt x="440372" y="2946400"/>
                  </a:moveTo>
                  <a:lnTo>
                    <a:pt x="409194" y="2946400"/>
                  </a:lnTo>
                  <a:lnTo>
                    <a:pt x="408609" y="2959100"/>
                  </a:lnTo>
                  <a:lnTo>
                    <a:pt x="438429" y="2959100"/>
                  </a:lnTo>
                  <a:lnTo>
                    <a:pt x="440372" y="2946400"/>
                  </a:lnTo>
                  <a:close/>
                </a:path>
                <a:path w="2983865" h="3416300">
                  <a:moveTo>
                    <a:pt x="433387" y="2933700"/>
                  </a:moveTo>
                  <a:lnTo>
                    <a:pt x="401269" y="2933700"/>
                  </a:lnTo>
                  <a:lnTo>
                    <a:pt x="403466" y="2946400"/>
                  </a:lnTo>
                  <a:lnTo>
                    <a:pt x="442366" y="2946400"/>
                  </a:lnTo>
                  <a:lnTo>
                    <a:pt x="433387" y="2933700"/>
                  </a:lnTo>
                  <a:close/>
                </a:path>
                <a:path w="2983865" h="3416300">
                  <a:moveTo>
                    <a:pt x="443547" y="2921000"/>
                  </a:moveTo>
                  <a:lnTo>
                    <a:pt x="401510" y="2921000"/>
                  </a:lnTo>
                  <a:lnTo>
                    <a:pt x="399122" y="2933700"/>
                  </a:lnTo>
                  <a:lnTo>
                    <a:pt x="445643" y="2933700"/>
                  </a:lnTo>
                  <a:lnTo>
                    <a:pt x="443547" y="2921000"/>
                  </a:lnTo>
                  <a:close/>
                </a:path>
                <a:path w="2983865" h="3416300">
                  <a:moveTo>
                    <a:pt x="466851" y="2908300"/>
                  </a:moveTo>
                  <a:lnTo>
                    <a:pt x="409349" y="2908300"/>
                  </a:lnTo>
                  <a:lnTo>
                    <a:pt x="405187" y="2921000"/>
                  </a:lnTo>
                  <a:lnTo>
                    <a:pt x="456450" y="2921000"/>
                  </a:lnTo>
                  <a:lnTo>
                    <a:pt x="466851" y="2908300"/>
                  </a:lnTo>
                  <a:close/>
                </a:path>
                <a:path w="2983865" h="3416300">
                  <a:moveTo>
                    <a:pt x="467220" y="2895600"/>
                  </a:moveTo>
                  <a:lnTo>
                    <a:pt x="432155" y="2895600"/>
                  </a:lnTo>
                  <a:lnTo>
                    <a:pt x="433768" y="2908300"/>
                  </a:lnTo>
                  <a:lnTo>
                    <a:pt x="467448" y="2908300"/>
                  </a:lnTo>
                  <a:lnTo>
                    <a:pt x="467220" y="2895600"/>
                  </a:lnTo>
                  <a:close/>
                </a:path>
                <a:path w="2983865" h="3416300">
                  <a:moveTo>
                    <a:pt x="439534" y="2882900"/>
                  </a:moveTo>
                  <a:lnTo>
                    <a:pt x="434060" y="2882900"/>
                  </a:lnTo>
                  <a:lnTo>
                    <a:pt x="430783" y="2895600"/>
                  </a:lnTo>
                  <a:lnTo>
                    <a:pt x="445223" y="2895600"/>
                  </a:lnTo>
                  <a:lnTo>
                    <a:pt x="439534" y="2882900"/>
                  </a:lnTo>
                  <a:close/>
                </a:path>
                <a:path w="2983865" h="3416300">
                  <a:moveTo>
                    <a:pt x="491655" y="2832100"/>
                  </a:moveTo>
                  <a:lnTo>
                    <a:pt x="479348" y="2832100"/>
                  </a:lnTo>
                  <a:lnTo>
                    <a:pt x="465899" y="2844800"/>
                  </a:lnTo>
                  <a:lnTo>
                    <a:pt x="479780" y="2857500"/>
                  </a:lnTo>
                  <a:lnTo>
                    <a:pt x="471017" y="2870200"/>
                  </a:lnTo>
                  <a:lnTo>
                    <a:pt x="460921" y="2870200"/>
                  </a:lnTo>
                  <a:lnTo>
                    <a:pt x="460692" y="2882900"/>
                  </a:lnTo>
                  <a:lnTo>
                    <a:pt x="452119" y="2882900"/>
                  </a:lnTo>
                  <a:lnTo>
                    <a:pt x="445223" y="2895600"/>
                  </a:lnTo>
                  <a:lnTo>
                    <a:pt x="489851" y="2895600"/>
                  </a:lnTo>
                  <a:lnTo>
                    <a:pt x="495058" y="2882900"/>
                  </a:lnTo>
                  <a:lnTo>
                    <a:pt x="494258" y="2870200"/>
                  </a:lnTo>
                  <a:lnTo>
                    <a:pt x="491972" y="2857500"/>
                  </a:lnTo>
                  <a:lnTo>
                    <a:pt x="515267" y="2857500"/>
                  </a:lnTo>
                  <a:lnTo>
                    <a:pt x="512650" y="2854051"/>
                  </a:lnTo>
                  <a:lnTo>
                    <a:pt x="503631" y="2844800"/>
                  </a:lnTo>
                  <a:lnTo>
                    <a:pt x="491655" y="2832100"/>
                  </a:lnTo>
                  <a:close/>
                </a:path>
                <a:path w="2983865" h="3416300">
                  <a:moveTo>
                    <a:pt x="459460" y="2857500"/>
                  </a:moveTo>
                  <a:lnTo>
                    <a:pt x="449846" y="2870200"/>
                  </a:lnTo>
                  <a:lnTo>
                    <a:pt x="471017" y="2870200"/>
                  </a:lnTo>
                  <a:lnTo>
                    <a:pt x="459460" y="2857500"/>
                  </a:lnTo>
                  <a:close/>
                </a:path>
                <a:path w="2983865" h="3416300">
                  <a:moveTo>
                    <a:pt x="515315" y="2857500"/>
                  </a:moveTo>
                  <a:lnTo>
                    <a:pt x="503618" y="2857500"/>
                  </a:lnTo>
                  <a:lnTo>
                    <a:pt x="506234" y="2870200"/>
                  </a:lnTo>
                  <a:lnTo>
                    <a:pt x="515315" y="2857500"/>
                  </a:lnTo>
                  <a:close/>
                </a:path>
                <a:path w="2983865" h="3416300">
                  <a:moveTo>
                    <a:pt x="512650" y="2854051"/>
                  </a:moveTo>
                  <a:lnTo>
                    <a:pt x="515267" y="2857500"/>
                  </a:lnTo>
                  <a:lnTo>
                    <a:pt x="516013" y="2857500"/>
                  </a:lnTo>
                  <a:lnTo>
                    <a:pt x="512650" y="2854051"/>
                  </a:lnTo>
                  <a:close/>
                </a:path>
                <a:path w="2983865" h="3416300">
                  <a:moveTo>
                    <a:pt x="548055" y="2819400"/>
                  </a:moveTo>
                  <a:lnTo>
                    <a:pt x="492861" y="2819400"/>
                  </a:lnTo>
                  <a:lnTo>
                    <a:pt x="497252" y="2832100"/>
                  </a:lnTo>
                  <a:lnTo>
                    <a:pt x="505631" y="2844800"/>
                  </a:lnTo>
                  <a:lnTo>
                    <a:pt x="512650" y="2854051"/>
                  </a:lnTo>
                  <a:lnTo>
                    <a:pt x="516013" y="2857500"/>
                  </a:lnTo>
                  <a:lnTo>
                    <a:pt x="523430" y="2857500"/>
                  </a:lnTo>
                  <a:lnTo>
                    <a:pt x="532053" y="2844800"/>
                  </a:lnTo>
                  <a:lnTo>
                    <a:pt x="536181" y="2844800"/>
                  </a:lnTo>
                  <a:lnTo>
                    <a:pt x="526884" y="2832100"/>
                  </a:lnTo>
                  <a:lnTo>
                    <a:pt x="545503" y="2832100"/>
                  </a:lnTo>
                  <a:lnTo>
                    <a:pt x="548055" y="2819400"/>
                  </a:lnTo>
                  <a:close/>
                </a:path>
                <a:path w="2983865" h="3416300">
                  <a:moveTo>
                    <a:pt x="508787" y="2794000"/>
                  </a:moveTo>
                  <a:lnTo>
                    <a:pt x="499694" y="2819400"/>
                  </a:lnTo>
                  <a:lnTo>
                    <a:pt x="543775" y="2819400"/>
                  </a:lnTo>
                  <a:lnTo>
                    <a:pt x="541337" y="2806700"/>
                  </a:lnTo>
                  <a:lnTo>
                    <a:pt x="514972" y="2806700"/>
                  </a:lnTo>
                  <a:lnTo>
                    <a:pt x="508787" y="2794000"/>
                  </a:lnTo>
                  <a:close/>
                </a:path>
                <a:path w="2983865" h="3416300">
                  <a:moveTo>
                    <a:pt x="548627" y="2794000"/>
                  </a:moveTo>
                  <a:lnTo>
                    <a:pt x="517334" y="2794000"/>
                  </a:lnTo>
                  <a:lnTo>
                    <a:pt x="519722" y="2806700"/>
                  </a:lnTo>
                  <a:lnTo>
                    <a:pt x="541337" y="2806700"/>
                  </a:lnTo>
                  <a:lnTo>
                    <a:pt x="548627" y="2794000"/>
                  </a:lnTo>
                  <a:close/>
                </a:path>
                <a:path w="2983865" h="3416300">
                  <a:moveTo>
                    <a:pt x="561568" y="2794000"/>
                  </a:moveTo>
                  <a:lnTo>
                    <a:pt x="548627" y="2794000"/>
                  </a:lnTo>
                  <a:lnTo>
                    <a:pt x="558876" y="2806700"/>
                  </a:lnTo>
                  <a:lnTo>
                    <a:pt x="561568" y="2794000"/>
                  </a:lnTo>
                  <a:close/>
                </a:path>
                <a:path w="2983865" h="3416300">
                  <a:moveTo>
                    <a:pt x="577176" y="2781300"/>
                  </a:moveTo>
                  <a:lnTo>
                    <a:pt x="526857" y="2781300"/>
                  </a:lnTo>
                  <a:lnTo>
                    <a:pt x="521690" y="2794000"/>
                  </a:lnTo>
                  <a:lnTo>
                    <a:pt x="575360" y="2794000"/>
                  </a:lnTo>
                  <a:lnTo>
                    <a:pt x="577176" y="2781300"/>
                  </a:lnTo>
                  <a:close/>
                </a:path>
                <a:path w="2983865" h="3416300">
                  <a:moveTo>
                    <a:pt x="571957" y="2768600"/>
                  </a:moveTo>
                  <a:lnTo>
                    <a:pt x="542937" y="2768600"/>
                  </a:lnTo>
                  <a:lnTo>
                    <a:pt x="536304" y="2781300"/>
                  </a:lnTo>
                  <a:lnTo>
                    <a:pt x="570128" y="2781300"/>
                  </a:lnTo>
                  <a:lnTo>
                    <a:pt x="571957" y="2768600"/>
                  </a:lnTo>
                  <a:close/>
                </a:path>
                <a:path w="2983865" h="3416300">
                  <a:moveTo>
                    <a:pt x="594779" y="2768600"/>
                  </a:moveTo>
                  <a:lnTo>
                    <a:pt x="571957" y="2768600"/>
                  </a:lnTo>
                  <a:lnTo>
                    <a:pt x="584073" y="2781300"/>
                  </a:lnTo>
                  <a:lnTo>
                    <a:pt x="588721" y="2781300"/>
                  </a:lnTo>
                  <a:lnTo>
                    <a:pt x="594779" y="2768600"/>
                  </a:lnTo>
                  <a:close/>
                </a:path>
                <a:path w="2983865" h="3416300">
                  <a:moveTo>
                    <a:pt x="598970" y="2743200"/>
                  </a:moveTo>
                  <a:lnTo>
                    <a:pt x="555434" y="2743200"/>
                  </a:lnTo>
                  <a:lnTo>
                    <a:pt x="551713" y="2755900"/>
                  </a:lnTo>
                  <a:lnTo>
                    <a:pt x="548343" y="2755900"/>
                  </a:lnTo>
                  <a:lnTo>
                    <a:pt x="545244" y="2768600"/>
                  </a:lnTo>
                  <a:lnTo>
                    <a:pt x="598728" y="2768600"/>
                  </a:lnTo>
                  <a:lnTo>
                    <a:pt x="608990" y="2755900"/>
                  </a:lnTo>
                  <a:lnTo>
                    <a:pt x="598970" y="2743200"/>
                  </a:lnTo>
                  <a:close/>
                </a:path>
                <a:path w="2983865" h="3416300">
                  <a:moveTo>
                    <a:pt x="573252" y="2730500"/>
                  </a:moveTo>
                  <a:lnTo>
                    <a:pt x="570115" y="2743200"/>
                  </a:lnTo>
                  <a:lnTo>
                    <a:pt x="575297" y="2743200"/>
                  </a:lnTo>
                  <a:lnTo>
                    <a:pt x="573252" y="2730500"/>
                  </a:lnTo>
                  <a:close/>
                </a:path>
                <a:path w="2983865" h="3416300">
                  <a:moveTo>
                    <a:pt x="624293" y="2730500"/>
                  </a:moveTo>
                  <a:lnTo>
                    <a:pt x="585393" y="2730500"/>
                  </a:lnTo>
                  <a:lnTo>
                    <a:pt x="575297" y="2743200"/>
                  </a:lnTo>
                  <a:lnTo>
                    <a:pt x="622033" y="2743200"/>
                  </a:lnTo>
                  <a:lnTo>
                    <a:pt x="624293" y="2730500"/>
                  </a:lnTo>
                  <a:close/>
                </a:path>
                <a:path w="2983865" h="3416300">
                  <a:moveTo>
                    <a:pt x="628827" y="2717800"/>
                  </a:moveTo>
                  <a:lnTo>
                    <a:pt x="580555" y="2717800"/>
                  </a:lnTo>
                  <a:lnTo>
                    <a:pt x="576199" y="2730500"/>
                  </a:lnTo>
                  <a:lnTo>
                    <a:pt x="626516" y="2730500"/>
                  </a:lnTo>
                  <a:lnTo>
                    <a:pt x="628827" y="2717800"/>
                  </a:lnTo>
                  <a:close/>
                </a:path>
                <a:path w="2983865" h="3416300">
                  <a:moveTo>
                    <a:pt x="649884" y="2705100"/>
                  </a:moveTo>
                  <a:lnTo>
                    <a:pt x="596214" y="2705100"/>
                  </a:lnTo>
                  <a:lnTo>
                    <a:pt x="594360" y="2717800"/>
                  </a:lnTo>
                  <a:lnTo>
                    <a:pt x="639864" y="2717800"/>
                  </a:lnTo>
                  <a:lnTo>
                    <a:pt x="649884" y="2705100"/>
                  </a:lnTo>
                  <a:close/>
                </a:path>
                <a:path w="2983865" h="3416300">
                  <a:moveTo>
                    <a:pt x="679615" y="2667000"/>
                  </a:moveTo>
                  <a:lnTo>
                    <a:pt x="625817" y="2667000"/>
                  </a:lnTo>
                  <a:lnTo>
                    <a:pt x="617093" y="2679700"/>
                  </a:lnTo>
                  <a:lnTo>
                    <a:pt x="622719" y="2692400"/>
                  </a:lnTo>
                  <a:lnTo>
                    <a:pt x="612660" y="2692400"/>
                  </a:lnTo>
                  <a:lnTo>
                    <a:pt x="599744" y="2705100"/>
                  </a:lnTo>
                  <a:lnTo>
                    <a:pt x="652576" y="2705100"/>
                  </a:lnTo>
                  <a:lnTo>
                    <a:pt x="643661" y="2692400"/>
                  </a:lnTo>
                  <a:lnTo>
                    <a:pt x="651014" y="2679700"/>
                  </a:lnTo>
                  <a:lnTo>
                    <a:pt x="682358" y="2679700"/>
                  </a:lnTo>
                  <a:lnTo>
                    <a:pt x="679615" y="2667000"/>
                  </a:lnTo>
                  <a:close/>
                </a:path>
                <a:path w="2983865" h="3416300">
                  <a:moveTo>
                    <a:pt x="671804" y="2679700"/>
                  </a:moveTo>
                  <a:lnTo>
                    <a:pt x="651014" y="2679700"/>
                  </a:lnTo>
                  <a:lnTo>
                    <a:pt x="667232" y="2692400"/>
                  </a:lnTo>
                  <a:lnTo>
                    <a:pt x="671804" y="2679700"/>
                  </a:lnTo>
                  <a:close/>
                </a:path>
                <a:path w="2983865" h="3416300">
                  <a:moveTo>
                    <a:pt x="639368" y="2654300"/>
                  </a:moveTo>
                  <a:lnTo>
                    <a:pt x="630301" y="2667000"/>
                  </a:lnTo>
                  <a:lnTo>
                    <a:pt x="638822" y="2667000"/>
                  </a:lnTo>
                  <a:lnTo>
                    <a:pt x="639071" y="2666697"/>
                  </a:lnTo>
                  <a:lnTo>
                    <a:pt x="639368" y="2654300"/>
                  </a:lnTo>
                  <a:close/>
                </a:path>
                <a:path w="2983865" h="3416300">
                  <a:moveTo>
                    <a:pt x="639071" y="2666697"/>
                  </a:moveTo>
                  <a:lnTo>
                    <a:pt x="638822" y="2667000"/>
                  </a:lnTo>
                  <a:lnTo>
                    <a:pt x="639063" y="2667000"/>
                  </a:lnTo>
                  <a:lnTo>
                    <a:pt x="639071" y="2666697"/>
                  </a:lnTo>
                  <a:close/>
                </a:path>
                <a:path w="2983865" h="3416300">
                  <a:moveTo>
                    <a:pt x="675170" y="2654300"/>
                  </a:moveTo>
                  <a:lnTo>
                    <a:pt x="649249" y="2654300"/>
                  </a:lnTo>
                  <a:lnTo>
                    <a:pt x="639071" y="2666697"/>
                  </a:lnTo>
                  <a:lnTo>
                    <a:pt x="639063" y="2667000"/>
                  </a:lnTo>
                  <a:lnTo>
                    <a:pt x="681824" y="2667000"/>
                  </a:lnTo>
                  <a:lnTo>
                    <a:pt x="676381" y="2655730"/>
                  </a:lnTo>
                  <a:lnTo>
                    <a:pt x="675170" y="2654300"/>
                  </a:lnTo>
                  <a:close/>
                </a:path>
                <a:path w="2983865" h="3416300">
                  <a:moveTo>
                    <a:pt x="676381" y="2655730"/>
                  </a:moveTo>
                  <a:lnTo>
                    <a:pt x="681824" y="2667000"/>
                  </a:lnTo>
                  <a:lnTo>
                    <a:pt x="685926" y="2667000"/>
                  </a:lnTo>
                  <a:lnTo>
                    <a:pt x="676381" y="2655730"/>
                  </a:lnTo>
                  <a:close/>
                </a:path>
                <a:path w="2983865" h="3416300">
                  <a:moveTo>
                    <a:pt x="690803" y="2641600"/>
                  </a:moveTo>
                  <a:lnTo>
                    <a:pt x="662825" y="2641600"/>
                  </a:lnTo>
                  <a:lnTo>
                    <a:pt x="669046" y="2654300"/>
                  </a:lnTo>
                  <a:lnTo>
                    <a:pt x="675690" y="2654300"/>
                  </a:lnTo>
                  <a:lnTo>
                    <a:pt x="676381" y="2655730"/>
                  </a:lnTo>
                  <a:lnTo>
                    <a:pt x="685926" y="2667000"/>
                  </a:lnTo>
                  <a:lnTo>
                    <a:pt x="689698" y="2667000"/>
                  </a:lnTo>
                  <a:lnTo>
                    <a:pt x="690067" y="2654300"/>
                  </a:lnTo>
                  <a:lnTo>
                    <a:pt x="690803" y="2641600"/>
                  </a:lnTo>
                  <a:close/>
                </a:path>
                <a:path w="2983865" h="3416300">
                  <a:moveTo>
                    <a:pt x="659625" y="2641600"/>
                  </a:moveTo>
                  <a:lnTo>
                    <a:pt x="651497" y="2641600"/>
                  </a:lnTo>
                  <a:lnTo>
                    <a:pt x="650100" y="2654300"/>
                  </a:lnTo>
                  <a:lnTo>
                    <a:pt x="663701" y="2654300"/>
                  </a:lnTo>
                  <a:lnTo>
                    <a:pt x="659625" y="2641600"/>
                  </a:lnTo>
                  <a:close/>
                </a:path>
                <a:path w="2983865" h="3416300">
                  <a:moveTo>
                    <a:pt x="662825" y="2641600"/>
                  </a:moveTo>
                  <a:lnTo>
                    <a:pt x="659625" y="2641600"/>
                  </a:lnTo>
                  <a:lnTo>
                    <a:pt x="663701" y="2654300"/>
                  </a:lnTo>
                  <a:lnTo>
                    <a:pt x="669046" y="2654300"/>
                  </a:lnTo>
                  <a:lnTo>
                    <a:pt x="662825" y="2641600"/>
                  </a:lnTo>
                  <a:close/>
                </a:path>
                <a:path w="2983865" h="3416300">
                  <a:moveTo>
                    <a:pt x="668045" y="2628900"/>
                  </a:moveTo>
                  <a:lnTo>
                    <a:pt x="659511" y="2628900"/>
                  </a:lnTo>
                  <a:lnTo>
                    <a:pt x="648335" y="2641600"/>
                  </a:lnTo>
                  <a:lnTo>
                    <a:pt x="679221" y="2641600"/>
                  </a:lnTo>
                  <a:lnTo>
                    <a:pt x="668045" y="2628900"/>
                  </a:lnTo>
                  <a:close/>
                </a:path>
                <a:path w="2983865" h="3416300">
                  <a:moveTo>
                    <a:pt x="696925" y="2628900"/>
                  </a:moveTo>
                  <a:lnTo>
                    <a:pt x="681113" y="2628900"/>
                  </a:lnTo>
                  <a:lnTo>
                    <a:pt x="680161" y="2641600"/>
                  </a:lnTo>
                  <a:lnTo>
                    <a:pt x="700227" y="2641600"/>
                  </a:lnTo>
                  <a:lnTo>
                    <a:pt x="696925" y="2628900"/>
                  </a:lnTo>
                  <a:close/>
                </a:path>
                <a:path w="2983865" h="3416300">
                  <a:moveTo>
                    <a:pt x="716419" y="2603500"/>
                  </a:moveTo>
                  <a:lnTo>
                    <a:pt x="687120" y="2603500"/>
                  </a:lnTo>
                  <a:lnTo>
                    <a:pt x="681304" y="2616200"/>
                  </a:lnTo>
                  <a:lnTo>
                    <a:pt x="671880" y="2616200"/>
                  </a:lnTo>
                  <a:lnTo>
                    <a:pt x="678611" y="2628900"/>
                  </a:lnTo>
                  <a:lnTo>
                    <a:pt x="719734" y="2628900"/>
                  </a:lnTo>
                  <a:lnTo>
                    <a:pt x="718997" y="2616200"/>
                  </a:lnTo>
                  <a:lnTo>
                    <a:pt x="716419" y="2603500"/>
                  </a:lnTo>
                  <a:close/>
                </a:path>
                <a:path w="2983865" h="3416300">
                  <a:moveTo>
                    <a:pt x="746798" y="2578100"/>
                  </a:moveTo>
                  <a:lnTo>
                    <a:pt x="705688" y="2578100"/>
                  </a:lnTo>
                  <a:lnTo>
                    <a:pt x="701535" y="2590800"/>
                  </a:lnTo>
                  <a:lnTo>
                    <a:pt x="691527" y="2590800"/>
                  </a:lnTo>
                  <a:lnTo>
                    <a:pt x="692657" y="2603500"/>
                  </a:lnTo>
                  <a:lnTo>
                    <a:pt x="729538" y="2603500"/>
                  </a:lnTo>
                  <a:lnTo>
                    <a:pt x="732167" y="2616200"/>
                  </a:lnTo>
                  <a:lnTo>
                    <a:pt x="740524" y="2603500"/>
                  </a:lnTo>
                  <a:lnTo>
                    <a:pt x="749211" y="2590800"/>
                  </a:lnTo>
                  <a:lnTo>
                    <a:pt x="746798" y="2578100"/>
                  </a:lnTo>
                  <a:close/>
                </a:path>
                <a:path w="2983865" h="3416300">
                  <a:moveTo>
                    <a:pt x="769175" y="2565400"/>
                  </a:moveTo>
                  <a:lnTo>
                    <a:pt x="737996" y="2565400"/>
                  </a:lnTo>
                  <a:lnTo>
                    <a:pt x="737412" y="2578100"/>
                  </a:lnTo>
                  <a:lnTo>
                    <a:pt x="767232" y="2578100"/>
                  </a:lnTo>
                  <a:lnTo>
                    <a:pt x="769175" y="2565400"/>
                  </a:lnTo>
                  <a:close/>
                </a:path>
                <a:path w="2983865" h="3416300">
                  <a:moveTo>
                    <a:pt x="762190" y="2552700"/>
                  </a:moveTo>
                  <a:lnTo>
                    <a:pt x="726097" y="2552700"/>
                  </a:lnTo>
                  <a:lnTo>
                    <a:pt x="730072" y="2565400"/>
                  </a:lnTo>
                  <a:lnTo>
                    <a:pt x="771182" y="2565400"/>
                  </a:lnTo>
                  <a:lnTo>
                    <a:pt x="762190" y="2552700"/>
                  </a:lnTo>
                  <a:close/>
                </a:path>
                <a:path w="2983865" h="3416300">
                  <a:moveTo>
                    <a:pt x="770382" y="2540000"/>
                  </a:moveTo>
                  <a:lnTo>
                    <a:pt x="733994" y="2540000"/>
                  </a:lnTo>
                  <a:lnTo>
                    <a:pt x="730319" y="2552700"/>
                  </a:lnTo>
                  <a:lnTo>
                    <a:pt x="772350" y="2552700"/>
                  </a:lnTo>
                  <a:lnTo>
                    <a:pt x="770382" y="2540000"/>
                  </a:lnTo>
                  <a:close/>
                </a:path>
                <a:path w="2983865" h="3416300">
                  <a:moveTo>
                    <a:pt x="746480" y="2527300"/>
                  </a:moveTo>
                  <a:lnTo>
                    <a:pt x="741997" y="2527300"/>
                  </a:lnTo>
                  <a:lnTo>
                    <a:pt x="738153" y="2540000"/>
                  </a:lnTo>
                  <a:lnTo>
                    <a:pt x="749554" y="2540000"/>
                  </a:lnTo>
                  <a:lnTo>
                    <a:pt x="746480" y="2527300"/>
                  </a:lnTo>
                  <a:close/>
                </a:path>
                <a:path w="2983865" h="3416300">
                  <a:moveTo>
                    <a:pt x="798423" y="2527300"/>
                  </a:moveTo>
                  <a:lnTo>
                    <a:pt x="762571" y="2527300"/>
                  </a:lnTo>
                  <a:lnTo>
                    <a:pt x="754087" y="2540000"/>
                  </a:lnTo>
                  <a:lnTo>
                    <a:pt x="795655" y="2540000"/>
                  </a:lnTo>
                  <a:lnTo>
                    <a:pt x="798423" y="2527300"/>
                  </a:lnTo>
                  <a:close/>
                </a:path>
                <a:path w="2983865" h="3416300">
                  <a:moveTo>
                    <a:pt x="796023" y="2514600"/>
                  </a:moveTo>
                  <a:lnTo>
                    <a:pt x="759421" y="2514600"/>
                  </a:lnTo>
                  <a:lnTo>
                    <a:pt x="760958" y="2527300"/>
                  </a:lnTo>
                  <a:lnTo>
                    <a:pt x="796251" y="2527300"/>
                  </a:lnTo>
                  <a:lnTo>
                    <a:pt x="796023" y="2514600"/>
                  </a:lnTo>
                  <a:close/>
                </a:path>
                <a:path w="2983865" h="3416300">
                  <a:moveTo>
                    <a:pt x="768337" y="2501900"/>
                  </a:moveTo>
                  <a:lnTo>
                    <a:pt x="762863" y="2501900"/>
                  </a:lnTo>
                  <a:lnTo>
                    <a:pt x="759587" y="2514600"/>
                  </a:lnTo>
                  <a:lnTo>
                    <a:pt x="774026" y="2514600"/>
                  </a:lnTo>
                  <a:lnTo>
                    <a:pt x="768337" y="2501900"/>
                  </a:lnTo>
                  <a:close/>
                </a:path>
                <a:path w="2983865" h="3416300">
                  <a:moveTo>
                    <a:pt x="823874" y="2501900"/>
                  </a:moveTo>
                  <a:lnTo>
                    <a:pt x="780923" y="2501900"/>
                  </a:lnTo>
                  <a:lnTo>
                    <a:pt x="774026" y="2514600"/>
                  </a:lnTo>
                  <a:lnTo>
                    <a:pt x="818667" y="2514600"/>
                  </a:lnTo>
                  <a:lnTo>
                    <a:pt x="823874" y="2501900"/>
                  </a:lnTo>
                  <a:close/>
                </a:path>
                <a:path w="2983865" h="3416300">
                  <a:moveTo>
                    <a:pt x="779830" y="2489200"/>
                  </a:moveTo>
                  <a:lnTo>
                    <a:pt x="776681" y="2489200"/>
                  </a:lnTo>
                  <a:lnTo>
                    <a:pt x="777519" y="2501900"/>
                  </a:lnTo>
                  <a:lnTo>
                    <a:pt x="779830" y="2489200"/>
                  </a:lnTo>
                  <a:close/>
                </a:path>
                <a:path w="2983865" h="3416300">
                  <a:moveTo>
                    <a:pt x="820775" y="2476500"/>
                  </a:moveTo>
                  <a:lnTo>
                    <a:pt x="808583" y="2476500"/>
                  </a:lnTo>
                  <a:lnTo>
                    <a:pt x="799820" y="2489200"/>
                  </a:lnTo>
                  <a:lnTo>
                    <a:pt x="789724" y="2489200"/>
                  </a:lnTo>
                  <a:lnTo>
                    <a:pt x="789495" y="2501900"/>
                  </a:lnTo>
                  <a:lnTo>
                    <a:pt x="823061" y="2501900"/>
                  </a:lnTo>
                  <a:lnTo>
                    <a:pt x="820775" y="2476500"/>
                  </a:lnTo>
                  <a:close/>
                </a:path>
                <a:path w="2983865" h="3416300">
                  <a:moveTo>
                    <a:pt x="788276" y="2476500"/>
                  </a:moveTo>
                  <a:lnTo>
                    <a:pt x="778649" y="2489200"/>
                  </a:lnTo>
                  <a:lnTo>
                    <a:pt x="799820" y="2489200"/>
                  </a:lnTo>
                  <a:lnTo>
                    <a:pt x="788276" y="2476500"/>
                  </a:lnTo>
                  <a:close/>
                </a:path>
                <a:path w="2983865" h="3416300">
                  <a:moveTo>
                    <a:pt x="841453" y="2473051"/>
                  </a:moveTo>
                  <a:lnTo>
                    <a:pt x="844070" y="2476500"/>
                  </a:lnTo>
                  <a:lnTo>
                    <a:pt x="832421" y="2476500"/>
                  </a:lnTo>
                  <a:lnTo>
                    <a:pt x="835037" y="2489200"/>
                  </a:lnTo>
                  <a:lnTo>
                    <a:pt x="844118" y="2489200"/>
                  </a:lnTo>
                  <a:lnTo>
                    <a:pt x="844816" y="2476500"/>
                  </a:lnTo>
                  <a:lnTo>
                    <a:pt x="841453" y="2473051"/>
                  </a:lnTo>
                  <a:close/>
                </a:path>
                <a:path w="2983865" h="3416300">
                  <a:moveTo>
                    <a:pt x="820458" y="2451100"/>
                  </a:moveTo>
                  <a:lnTo>
                    <a:pt x="808151" y="2451100"/>
                  </a:lnTo>
                  <a:lnTo>
                    <a:pt x="794702" y="2476500"/>
                  </a:lnTo>
                  <a:lnTo>
                    <a:pt x="844070" y="2476500"/>
                  </a:lnTo>
                  <a:lnTo>
                    <a:pt x="841453" y="2473051"/>
                  </a:lnTo>
                  <a:lnTo>
                    <a:pt x="832434" y="2463800"/>
                  </a:lnTo>
                  <a:lnTo>
                    <a:pt x="820458" y="2451100"/>
                  </a:lnTo>
                  <a:close/>
                </a:path>
                <a:path w="2983865" h="3416300">
                  <a:moveTo>
                    <a:pt x="857504" y="2451100"/>
                  </a:moveTo>
                  <a:lnTo>
                    <a:pt x="826055" y="2451100"/>
                  </a:lnTo>
                  <a:lnTo>
                    <a:pt x="834434" y="2463800"/>
                  </a:lnTo>
                  <a:lnTo>
                    <a:pt x="841453" y="2473051"/>
                  </a:lnTo>
                  <a:lnTo>
                    <a:pt x="844816" y="2476500"/>
                  </a:lnTo>
                  <a:lnTo>
                    <a:pt x="852233" y="2476500"/>
                  </a:lnTo>
                  <a:lnTo>
                    <a:pt x="860856" y="2463800"/>
                  </a:lnTo>
                  <a:lnTo>
                    <a:pt x="855700" y="2463800"/>
                  </a:lnTo>
                  <a:lnTo>
                    <a:pt x="857504" y="2451100"/>
                  </a:lnTo>
                  <a:close/>
                </a:path>
                <a:path w="2983865" h="3416300">
                  <a:moveTo>
                    <a:pt x="871727" y="2438400"/>
                  </a:moveTo>
                  <a:lnTo>
                    <a:pt x="819696" y="2438400"/>
                  </a:lnTo>
                  <a:lnTo>
                    <a:pt x="821664" y="2451100"/>
                  </a:lnTo>
                  <a:lnTo>
                    <a:pt x="876858" y="2451100"/>
                  </a:lnTo>
                  <a:lnTo>
                    <a:pt x="871727" y="2438400"/>
                  </a:lnTo>
                  <a:close/>
                </a:path>
                <a:path w="2983865" h="3416300">
                  <a:moveTo>
                    <a:pt x="870140" y="2425700"/>
                  </a:moveTo>
                  <a:lnTo>
                    <a:pt x="833056" y="2425700"/>
                  </a:lnTo>
                  <a:lnTo>
                    <a:pt x="828509" y="2438400"/>
                  </a:lnTo>
                  <a:lnTo>
                    <a:pt x="872578" y="2438400"/>
                  </a:lnTo>
                  <a:lnTo>
                    <a:pt x="870140" y="2425700"/>
                  </a:lnTo>
                  <a:close/>
                </a:path>
                <a:path w="2983865" h="3416300">
                  <a:moveTo>
                    <a:pt x="901001" y="2413000"/>
                  </a:moveTo>
                  <a:lnTo>
                    <a:pt x="846137" y="2413000"/>
                  </a:lnTo>
                  <a:lnTo>
                    <a:pt x="848525" y="2425700"/>
                  </a:lnTo>
                  <a:lnTo>
                    <a:pt x="898270" y="2425700"/>
                  </a:lnTo>
                  <a:lnTo>
                    <a:pt x="901001" y="2413000"/>
                  </a:lnTo>
                  <a:close/>
                </a:path>
                <a:path w="2983865" h="3416300">
                  <a:moveTo>
                    <a:pt x="905979" y="2400300"/>
                  </a:moveTo>
                  <a:lnTo>
                    <a:pt x="855660" y="2400300"/>
                  </a:lnTo>
                  <a:lnTo>
                    <a:pt x="850493" y="2413000"/>
                  </a:lnTo>
                  <a:lnTo>
                    <a:pt x="904163" y="2413000"/>
                  </a:lnTo>
                  <a:lnTo>
                    <a:pt x="905979" y="2400300"/>
                  </a:lnTo>
                  <a:close/>
                </a:path>
                <a:path w="2983865" h="3416300">
                  <a:moveTo>
                    <a:pt x="886256" y="2387600"/>
                  </a:moveTo>
                  <a:lnTo>
                    <a:pt x="883259" y="2387600"/>
                  </a:lnTo>
                  <a:lnTo>
                    <a:pt x="878364" y="2400300"/>
                  </a:lnTo>
                  <a:lnTo>
                    <a:pt x="887520" y="2400300"/>
                  </a:lnTo>
                  <a:lnTo>
                    <a:pt x="886256" y="2387600"/>
                  </a:lnTo>
                  <a:close/>
                </a:path>
                <a:path w="2983865" h="3416300">
                  <a:moveTo>
                    <a:pt x="927773" y="2362200"/>
                  </a:moveTo>
                  <a:lnTo>
                    <a:pt x="895756" y="2362200"/>
                  </a:lnTo>
                  <a:lnTo>
                    <a:pt x="884237" y="2374900"/>
                  </a:lnTo>
                  <a:lnTo>
                    <a:pt x="880516" y="2374900"/>
                  </a:lnTo>
                  <a:lnTo>
                    <a:pt x="877146" y="2387600"/>
                  </a:lnTo>
                  <a:lnTo>
                    <a:pt x="890968" y="2387600"/>
                  </a:lnTo>
                  <a:lnTo>
                    <a:pt x="887520" y="2400300"/>
                  </a:lnTo>
                  <a:lnTo>
                    <a:pt x="923582" y="2400300"/>
                  </a:lnTo>
                  <a:lnTo>
                    <a:pt x="927531" y="2387600"/>
                  </a:lnTo>
                  <a:lnTo>
                    <a:pt x="937793" y="2374900"/>
                  </a:lnTo>
                  <a:lnTo>
                    <a:pt x="927773" y="2362200"/>
                  </a:lnTo>
                  <a:close/>
                </a:path>
                <a:path w="2983865" h="3416300">
                  <a:moveTo>
                    <a:pt x="902068" y="2349500"/>
                  </a:moveTo>
                  <a:lnTo>
                    <a:pt x="898918" y="2362200"/>
                  </a:lnTo>
                  <a:lnTo>
                    <a:pt x="904100" y="2362200"/>
                  </a:lnTo>
                  <a:lnTo>
                    <a:pt x="902068" y="2349500"/>
                  </a:lnTo>
                  <a:close/>
                </a:path>
                <a:path w="2983865" h="3416300">
                  <a:moveTo>
                    <a:pt x="953109" y="2349500"/>
                  </a:moveTo>
                  <a:lnTo>
                    <a:pt x="914196" y="2349500"/>
                  </a:lnTo>
                  <a:lnTo>
                    <a:pt x="904100" y="2362200"/>
                  </a:lnTo>
                  <a:lnTo>
                    <a:pt x="950836" y="2362200"/>
                  </a:lnTo>
                  <a:lnTo>
                    <a:pt x="953109" y="2349500"/>
                  </a:lnTo>
                  <a:close/>
                </a:path>
                <a:path w="2983865" h="3416300">
                  <a:moveTo>
                    <a:pt x="949579" y="2336800"/>
                  </a:moveTo>
                  <a:lnTo>
                    <a:pt x="913701" y="2336800"/>
                  </a:lnTo>
                  <a:lnTo>
                    <a:pt x="909358" y="2349500"/>
                  </a:lnTo>
                  <a:lnTo>
                    <a:pt x="957630" y="2349500"/>
                  </a:lnTo>
                  <a:lnTo>
                    <a:pt x="949579" y="2336800"/>
                  </a:lnTo>
                  <a:close/>
                </a:path>
                <a:path w="2983865" h="3416300">
                  <a:moveTo>
                    <a:pt x="978700" y="2324100"/>
                  </a:moveTo>
                  <a:lnTo>
                    <a:pt x="926744" y="2324100"/>
                  </a:lnTo>
                  <a:lnTo>
                    <a:pt x="925017" y="2336800"/>
                  </a:lnTo>
                  <a:lnTo>
                    <a:pt x="968667" y="2336800"/>
                  </a:lnTo>
                  <a:lnTo>
                    <a:pt x="978700" y="2324100"/>
                  </a:lnTo>
                  <a:close/>
                </a:path>
                <a:path w="2983865" h="3416300">
                  <a:moveTo>
                    <a:pt x="941463" y="2311400"/>
                  </a:moveTo>
                  <a:lnTo>
                    <a:pt x="928547" y="2324100"/>
                  </a:lnTo>
                  <a:lnTo>
                    <a:pt x="941984" y="2324100"/>
                  </a:lnTo>
                  <a:lnTo>
                    <a:pt x="941463" y="2311400"/>
                  </a:lnTo>
                  <a:close/>
                </a:path>
                <a:path w="2983865" h="3416300">
                  <a:moveTo>
                    <a:pt x="1005547" y="2286000"/>
                  </a:moveTo>
                  <a:lnTo>
                    <a:pt x="954620" y="2286000"/>
                  </a:lnTo>
                  <a:lnTo>
                    <a:pt x="945895" y="2298700"/>
                  </a:lnTo>
                  <a:lnTo>
                    <a:pt x="951534" y="2311400"/>
                  </a:lnTo>
                  <a:lnTo>
                    <a:pt x="947445" y="2311400"/>
                  </a:lnTo>
                  <a:lnTo>
                    <a:pt x="941984" y="2324100"/>
                  </a:lnTo>
                  <a:lnTo>
                    <a:pt x="981379" y="2324100"/>
                  </a:lnTo>
                  <a:lnTo>
                    <a:pt x="972464" y="2311400"/>
                  </a:lnTo>
                  <a:lnTo>
                    <a:pt x="979817" y="2298700"/>
                  </a:lnTo>
                  <a:lnTo>
                    <a:pt x="1008430" y="2298700"/>
                  </a:lnTo>
                  <a:lnTo>
                    <a:pt x="1005547" y="2286000"/>
                  </a:lnTo>
                  <a:close/>
                </a:path>
                <a:path w="2983865" h="3416300">
                  <a:moveTo>
                    <a:pt x="1000607" y="2298700"/>
                  </a:moveTo>
                  <a:lnTo>
                    <a:pt x="979817" y="2298700"/>
                  </a:lnTo>
                  <a:lnTo>
                    <a:pt x="996048" y="2311400"/>
                  </a:lnTo>
                  <a:lnTo>
                    <a:pt x="1000607" y="2298700"/>
                  </a:lnTo>
                  <a:close/>
                </a:path>
                <a:path w="2983865" h="3416300">
                  <a:moveTo>
                    <a:pt x="1012990" y="2286000"/>
                  </a:moveTo>
                  <a:lnTo>
                    <a:pt x="1005547" y="2286000"/>
                  </a:lnTo>
                  <a:lnTo>
                    <a:pt x="1011097" y="2298700"/>
                  </a:lnTo>
                  <a:lnTo>
                    <a:pt x="1012990" y="2286000"/>
                  </a:lnTo>
                  <a:close/>
                </a:path>
                <a:path w="2983865" h="3416300">
                  <a:moveTo>
                    <a:pt x="968171" y="2273300"/>
                  </a:moveTo>
                  <a:lnTo>
                    <a:pt x="959104" y="2286000"/>
                  </a:lnTo>
                  <a:lnTo>
                    <a:pt x="967867" y="2286000"/>
                  </a:lnTo>
                  <a:lnTo>
                    <a:pt x="968171" y="2273300"/>
                  </a:lnTo>
                  <a:close/>
                </a:path>
                <a:path w="2983865" h="3416300">
                  <a:moveTo>
                    <a:pt x="1003973" y="2273300"/>
                  </a:moveTo>
                  <a:lnTo>
                    <a:pt x="978903" y="2273300"/>
                  </a:lnTo>
                  <a:lnTo>
                    <a:pt x="978509" y="2286000"/>
                  </a:lnTo>
                  <a:lnTo>
                    <a:pt x="1008633" y="2286000"/>
                  </a:lnTo>
                  <a:lnTo>
                    <a:pt x="1008433" y="2278559"/>
                  </a:lnTo>
                  <a:lnTo>
                    <a:pt x="1003973" y="2273300"/>
                  </a:lnTo>
                  <a:close/>
                </a:path>
                <a:path w="2983865" h="3416300">
                  <a:moveTo>
                    <a:pt x="1008433" y="2278559"/>
                  </a:moveTo>
                  <a:lnTo>
                    <a:pt x="1008633" y="2286000"/>
                  </a:lnTo>
                  <a:lnTo>
                    <a:pt x="1014742" y="2286000"/>
                  </a:lnTo>
                  <a:lnTo>
                    <a:pt x="1008433" y="2278559"/>
                  </a:lnTo>
                  <a:close/>
                </a:path>
                <a:path w="2983865" h="3416300">
                  <a:moveTo>
                    <a:pt x="1020902" y="2273300"/>
                  </a:moveTo>
                  <a:lnTo>
                    <a:pt x="1008291" y="2273300"/>
                  </a:lnTo>
                  <a:lnTo>
                    <a:pt x="1008433" y="2278559"/>
                  </a:lnTo>
                  <a:lnTo>
                    <a:pt x="1014742" y="2286000"/>
                  </a:lnTo>
                  <a:lnTo>
                    <a:pt x="1017917" y="2286000"/>
                  </a:lnTo>
                  <a:lnTo>
                    <a:pt x="1020902" y="2273300"/>
                  </a:lnTo>
                  <a:close/>
                </a:path>
                <a:path w="2983865" h="3416300">
                  <a:moveTo>
                    <a:pt x="985521" y="2260600"/>
                  </a:moveTo>
                  <a:lnTo>
                    <a:pt x="982065" y="2260600"/>
                  </a:lnTo>
                  <a:lnTo>
                    <a:pt x="980300" y="2273300"/>
                  </a:lnTo>
                  <a:lnTo>
                    <a:pt x="987094" y="2273300"/>
                  </a:lnTo>
                  <a:lnTo>
                    <a:pt x="987930" y="2265608"/>
                  </a:lnTo>
                  <a:lnTo>
                    <a:pt x="985521" y="2260600"/>
                  </a:lnTo>
                  <a:close/>
                </a:path>
                <a:path w="2983865" h="3416300">
                  <a:moveTo>
                    <a:pt x="987930" y="2265608"/>
                  </a:moveTo>
                  <a:lnTo>
                    <a:pt x="987094" y="2273300"/>
                  </a:lnTo>
                  <a:lnTo>
                    <a:pt x="991628" y="2273300"/>
                  </a:lnTo>
                  <a:lnTo>
                    <a:pt x="987930" y="2265608"/>
                  </a:lnTo>
                  <a:close/>
                </a:path>
                <a:path w="2983865" h="3416300">
                  <a:moveTo>
                    <a:pt x="1035659" y="2247900"/>
                  </a:moveTo>
                  <a:lnTo>
                    <a:pt x="991444" y="2247900"/>
                  </a:lnTo>
                  <a:lnTo>
                    <a:pt x="988474" y="2260600"/>
                  </a:lnTo>
                  <a:lnTo>
                    <a:pt x="987930" y="2265608"/>
                  </a:lnTo>
                  <a:lnTo>
                    <a:pt x="991628" y="2273300"/>
                  </a:lnTo>
                  <a:lnTo>
                    <a:pt x="1023886" y="2273300"/>
                  </a:lnTo>
                  <a:lnTo>
                    <a:pt x="1020660" y="2260600"/>
                  </a:lnTo>
                  <a:lnTo>
                    <a:pt x="1039152" y="2260600"/>
                  </a:lnTo>
                  <a:lnTo>
                    <a:pt x="1035659" y="2247900"/>
                  </a:lnTo>
                  <a:close/>
                </a:path>
                <a:path w="2983865" h="3416300">
                  <a:moveTo>
                    <a:pt x="1034326" y="2260600"/>
                  </a:moveTo>
                  <a:lnTo>
                    <a:pt x="1027747" y="2260600"/>
                  </a:lnTo>
                  <a:lnTo>
                    <a:pt x="1029563" y="2273300"/>
                  </a:lnTo>
                  <a:lnTo>
                    <a:pt x="1034326" y="2260600"/>
                  </a:lnTo>
                  <a:close/>
                </a:path>
                <a:path w="2983865" h="3416300">
                  <a:moveTo>
                    <a:pt x="1038644" y="2235200"/>
                  </a:moveTo>
                  <a:lnTo>
                    <a:pt x="1000975" y="2235200"/>
                  </a:lnTo>
                  <a:lnTo>
                    <a:pt x="995710" y="2247900"/>
                  </a:lnTo>
                  <a:lnTo>
                    <a:pt x="1037120" y="2247900"/>
                  </a:lnTo>
                  <a:lnTo>
                    <a:pt x="1038644" y="2235200"/>
                  </a:lnTo>
                  <a:close/>
                </a:path>
                <a:path w="2983865" h="3416300">
                  <a:moveTo>
                    <a:pt x="1054112" y="2235200"/>
                  </a:moveTo>
                  <a:lnTo>
                    <a:pt x="1038644" y="2235200"/>
                  </a:lnTo>
                  <a:lnTo>
                    <a:pt x="1041717" y="2247900"/>
                  </a:lnTo>
                  <a:lnTo>
                    <a:pt x="1052957" y="2247900"/>
                  </a:lnTo>
                  <a:lnTo>
                    <a:pt x="1054112" y="2235200"/>
                  </a:lnTo>
                  <a:close/>
                </a:path>
                <a:path w="2983865" h="3416300">
                  <a:moveTo>
                    <a:pt x="1032586" y="2197100"/>
                  </a:moveTo>
                  <a:lnTo>
                    <a:pt x="1026972" y="2209800"/>
                  </a:lnTo>
                  <a:lnTo>
                    <a:pt x="1017905" y="2222500"/>
                  </a:lnTo>
                  <a:lnTo>
                    <a:pt x="1012037" y="2235200"/>
                  </a:lnTo>
                  <a:lnTo>
                    <a:pt x="1057732" y="2235200"/>
                  </a:lnTo>
                  <a:lnTo>
                    <a:pt x="1049197" y="2222500"/>
                  </a:lnTo>
                  <a:lnTo>
                    <a:pt x="1069124" y="2222500"/>
                  </a:lnTo>
                  <a:lnTo>
                    <a:pt x="1071118" y="2209800"/>
                  </a:lnTo>
                  <a:lnTo>
                    <a:pt x="1034338" y="2209800"/>
                  </a:lnTo>
                  <a:lnTo>
                    <a:pt x="1032586" y="2197100"/>
                  </a:lnTo>
                  <a:close/>
                </a:path>
                <a:path w="2983865" h="3416300">
                  <a:moveTo>
                    <a:pt x="1066888" y="2222500"/>
                  </a:moveTo>
                  <a:lnTo>
                    <a:pt x="1054265" y="2222500"/>
                  </a:lnTo>
                  <a:lnTo>
                    <a:pt x="1064780" y="2235200"/>
                  </a:lnTo>
                  <a:lnTo>
                    <a:pt x="1066888" y="2222500"/>
                  </a:lnTo>
                  <a:close/>
                </a:path>
                <a:path w="2983865" h="3416300">
                  <a:moveTo>
                    <a:pt x="1049083" y="2197100"/>
                  </a:moveTo>
                  <a:lnTo>
                    <a:pt x="1039863" y="2197100"/>
                  </a:lnTo>
                  <a:lnTo>
                    <a:pt x="1040803" y="2209800"/>
                  </a:lnTo>
                  <a:lnTo>
                    <a:pt x="1049489" y="2209800"/>
                  </a:lnTo>
                  <a:lnTo>
                    <a:pt x="1049083" y="2197100"/>
                  </a:lnTo>
                  <a:close/>
                </a:path>
                <a:path w="2983865" h="3416300">
                  <a:moveTo>
                    <a:pt x="1084300" y="2184400"/>
                  </a:moveTo>
                  <a:lnTo>
                    <a:pt x="1049896" y="2184400"/>
                  </a:lnTo>
                  <a:lnTo>
                    <a:pt x="1052702" y="2197100"/>
                  </a:lnTo>
                  <a:lnTo>
                    <a:pt x="1049489" y="2209800"/>
                  </a:lnTo>
                  <a:lnTo>
                    <a:pt x="1064069" y="2209800"/>
                  </a:lnTo>
                  <a:lnTo>
                    <a:pt x="1070241" y="2197100"/>
                  </a:lnTo>
                  <a:lnTo>
                    <a:pt x="1094206" y="2197100"/>
                  </a:lnTo>
                  <a:lnTo>
                    <a:pt x="1084300" y="2184400"/>
                  </a:lnTo>
                  <a:close/>
                </a:path>
                <a:path w="2983865" h="3416300">
                  <a:moveTo>
                    <a:pt x="1094206" y="2197100"/>
                  </a:moveTo>
                  <a:lnTo>
                    <a:pt x="1070241" y="2197100"/>
                  </a:lnTo>
                  <a:lnTo>
                    <a:pt x="1074483" y="2209800"/>
                  </a:lnTo>
                  <a:lnTo>
                    <a:pt x="1086802" y="2209800"/>
                  </a:lnTo>
                  <a:lnTo>
                    <a:pt x="1094206" y="2197100"/>
                  </a:lnTo>
                  <a:close/>
                </a:path>
                <a:path w="2983865" h="3416300">
                  <a:moveTo>
                    <a:pt x="1045832" y="2184400"/>
                  </a:moveTo>
                  <a:lnTo>
                    <a:pt x="1042835" y="2197100"/>
                  </a:lnTo>
                  <a:lnTo>
                    <a:pt x="1046619" y="2197100"/>
                  </a:lnTo>
                  <a:lnTo>
                    <a:pt x="1045832" y="2184400"/>
                  </a:lnTo>
                  <a:close/>
                </a:path>
                <a:path w="2983865" h="3416300">
                  <a:moveTo>
                    <a:pt x="1060056" y="2171700"/>
                  </a:moveTo>
                  <a:lnTo>
                    <a:pt x="1053680" y="2184400"/>
                  </a:lnTo>
                  <a:lnTo>
                    <a:pt x="1063777" y="2184400"/>
                  </a:lnTo>
                  <a:lnTo>
                    <a:pt x="1060056" y="2171700"/>
                  </a:lnTo>
                  <a:close/>
                </a:path>
                <a:path w="2983865" h="3416300">
                  <a:moveTo>
                    <a:pt x="1111135" y="2171700"/>
                  </a:moveTo>
                  <a:lnTo>
                    <a:pt x="1073238" y="2171700"/>
                  </a:lnTo>
                  <a:lnTo>
                    <a:pt x="1066927" y="2184400"/>
                  </a:lnTo>
                  <a:lnTo>
                    <a:pt x="1100124" y="2184400"/>
                  </a:lnTo>
                  <a:lnTo>
                    <a:pt x="1111135" y="2171700"/>
                  </a:lnTo>
                  <a:close/>
                </a:path>
                <a:path w="2983865" h="3416300">
                  <a:moveTo>
                    <a:pt x="1107998" y="2159000"/>
                  </a:moveTo>
                  <a:lnTo>
                    <a:pt x="1068196" y="2159000"/>
                  </a:lnTo>
                  <a:lnTo>
                    <a:pt x="1065580" y="2171700"/>
                  </a:lnTo>
                  <a:lnTo>
                    <a:pt x="1107109" y="2171700"/>
                  </a:lnTo>
                  <a:lnTo>
                    <a:pt x="1107998" y="2159000"/>
                  </a:lnTo>
                  <a:close/>
                </a:path>
                <a:path w="2983865" h="3416300">
                  <a:moveTo>
                    <a:pt x="1142606" y="2133600"/>
                  </a:moveTo>
                  <a:lnTo>
                    <a:pt x="1091241" y="2133600"/>
                  </a:lnTo>
                  <a:lnTo>
                    <a:pt x="1084148" y="2146300"/>
                  </a:lnTo>
                  <a:lnTo>
                    <a:pt x="1080541" y="2146300"/>
                  </a:lnTo>
                  <a:lnTo>
                    <a:pt x="1079347" y="2159000"/>
                  </a:lnTo>
                  <a:lnTo>
                    <a:pt x="1130554" y="2159000"/>
                  </a:lnTo>
                  <a:lnTo>
                    <a:pt x="1142606" y="2133600"/>
                  </a:lnTo>
                  <a:close/>
                </a:path>
                <a:path w="2983865" h="3416300">
                  <a:moveTo>
                    <a:pt x="1137081" y="2120900"/>
                  </a:moveTo>
                  <a:lnTo>
                    <a:pt x="1105662" y="2120900"/>
                  </a:lnTo>
                  <a:lnTo>
                    <a:pt x="1105547" y="2133600"/>
                  </a:lnTo>
                  <a:lnTo>
                    <a:pt x="1134757" y="2133600"/>
                  </a:lnTo>
                  <a:lnTo>
                    <a:pt x="1137081" y="2120900"/>
                  </a:lnTo>
                  <a:close/>
                </a:path>
                <a:path w="2983865" h="3416300">
                  <a:moveTo>
                    <a:pt x="1153617" y="2120900"/>
                  </a:moveTo>
                  <a:lnTo>
                    <a:pt x="1144905" y="2120900"/>
                  </a:lnTo>
                  <a:lnTo>
                    <a:pt x="1149438" y="2133600"/>
                  </a:lnTo>
                  <a:lnTo>
                    <a:pt x="1153617" y="2120900"/>
                  </a:lnTo>
                  <a:close/>
                </a:path>
                <a:path w="2983865" h="3416300">
                  <a:moveTo>
                    <a:pt x="1158341" y="2108200"/>
                  </a:moveTo>
                  <a:lnTo>
                    <a:pt x="1132319" y="2108200"/>
                  </a:lnTo>
                  <a:lnTo>
                    <a:pt x="1133309" y="2120900"/>
                  </a:lnTo>
                  <a:lnTo>
                    <a:pt x="1156677" y="2120900"/>
                  </a:lnTo>
                  <a:lnTo>
                    <a:pt x="1158341" y="2108200"/>
                  </a:lnTo>
                  <a:close/>
                </a:path>
                <a:path w="2983865" h="3416300">
                  <a:moveTo>
                    <a:pt x="1157325" y="2095500"/>
                  </a:moveTo>
                  <a:lnTo>
                    <a:pt x="1129030" y="2095500"/>
                  </a:lnTo>
                  <a:lnTo>
                    <a:pt x="1118171" y="2108200"/>
                  </a:lnTo>
                  <a:lnTo>
                    <a:pt x="1155788" y="2108200"/>
                  </a:lnTo>
                  <a:lnTo>
                    <a:pt x="1157325" y="2095500"/>
                  </a:lnTo>
                  <a:close/>
                </a:path>
                <a:path w="2983865" h="3416300">
                  <a:moveTo>
                    <a:pt x="1175169" y="2095500"/>
                  </a:moveTo>
                  <a:lnTo>
                    <a:pt x="1165110" y="2095500"/>
                  </a:lnTo>
                  <a:lnTo>
                    <a:pt x="1167866" y="2108200"/>
                  </a:lnTo>
                  <a:lnTo>
                    <a:pt x="1172997" y="2108200"/>
                  </a:lnTo>
                  <a:lnTo>
                    <a:pt x="1175169" y="2095500"/>
                  </a:lnTo>
                  <a:close/>
                </a:path>
                <a:path w="2983865" h="3416300">
                  <a:moveTo>
                    <a:pt x="1160526" y="2082800"/>
                  </a:moveTo>
                  <a:lnTo>
                    <a:pt x="1146797" y="2082800"/>
                  </a:lnTo>
                  <a:lnTo>
                    <a:pt x="1148524" y="2095500"/>
                  </a:lnTo>
                  <a:lnTo>
                    <a:pt x="1168895" y="2095500"/>
                  </a:lnTo>
                  <a:lnTo>
                    <a:pt x="1161552" y="2083714"/>
                  </a:lnTo>
                  <a:lnTo>
                    <a:pt x="1160526" y="2082800"/>
                  </a:lnTo>
                  <a:close/>
                </a:path>
                <a:path w="2983865" h="3416300">
                  <a:moveTo>
                    <a:pt x="1161552" y="2083714"/>
                  </a:moveTo>
                  <a:lnTo>
                    <a:pt x="1168895" y="2095500"/>
                  </a:lnTo>
                  <a:lnTo>
                    <a:pt x="1174788" y="2095500"/>
                  </a:lnTo>
                  <a:lnTo>
                    <a:pt x="1161552" y="2083714"/>
                  </a:lnTo>
                  <a:close/>
                </a:path>
                <a:path w="2983865" h="3416300">
                  <a:moveTo>
                    <a:pt x="1156855" y="2057400"/>
                  </a:moveTo>
                  <a:lnTo>
                    <a:pt x="1152715" y="2057400"/>
                  </a:lnTo>
                  <a:lnTo>
                    <a:pt x="1141539" y="2082800"/>
                  </a:lnTo>
                  <a:lnTo>
                    <a:pt x="1160983" y="2082800"/>
                  </a:lnTo>
                  <a:lnTo>
                    <a:pt x="1161552" y="2083714"/>
                  </a:lnTo>
                  <a:lnTo>
                    <a:pt x="1174788" y="2095500"/>
                  </a:lnTo>
                  <a:lnTo>
                    <a:pt x="1183271" y="2095500"/>
                  </a:lnTo>
                  <a:lnTo>
                    <a:pt x="1184008" y="2082800"/>
                  </a:lnTo>
                  <a:lnTo>
                    <a:pt x="1193444" y="2070100"/>
                  </a:lnTo>
                  <a:lnTo>
                    <a:pt x="1161249" y="2070100"/>
                  </a:lnTo>
                  <a:lnTo>
                    <a:pt x="1156855" y="2057400"/>
                  </a:lnTo>
                  <a:close/>
                </a:path>
                <a:path w="2983865" h="3416300">
                  <a:moveTo>
                    <a:pt x="1209179" y="2057400"/>
                  </a:moveTo>
                  <a:lnTo>
                    <a:pt x="1173480" y="2057400"/>
                  </a:lnTo>
                  <a:lnTo>
                    <a:pt x="1174318" y="2070100"/>
                  </a:lnTo>
                  <a:lnTo>
                    <a:pt x="1203236" y="2070100"/>
                  </a:lnTo>
                  <a:lnTo>
                    <a:pt x="1209179" y="2057400"/>
                  </a:lnTo>
                  <a:close/>
                </a:path>
                <a:path w="2983865" h="3416300">
                  <a:moveTo>
                    <a:pt x="1212202" y="2044700"/>
                  </a:moveTo>
                  <a:lnTo>
                    <a:pt x="1165085" y="2044700"/>
                  </a:lnTo>
                  <a:lnTo>
                    <a:pt x="1171816" y="2057400"/>
                  </a:lnTo>
                  <a:lnTo>
                    <a:pt x="1212938" y="2057400"/>
                  </a:lnTo>
                  <a:lnTo>
                    <a:pt x="1212202" y="2044700"/>
                  </a:lnTo>
                  <a:close/>
                </a:path>
                <a:path w="2983865" h="3416300">
                  <a:moveTo>
                    <a:pt x="1206182" y="2032000"/>
                  </a:moveTo>
                  <a:lnTo>
                    <a:pt x="1185862" y="2032000"/>
                  </a:lnTo>
                  <a:lnTo>
                    <a:pt x="1180338" y="2044700"/>
                  </a:lnTo>
                  <a:lnTo>
                    <a:pt x="1209624" y="2044700"/>
                  </a:lnTo>
                  <a:lnTo>
                    <a:pt x="1206182" y="2032000"/>
                  </a:lnTo>
                  <a:close/>
                </a:path>
                <a:path w="2983865" h="3416300">
                  <a:moveTo>
                    <a:pt x="1240015" y="2006600"/>
                  </a:moveTo>
                  <a:lnTo>
                    <a:pt x="1201280" y="2006600"/>
                  </a:lnTo>
                  <a:lnTo>
                    <a:pt x="1198892" y="2019300"/>
                  </a:lnTo>
                  <a:lnTo>
                    <a:pt x="1189672" y="2019300"/>
                  </a:lnTo>
                  <a:lnTo>
                    <a:pt x="1184732" y="2032000"/>
                  </a:lnTo>
                  <a:lnTo>
                    <a:pt x="1216977" y="2032000"/>
                  </a:lnTo>
                  <a:lnTo>
                    <a:pt x="1222743" y="2044700"/>
                  </a:lnTo>
                  <a:lnTo>
                    <a:pt x="1225372" y="2044700"/>
                  </a:lnTo>
                  <a:lnTo>
                    <a:pt x="1233728" y="2032000"/>
                  </a:lnTo>
                  <a:lnTo>
                    <a:pt x="1242415" y="2019300"/>
                  </a:lnTo>
                  <a:lnTo>
                    <a:pt x="1240015" y="2006600"/>
                  </a:lnTo>
                  <a:close/>
                </a:path>
                <a:path w="2983865" h="3416300">
                  <a:moveTo>
                    <a:pt x="1255369" y="2006600"/>
                  </a:moveTo>
                  <a:lnTo>
                    <a:pt x="1240015" y="2006600"/>
                  </a:lnTo>
                  <a:lnTo>
                    <a:pt x="1250429" y="2019300"/>
                  </a:lnTo>
                  <a:lnTo>
                    <a:pt x="1255369" y="2006600"/>
                  </a:lnTo>
                  <a:close/>
                </a:path>
                <a:path w="2983865" h="3416300">
                  <a:moveTo>
                    <a:pt x="1263319" y="1993900"/>
                  </a:moveTo>
                  <a:lnTo>
                    <a:pt x="1227734" y="1993900"/>
                  </a:lnTo>
                  <a:lnTo>
                    <a:pt x="1231722" y="2006600"/>
                  </a:lnTo>
                  <a:lnTo>
                    <a:pt x="1262392" y="2006600"/>
                  </a:lnTo>
                  <a:lnTo>
                    <a:pt x="1263319" y="1993900"/>
                  </a:lnTo>
                  <a:close/>
                </a:path>
                <a:path w="2983865" h="3416300">
                  <a:moveTo>
                    <a:pt x="1267650" y="1981200"/>
                  </a:moveTo>
                  <a:lnTo>
                    <a:pt x="1221143" y="1981200"/>
                  </a:lnTo>
                  <a:lnTo>
                    <a:pt x="1219301" y="1993900"/>
                  </a:lnTo>
                  <a:lnTo>
                    <a:pt x="1255407" y="1993900"/>
                  </a:lnTo>
                  <a:lnTo>
                    <a:pt x="1267650" y="1981200"/>
                  </a:lnTo>
                  <a:close/>
                </a:path>
                <a:path w="2983865" h="3416300">
                  <a:moveTo>
                    <a:pt x="1270228" y="1968500"/>
                  </a:moveTo>
                  <a:lnTo>
                    <a:pt x="1227201" y="1968500"/>
                  </a:lnTo>
                  <a:lnTo>
                    <a:pt x="1223529" y="1981200"/>
                  </a:lnTo>
                  <a:lnTo>
                    <a:pt x="1263586" y="1981200"/>
                  </a:lnTo>
                  <a:lnTo>
                    <a:pt x="1270228" y="1968500"/>
                  </a:lnTo>
                  <a:close/>
                </a:path>
                <a:path w="2983865" h="3416300">
                  <a:moveTo>
                    <a:pt x="1289456" y="1955800"/>
                  </a:moveTo>
                  <a:lnTo>
                    <a:pt x="1255776" y="1955800"/>
                  </a:lnTo>
                  <a:lnTo>
                    <a:pt x="1247292" y="1968500"/>
                  </a:lnTo>
                  <a:lnTo>
                    <a:pt x="1291628" y="1968500"/>
                  </a:lnTo>
                  <a:lnTo>
                    <a:pt x="1289456" y="1955800"/>
                  </a:lnTo>
                  <a:close/>
                </a:path>
                <a:path w="2983865" h="3416300">
                  <a:moveTo>
                    <a:pt x="1288872" y="1943100"/>
                  </a:moveTo>
                  <a:lnTo>
                    <a:pt x="1247254" y="1943100"/>
                  </a:lnTo>
                  <a:lnTo>
                    <a:pt x="1252626" y="1955800"/>
                  </a:lnTo>
                  <a:lnTo>
                    <a:pt x="1289227" y="1955800"/>
                  </a:lnTo>
                  <a:lnTo>
                    <a:pt x="1288872" y="1943100"/>
                  </a:lnTo>
                  <a:close/>
                </a:path>
                <a:path w="2983865" h="3416300">
                  <a:moveTo>
                    <a:pt x="1309154" y="1943100"/>
                  </a:moveTo>
                  <a:lnTo>
                    <a:pt x="1288872" y="1943100"/>
                  </a:lnTo>
                  <a:lnTo>
                    <a:pt x="1292364" y="1955800"/>
                  </a:lnTo>
                  <a:lnTo>
                    <a:pt x="1306372" y="1955800"/>
                  </a:lnTo>
                  <a:lnTo>
                    <a:pt x="1309154" y="1943100"/>
                  </a:lnTo>
                  <a:close/>
                </a:path>
                <a:path w="2983865" h="3416300">
                  <a:moveTo>
                    <a:pt x="1313662" y="1879600"/>
                  </a:moveTo>
                  <a:lnTo>
                    <a:pt x="1312087" y="1892300"/>
                  </a:lnTo>
                  <a:lnTo>
                    <a:pt x="1301356" y="1892300"/>
                  </a:lnTo>
                  <a:lnTo>
                    <a:pt x="1287907" y="1905000"/>
                  </a:lnTo>
                  <a:lnTo>
                    <a:pt x="1301788" y="1917700"/>
                  </a:lnTo>
                  <a:lnTo>
                    <a:pt x="1269885" y="1917700"/>
                  </a:lnTo>
                  <a:lnTo>
                    <a:pt x="1270736" y="1930400"/>
                  </a:lnTo>
                  <a:lnTo>
                    <a:pt x="1282928" y="1930400"/>
                  </a:lnTo>
                  <a:lnTo>
                    <a:pt x="1282700" y="1943100"/>
                  </a:lnTo>
                  <a:lnTo>
                    <a:pt x="1317078" y="1943100"/>
                  </a:lnTo>
                  <a:lnTo>
                    <a:pt x="1316266" y="1930400"/>
                  </a:lnTo>
                  <a:lnTo>
                    <a:pt x="1313992" y="1917700"/>
                  </a:lnTo>
                  <a:lnTo>
                    <a:pt x="1320330" y="1905000"/>
                  </a:lnTo>
                  <a:lnTo>
                    <a:pt x="1327640" y="1905000"/>
                  </a:lnTo>
                  <a:lnTo>
                    <a:pt x="1319265" y="1892300"/>
                  </a:lnTo>
                  <a:lnTo>
                    <a:pt x="1315585" y="1881639"/>
                  </a:lnTo>
                  <a:lnTo>
                    <a:pt x="1313662" y="1879600"/>
                  </a:lnTo>
                  <a:close/>
                </a:path>
                <a:path w="2983865" h="3416300">
                  <a:moveTo>
                    <a:pt x="1281480" y="1905000"/>
                  </a:moveTo>
                  <a:lnTo>
                    <a:pt x="1271866" y="1917700"/>
                  </a:lnTo>
                  <a:lnTo>
                    <a:pt x="1293025" y="1917700"/>
                  </a:lnTo>
                  <a:lnTo>
                    <a:pt x="1281480" y="1905000"/>
                  </a:lnTo>
                  <a:close/>
                </a:path>
                <a:path w="2983865" h="3416300">
                  <a:moveTo>
                    <a:pt x="1315585" y="1881639"/>
                  </a:moveTo>
                  <a:lnTo>
                    <a:pt x="1319265" y="1892300"/>
                  </a:lnTo>
                  <a:lnTo>
                    <a:pt x="1327640" y="1905000"/>
                  </a:lnTo>
                  <a:lnTo>
                    <a:pt x="1320330" y="1905000"/>
                  </a:lnTo>
                  <a:lnTo>
                    <a:pt x="1323009" y="1917700"/>
                  </a:lnTo>
                  <a:lnTo>
                    <a:pt x="1337322" y="1917700"/>
                  </a:lnTo>
                  <a:lnTo>
                    <a:pt x="1338021" y="1905000"/>
                  </a:lnTo>
                  <a:lnTo>
                    <a:pt x="1325638" y="1892300"/>
                  </a:lnTo>
                  <a:lnTo>
                    <a:pt x="1315585" y="1881639"/>
                  </a:lnTo>
                  <a:close/>
                </a:path>
                <a:path w="2983865" h="3416300">
                  <a:moveTo>
                    <a:pt x="1365326" y="1866900"/>
                  </a:moveTo>
                  <a:lnTo>
                    <a:pt x="1312900" y="1866900"/>
                  </a:lnTo>
                  <a:lnTo>
                    <a:pt x="1314881" y="1879600"/>
                  </a:lnTo>
                  <a:lnTo>
                    <a:pt x="1315585" y="1881639"/>
                  </a:lnTo>
                  <a:lnTo>
                    <a:pt x="1325638" y="1892300"/>
                  </a:lnTo>
                  <a:lnTo>
                    <a:pt x="1338021" y="1905000"/>
                  </a:lnTo>
                  <a:lnTo>
                    <a:pt x="1345438" y="1905000"/>
                  </a:lnTo>
                  <a:lnTo>
                    <a:pt x="1354061" y="1892300"/>
                  </a:lnTo>
                  <a:lnTo>
                    <a:pt x="1350708" y="1892300"/>
                  </a:lnTo>
                  <a:lnTo>
                    <a:pt x="1352537" y="1879600"/>
                  </a:lnTo>
                  <a:lnTo>
                    <a:pt x="1364932" y="1879600"/>
                  </a:lnTo>
                  <a:lnTo>
                    <a:pt x="1365326" y="1866900"/>
                  </a:lnTo>
                  <a:close/>
                </a:path>
                <a:path w="2983865" h="3416300">
                  <a:moveTo>
                    <a:pt x="1362633" y="1879600"/>
                  </a:moveTo>
                  <a:lnTo>
                    <a:pt x="1352537" y="1879600"/>
                  </a:lnTo>
                  <a:lnTo>
                    <a:pt x="1357185" y="1892300"/>
                  </a:lnTo>
                  <a:lnTo>
                    <a:pt x="1362633" y="1879600"/>
                  </a:lnTo>
                  <a:close/>
                </a:path>
                <a:path w="2983865" h="3416300">
                  <a:moveTo>
                    <a:pt x="1367523" y="1879600"/>
                  </a:moveTo>
                  <a:lnTo>
                    <a:pt x="1362633" y="1879600"/>
                  </a:lnTo>
                  <a:lnTo>
                    <a:pt x="1364843" y="1892300"/>
                  </a:lnTo>
                  <a:lnTo>
                    <a:pt x="1367523" y="1879600"/>
                  </a:lnTo>
                  <a:close/>
                </a:path>
                <a:path w="2983865" h="3416300">
                  <a:moveTo>
                    <a:pt x="1330794" y="1854200"/>
                  </a:moveTo>
                  <a:lnTo>
                    <a:pt x="1326261" y="1866900"/>
                  </a:lnTo>
                  <a:lnTo>
                    <a:pt x="1336979" y="1866900"/>
                  </a:lnTo>
                  <a:lnTo>
                    <a:pt x="1330794" y="1854200"/>
                  </a:lnTo>
                  <a:close/>
                </a:path>
                <a:path w="2983865" h="3416300">
                  <a:moveTo>
                    <a:pt x="1370634" y="1854200"/>
                  </a:moveTo>
                  <a:lnTo>
                    <a:pt x="1348028" y="1854200"/>
                  </a:lnTo>
                  <a:lnTo>
                    <a:pt x="1336979" y="1866900"/>
                  </a:lnTo>
                  <a:lnTo>
                    <a:pt x="1363345" y="1866900"/>
                  </a:lnTo>
                  <a:lnTo>
                    <a:pt x="1370634" y="1854200"/>
                  </a:lnTo>
                  <a:close/>
                </a:path>
                <a:path w="2983865" h="3416300">
                  <a:moveTo>
                    <a:pt x="1397368" y="1841500"/>
                  </a:moveTo>
                  <a:lnTo>
                    <a:pt x="1339865" y="1841500"/>
                  </a:lnTo>
                  <a:lnTo>
                    <a:pt x="1339342" y="1854200"/>
                  </a:lnTo>
                  <a:lnTo>
                    <a:pt x="1394206" y="1854200"/>
                  </a:lnTo>
                  <a:lnTo>
                    <a:pt x="1397368" y="1841500"/>
                  </a:lnTo>
                  <a:close/>
                </a:path>
                <a:path w="2983865" h="3416300">
                  <a:moveTo>
                    <a:pt x="1392135" y="1828800"/>
                  </a:moveTo>
                  <a:lnTo>
                    <a:pt x="1353388" y="1828800"/>
                  </a:lnTo>
                  <a:lnTo>
                    <a:pt x="1348864" y="1841500"/>
                  </a:lnTo>
                  <a:lnTo>
                    <a:pt x="1390395" y="1841500"/>
                  </a:lnTo>
                  <a:lnTo>
                    <a:pt x="1392135" y="1828800"/>
                  </a:lnTo>
                  <a:close/>
                </a:path>
                <a:path w="2983865" h="3416300">
                  <a:moveTo>
                    <a:pt x="1400937" y="1828800"/>
                  </a:moveTo>
                  <a:lnTo>
                    <a:pt x="1390395" y="1841500"/>
                  </a:lnTo>
                  <a:lnTo>
                    <a:pt x="1399197" y="1841500"/>
                  </a:lnTo>
                  <a:lnTo>
                    <a:pt x="1400937" y="1828800"/>
                  </a:lnTo>
                  <a:close/>
                </a:path>
                <a:path w="2983865" h="3416300">
                  <a:moveTo>
                    <a:pt x="1379240" y="1816100"/>
                  </a:moveTo>
                  <a:lnTo>
                    <a:pt x="1367259" y="1816100"/>
                  </a:lnTo>
                  <a:lnTo>
                    <a:pt x="1366889" y="1828800"/>
                  </a:lnTo>
                  <a:lnTo>
                    <a:pt x="1371701" y="1828800"/>
                  </a:lnTo>
                  <a:lnTo>
                    <a:pt x="1379240" y="1816100"/>
                  </a:lnTo>
                  <a:close/>
                </a:path>
                <a:path w="2983865" h="3416300">
                  <a:moveTo>
                    <a:pt x="1431010" y="1803400"/>
                  </a:moveTo>
                  <a:lnTo>
                    <a:pt x="1373733" y="1803400"/>
                  </a:lnTo>
                  <a:lnTo>
                    <a:pt x="1370358" y="1816100"/>
                  </a:lnTo>
                  <a:lnTo>
                    <a:pt x="1386649" y="1816100"/>
                  </a:lnTo>
                  <a:lnTo>
                    <a:pt x="1384173" y="1828800"/>
                  </a:lnTo>
                  <a:lnTo>
                    <a:pt x="1416786" y="1828800"/>
                  </a:lnTo>
                  <a:lnTo>
                    <a:pt x="1420736" y="1816100"/>
                  </a:lnTo>
                  <a:lnTo>
                    <a:pt x="1431010" y="1803400"/>
                  </a:lnTo>
                  <a:close/>
                </a:path>
                <a:path w="2983865" h="3416300">
                  <a:moveTo>
                    <a:pt x="1395272" y="1790700"/>
                  </a:moveTo>
                  <a:lnTo>
                    <a:pt x="1388960" y="1790700"/>
                  </a:lnTo>
                  <a:lnTo>
                    <a:pt x="1377442" y="1803400"/>
                  </a:lnTo>
                  <a:lnTo>
                    <a:pt x="1397304" y="1803400"/>
                  </a:lnTo>
                  <a:lnTo>
                    <a:pt x="1395272" y="1790700"/>
                  </a:lnTo>
                  <a:close/>
                </a:path>
                <a:path w="2983865" h="3416300">
                  <a:moveTo>
                    <a:pt x="1448536" y="1778000"/>
                  </a:moveTo>
                  <a:lnTo>
                    <a:pt x="1398219" y="1778000"/>
                  </a:lnTo>
                  <a:lnTo>
                    <a:pt x="1407401" y="1790700"/>
                  </a:lnTo>
                  <a:lnTo>
                    <a:pt x="1397304" y="1803400"/>
                  </a:lnTo>
                  <a:lnTo>
                    <a:pt x="1423708" y="1803400"/>
                  </a:lnTo>
                  <a:lnTo>
                    <a:pt x="1432864" y="1790700"/>
                  </a:lnTo>
                  <a:lnTo>
                    <a:pt x="1446314" y="1790700"/>
                  </a:lnTo>
                  <a:lnTo>
                    <a:pt x="1448536" y="1778000"/>
                  </a:lnTo>
                  <a:close/>
                </a:path>
                <a:path w="2983865" h="3416300">
                  <a:moveTo>
                    <a:pt x="1406906" y="1765300"/>
                  </a:moveTo>
                  <a:lnTo>
                    <a:pt x="1402575" y="1778000"/>
                  </a:lnTo>
                  <a:lnTo>
                    <a:pt x="1412405" y="1778000"/>
                  </a:lnTo>
                  <a:lnTo>
                    <a:pt x="1406906" y="1765300"/>
                  </a:lnTo>
                  <a:close/>
                </a:path>
                <a:path w="2983865" h="3416300">
                  <a:moveTo>
                    <a:pt x="1442783" y="1765300"/>
                  </a:moveTo>
                  <a:lnTo>
                    <a:pt x="1420710" y="1765300"/>
                  </a:lnTo>
                  <a:lnTo>
                    <a:pt x="1412405" y="1778000"/>
                  </a:lnTo>
                  <a:lnTo>
                    <a:pt x="1450835" y="1778000"/>
                  </a:lnTo>
                  <a:lnTo>
                    <a:pt x="1442783" y="1765300"/>
                  </a:lnTo>
                  <a:close/>
                </a:path>
                <a:path w="2983865" h="3416300">
                  <a:moveTo>
                    <a:pt x="1465681" y="1739900"/>
                  </a:moveTo>
                  <a:lnTo>
                    <a:pt x="1444739" y="1739900"/>
                  </a:lnTo>
                  <a:lnTo>
                    <a:pt x="1440649" y="1752600"/>
                  </a:lnTo>
                  <a:lnTo>
                    <a:pt x="1421752" y="1752600"/>
                  </a:lnTo>
                  <a:lnTo>
                    <a:pt x="1419961" y="1765300"/>
                  </a:lnTo>
                  <a:lnTo>
                    <a:pt x="1448371" y="1765300"/>
                  </a:lnTo>
                  <a:lnTo>
                    <a:pt x="1461884" y="1778000"/>
                  </a:lnTo>
                  <a:lnTo>
                    <a:pt x="1471904" y="1765300"/>
                  </a:lnTo>
                  <a:lnTo>
                    <a:pt x="1474596" y="1752600"/>
                  </a:lnTo>
                  <a:lnTo>
                    <a:pt x="1465681" y="1739900"/>
                  </a:lnTo>
                  <a:close/>
                </a:path>
                <a:path w="2983865" h="3416300">
                  <a:moveTo>
                    <a:pt x="1507947" y="1714500"/>
                  </a:moveTo>
                  <a:lnTo>
                    <a:pt x="1450035" y="1714500"/>
                  </a:lnTo>
                  <a:lnTo>
                    <a:pt x="1447838" y="1727200"/>
                  </a:lnTo>
                  <a:lnTo>
                    <a:pt x="1439100" y="1739900"/>
                  </a:lnTo>
                  <a:lnTo>
                    <a:pt x="1493812" y="1739900"/>
                  </a:lnTo>
                  <a:lnTo>
                    <a:pt x="1504365" y="1727200"/>
                  </a:lnTo>
                  <a:lnTo>
                    <a:pt x="1506194" y="1727200"/>
                  </a:lnTo>
                  <a:lnTo>
                    <a:pt x="1507947" y="1714500"/>
                  </a:lnTo>
                  <a:close/>
                </a:path>
                <a:path w="2983865" h="3416300">
                  <a:moveTo>
                    <a:pt x="1489786" y="1701800"/>
                  </a:moveTo>
                  <a:lnTo>
                    <a:pt x="1473504" y="1701800"/>
                  </a:lnTo>
                  <a:lnTo>
                    <a:pt x="1472107" y="1714500"/>
                  </a:lnTo>
                  <a:lnTo>
                    <a:pt x="1494853" y="1714500"/>
                  </a:lnTo>
                  <a:lnTo>
                    <a:pt x="1492224" y="1705707"/>
                  </a:lnTo>
                  <a:lnTo>
                    <a:pt x="1489786" y="1701800"/>
                  </a:lnTo>
                  <a:close/>
                </a:path>
                <a:path w="2983865" h="3416300">
                  <a:moveTo>
                    <a:pt x="1512811" y="1701800"/>
                  </a:moveTo>
                  <a:lnTo>
                    <a:pt x="1491056" y="1701800"/>
                  </a:lnTo>
                  <a:lnTo>
                    <a:pt x="1492224" y="1705707"/>
                  </a:lnTo>
                  <a:lnTo>
                    <a:pt x="1497710" y="1714500"/>
                  </a:lnTo>
                  <a:lnTo>
                    <a:pt x="1512074" y="1714500"/>
                  </a:lnTo>
                  <a:lnTo>
                    <a:pt x="1512811" y="1701800"/>
                  </a:lnTo>
                  <a:close/>
                </a:path>
                <a:path w="2983865" h="3416300">
                  <a:moveTo>
                    <a:pt x="1491056" y="1701800"/>
                  </a:moveTo>
                  <a:lnTo>
                    <a:pt x="1489786" y="1701800"/>
                  </a:lnTo>
                  <a:lnTo>
                    <a:pt x="1492224" y="1705707"/>
                  </a:lnTo>
                  <a:lnTo>
                    <a:pt x="1491056" y="1701800"/>
                  </a:lnTo>
                  <a:close/>
                </a:path>
                <a:path w="2983865" h="3416300">
                  <a:moveTo>
                    <a:pt x="1518945" y="1689100"/>
                  </a:moveTo>
                  <a:lnTo>
                    <a:pt x="1481518" y="1689100"/>
                  </a:lnTo>
                  <a:lnTo>
                    <a:pt x="1470342" y="1701800"/>
                  </a:lnTo>
                  <a:lnTo>
                    <a:pt x="1522247" y="1701800"/>
                  </a:lnTo>
                  <a:lnTo>
                    <a:pt x="1518945" y="1689100"/>
                  </a:lnTo>
                  <a:close/>
                </a:path>
                <a:path w="2983865" h="3416300">
                  <a:moveTo>
                    <a:pt x="1539824" y="1676400"/>
                  </a:moveTo>
                  <a:lnTo>
                    <a:pt x="1500619" y="1676400"/>
                  </a:lnTo>
                  <a:lnTo>
                    <a:pt x="1501495" y="1689100"/>
                  </a:lnTo>
                  <a:lnTo>
                    <a:pt x="1537982" y="1689100"/>
                  </a:lnTo>
                  <a:lnTo>
                    <a:pt x="1539824" y="1676400"/>
                  </a:lnTo>
                  <a:close/>
                </a:path>
                <a:path w="2983865" h="3416300">
                  <a:moveTo>
                    <a:pt x="1534985" y="1651000"/>
                  </a:moveTo>
                  <a:lnTo>
                    <a:pt x="1513535" y="1651000"/>
                  </a:lnTo>
                  <a:lnTo>
                    <a:pt x="1514665" y="1663700"/>
                  </a:lnTo>
                  <a:lnTo>
                    <a:pt x="1503311" y="1663700"/>
                  </a:lnTo>
                  <a:lnTo>
                    <a:pt x="1493901" y="1676400"/>
                  </a:lnTo>
                  <a:lnTo>
                    <a:pt x="1541005" y="1676400"/>
                  </a:lnTo>
                  <a:lnTo>
                    <a:pt x="1538427" y="1663700"/>
                  </a:lnTo>
                  <a:lnTo>
                    <a:pt x="1534985" y="1651000"/>
                  </a:lnTo>
                  <a:close/>
                </a:path>
                <a:path w="2983865" h="3416300">
                  <a:moveTo>
                    <a:pt x="1571218" y="1638300"/>
                  </a:moveTo>
                  <a:lnTo>
                    <a:pt x="1523555" y="1638300"/>
                  </a:lnTo>
                  <a:lnTo>
                    <a:pt x="1518475" y="1651000"/>
                  </a:lnTo>
                  <a:lnTo>
                    <a:pt x="1545780" y="1651000"/>
                  </a:lnTo>
                  <a:lnTo>
                    <a:pt x="1551546" y="1663700"/>
                  </a:lnTo>
                  <a:lnTo>
                    <a:pt x="1554175" y="1663700"/>
                  </a:lnTo>
                  <a:lnTo>
                    <a:pt x="1562544" y="1651000"/>
                  </a:lnTo>
                  <a:lnTo>
                    <a:pt x="1571218" y="1638300"/>
                  </a:lnTo>
                  <a:close/>
                </a:path>
                <a:path w="2983865" h="3416300">
                  <a:moveTo>
                    <a:pt x="1541398" y="1625600"/>
                  </a:moveTo>
                  <a:lnTo>
                    <a:pt x="1532356" y="1625600"/>
                  </a:lnTo>
                  <a:lnTo>
                    <a:pt x="1530095" y="1638300"/>
                  </a:lnTo>
                  <a:lnTo>
                    <a:pt x="1553083" y="1638300"/>
                  </a:lnTo>
                  <a:lnTo>
                    <a:pt x="1541398" y="1625600"/>
                  </a:lnTo>
                  <a:close/>
                </a:path>
                <a:path w="2983865" h="3416300">
                  <a:moveTo>
                    <a:pt x="1589239" y="1625600"/>
                  </a:moveTo>
                  <a:lnTo>
                    <a:pt x="1559433" y="1625600"/>
                  </a:lnTo>
                  <a:lnTo>
                    <a:pt x="1553083" y="1638300"/>
                  </a:lnTo>
                  <a:lnTo>
                    <a:pt x="1584172" y="1638300"/>
                  </a:lnTo>
                  <a:lnTo>
                    <a:pt x="1589239" y="1625600"/>
                  </a:lnTo>
                  <a:close/>
                </a:path>
                <a:path w="2983865" h="3416300">
                  <a:moveTo>
                    <a:pt x="1593189" y="1612900"/>
                  </a:moveTo>
                  <a:lnTo>
                    <a:pt x="1556537" y="1612900"/>
                  </a:lnTo>
                  <a:lnTo>
                    <a:pt x="1560525" y="1625600"/>
                  </a:lnTo>
                  <a:lnTo>
                    <a:pt x="1592122" y="1625600"/>
                  </a:lnTo>
                  <a:lnTo>
                    <a:pt x="1593189" y="1612900"/>
                  </a:lnTo>
                  <a:close/>
                </a:path>
                <a:path w="2983865" h="3416300">
                  <a:moveTo>
                    <a:pt x="1596453" y="1600200"/>
                  </a:moveTo>
                  <a:lnTo>
                    <a:pt x="1552332" y="1600200"/>
                  </a:lnTo>
                  <a:lnTo>
                    <a:pt x="1549946" y="1612900"/>
                  </a:lnTo>
                  <a:lnTo>
                    <a:pt x="1584210" y="1612900"/>
                  </a:lnTo>
                  <a:lnTo>
                    <a:pt x="1596453" y="1600200"/>
                  </a:lnTo>
                  <a:close/>
                </a:path>
                <a:path w="2983865" h="3416300">
                  <a:moveTo>
                    <a:pt x="1607261" y="1587500"/>
                  </a:moveTo>
                  <a:lnTo>
                    <a:pt x="1560161" y="1587500"/>
                  </a:lnTo>
                  <a:lnTo>
                    <a:pt x="1556004" y="1600200"/>
                  </a:lnTo>
                  <a:lnTo>
                    <a:pt x="1599044" y="1600200"/>
                  </a:lnTo>
                  <a:lnTo>
                    <a:pt x="1607261" y="1587500"/>
                  </a:lnTo>
                  <a:close/>
                </a:path>
                <a:path w="2983865" h="3416300">
                  <a:moveTo>
                    <a:pt x="1618259" y="1574800"/>
                  </a:moveTo>
                  <a:lnTo>
                    <a:pt x="1584591" y="1574800"/>
                  </a:lnTo>
                  <a:lnTo>
                    <a:pt x="1576108" y="1587500"/>
                  </a:lnTo>
                  <a:lnTo>
                    <a:pt x="1620431" y="1587500"/>
                  </a:lnTo>
                  <a:lnTo>
                    <a:pt x="1618259" y="1574800"/>
                  </a:lnTo>
                  <a:close/>
                </a:path>
                <a:path w="2983865" h="3416300">
                  <a:moveTo>
                    <a:pt x="1642795" y="1536700"/>
                  </a:moveTo>
                  <a:lnTo>
                    <a:pt x="1600669" y="1536700"/>
                  </a:lnTo>
                  <a:lnTo>
                    <a:pt x="1598688" y="1549400"/>
                  </a:lnTo>
                  <a:lnTo>
                    <a:pt x="1611731" y="1549400"/>
                  </a:lnTo>
                  <a:lnTo>
                    <a:pt x="1611503" y="1562100"/>
                  </a:lnTo>
                  <a:lnTo>
                    <a:pt x="1581607" y="1562100"/>
                  </a:lnTo>
                  <a:lnTo>
                    <a:pt x="1578838" y="1574800"/>
                  </a:lnTo>
                  <a:lnTo>
                    <a:pt x="1640674" y="1574800"/>
                  </a:lnTo>
                  <a:lnTo>
                    <a:pt x="1645881" y="1562100"/>
                  </a:lnTo>
                  <a:lnTo>
                    <a:pt x="1645069" y="1549400"/>
                  </a:lnTo>
                  <a:lnTo>
                    <a:pt x="1642795" y="1536700"/>
                  </a:lnTo>
                  <a:close/>
                </a:path>
                <a:path w="2983865" h="3416300">
                  <a:moveTo>
                    <a:pt x="1648068" y="1511300"/>
                  </a:moveTo>
                  <a:lnTo>
                    <a:pt x="1630159" y="1511300"/>
                  </a:lnTo>
                  <a:lnTo>
                    <a:pt x="1616709" y="1524000"/>
                  </a:lnTo>
                  <a:lnTo>
                    <a:pt x="1630591" y="1536700"/>
                  </a:lnTo>
                  <a:lnTo>
                    <a:pt x="1666125" y="1536700"/>
                  </a:lnTo>
                  <a:lnTo>
                    <a:pt x="1666836" y="1524000"/>
                  </a:lnTo>
                  <a:lnTo>
                    <a:pt x="1656443" y="1524000"/>
                  </a:lnTo>
                  <a:lnTo>
                    <a:pt x="1648068" y="1511300"/>
                  </a:lnTo>
                  <a:close/>
                </a:path>
                <a:path w="2983865" h="3416300">
                  <a:moveTo>
                    <a:pt x="1691449" y="1498600"/>
                  </a:moveTo>
                  <a:lnTo>
                    <a:pt x="1643684" y="1498600"/>
                  </a:lnTo>
                  <a:lnTo>
                    <a:pt x="1648068" y="1511300"/>
                  </a:lnTo>
                  <a:lnTo>
                    <a:pt x="1656443" y="1524000"/>
                  </a:lnTo>
                  <a:lnTo>
                    <a:pt x="1666836" y="1524000"/>
                  </a:lnTo>
                  <a:lnTo>
                    <a:pt x="1654441" y="1511300"/>
                  </a:lnTo>
                  <a:lnTo>
                    <a:pt x="1685988" y="1511300"/>
                  </a:lnTo>
                  <a:lnTo>
                    <a:pt x="1691449" y="1498600"/>
                  </a:lnTo>
                  <a:close/>
                </a:path>
                <a:path w="2983865" h="3416300">
                  <a:moveTo>
                    <a:pt x="1677708" y="1511300"/>
                  </a:moveTo>
                  <a:lnTo>
                    <a:pt x="1654441" y="1511300"/>
                  </a:lnTo>
                  <a:lnTo>
                    <a:pt x="1666836" y="1524000"/>
                  </a:lnTo>
                  <a:lnTo>
                    <a:pt x="1687004" y="1524000"/>
                  </a:lnTo>
                  <a:lnTo>
                    <a:pt x="1677708" y="1511300"/>
                  </a:lnTo>
                  <a:close/>
                </a:path>
                <a:path w="2983865" h="3416300">
                  <a:moveTo>
                    <a:pt x="1698866" y="1498600"/>
                  </a:moveTo>
                  <a:lnTo>
                    <a:pt x="1691449" y="1498600"/>
                  </a:lnTo>
                  <a:lnTo>
                    <a:pt x="1693646" y="1511300"/>
                  </a:lnTo>
                  <a:lnTo>
                    <a:pt x="1696326" y="1511300"/>
                  </a:lnTo>
                  <a:lnTo>
                    <a:pt x="1698866" y="1498600"/>
                  </a:lnTo>
                  <a:close/>
                </a:path>
                <a:path w="2983865" h="3416300">
                  <a:moveTo>
                    <a:pt x="1694586" y="1485900"/>
                  </a:moveTo>
                  <a:lnTo>
                    <a:pt x="1650517" y="1485900"/>
                  </a:lnTo>
                  <a:lnTo>
                    <a:pt x="1641703" y="1498600"/>
                  </a:lnTo>
                  <a:lnTo>
                    <a:pt x="1694129" y="1498600"/>
                  </a:lnTo>
                  <a:lnTo>
                    <a:pt x="1694586" y="1485900"/>
                  </a:lnTo>
                  <a:close/>
                </a:path>
                <a:path w="2983865" h="3416300">
                  <a:moveTo>
                    <a:pt x="1659597" y="1473200"/>
                  </a:moveTo>
                  <a:lnTo>
                    <a:pt x="1655064" y="1485900"/>
                  </a:lnTo>
                  <a:lnTo>
                    <a:pt x="1665795" y="1485900"/>
                  </a:lnTo>
                  <a:lnTo>
                    <a:pt x="1659597" y="1473200"/>
                  </a:lnTo>
                  <a:close/>
                </a:path>
                <a:path w="2983865" h="3416300">
                  <a:moveTo>
                    <a:pt x="1699437" y="1473200"/>
                  </a:moveTo>
                  <a:lnTo>
                    <a:pt x="1670532" y="1473200"/>
                  </a:lnTo>
                  <a:lnTo>
                    <a:pt x="1676844" y="1485900"/>
                  </a:lnTo>
                  <a:lnTo>
                    <a:pt x="1692147" y="1485900"/>
                  </a:lnTo>
                  <a:lnTo>
                    <a:pt x="1699437" y="1473200"/>
                  </a:lnTo>
                  <a:close/>
                </a:path>
                <a:path w="2983865" h="3416300">
                  <a:moveTo>
                    <a:pt x="1726171" y="1460500"/>
                  </a:moveTo>
                  <a:lnTo>
                    <a:pt x="1672505" y="1460500"/>
                  </a:lnTo>
                  <a:lnTo>
                    <a:pt x="1668669" y="1473200"/>
                  </a:lnTo>
                  <a:lnTo>
                    <a:pt x="1723008" y="1473200"/>
                  </a:lnTo>
                  <a:lnTo>
                    <a:pt x="1726171" y="1460500"/>
                  </a:lnTo>
                  <a:close/>
                </a:path>
                <a:path w="2983865" h="3416300">
                  <a:moveTo>
                    <a:pt x="1722767" y="1447800"/>
                  </a:moveTo>
                  <a:lnTo>
                    <a:pt x="1687116" y="1447800"/>
                  </a:lnTo>
                  <a:lnTo>
                    <a:pt x="1682191" y="1460500"/>
                  </a:lnTo>
                  <a:lnTo>
                    <a:pt x="1720951" y="1460500"/>
                  </a:lnTo>
                  <a:lnTo>
                    <a:pt x="1722767" y="1447800"/>
                  </a:lnTo>
                  <a:close/>
                </a:path>
                <a:path w="2983865" h="3416300">
                  <a:moveTo>
                    <a:pt x="1739531" y="1447800"/>
                  </a:moveTo>
                  <a:lnTo>
                    <a:pt x="1722767" y="1447800"/>
                  </a:lnTo>
                  <a:lnTo>
                    <a:pt x="1734883" y="1460500"/>
                  </a:lnTo>
                  <a:lnTo>
                    <a:pt x="1737245" y="1460500"/>
                  </a:lnTo>
                  <a:lnTo>
                    <a:pt x="1739531" y="1447800"/>
                  </a:lnTo>
                  <a:close/>
                </a:path>
                <a:path w="2983865" h="3416300">
                  <a:moveTo>
                    <a:pt x="1708043" y="1435100"/>
                  </a:moveTo>
                  <a:lnTo>
                    <a:pt x="1699161" y="1435100"/>
                  </a:lnTo>
                  <a:lnTo>
                    <a:pt x="1696062" y="1447800"/>
                  </a:lnTo>
                  <a:lnTo>
                    <a:pt x="1700504" y="1447800"/>
                  </a:lnTo>
                  <a:lnTo>
                    <a:pt x="1708043" y="1435100"/>
                  </a:lnTo>
                  <a:close/>
                </a:path>
                <a:path w="2983865" h="3416300">
                  <a:moveTo>
                    <a:pt x="1759813" y="1422400"/>
                  </a:moveTo>
                  <a:lnTo>
                    <a:pt x="1706257" y="1422400"/>
                  </a:lnTo>
                  <a:lnTo>
                    <a:pt x="1702536" y="1435100"/>
                  </a:lnTo>
                  <a:lnTo>
                    <a:pt x="1715458" y="1435100"/>
                  </a:lnTo>
                  <a:lnTo>
                    <a:pt x="1712988" y="1447800"/>
                  </a:lnTo>
                  <a:lnTo>
                    <a:pt x="1749539" y="1447800"/>
                  </a:lnTo>
                  <a:lnTo>
                    <a:pt x="1759813" y="1422400"/>
                  </a:lnTo>
                  <a:close/>
                </a:path>
                <a:path w="2983865" h="3416300">
                  <a:moveTo>
                    <a:pt x="1724075" y="1409700"/>
                  </a:moveTo>
                  <a:lnTo>
                    <a:pt x="1720926" y="1409700"/>
                  </a:lnTo>
                  <a:lnTo>
                    <a:pt x="1717763" y="1422400"/>
                  </a:lnTo>
                  <a:lnTo>
                    <a:pt x="1726120" y="1422400"/>
                  </a:lnTo>
                  <a:lnTo>
                    <a:pt x="1724075" y="1409700"/>
                  </a:lnTo>
                  <a:close/>
                </a:path>
                <a:path w="2983865" h="3416300">
                  <a:moveTo>
                    <a:pt x="1761667" y="1409700"/>
                  </a:moveTo>
                  <a:lnTo>
                    <a:pt x="1736204" y="1409700"/>
                  </a:lnTo>
                  <a:lnTo>
                    <a:pt x="1726120" y="1422400"/>
                  </a:lnTo>
                  <a:lnTo>
                    <a:pt x="1752511" y="1422400"/>
                  </a:lnTo>
                  <a:lnTo>
                    <a:pt x="1761667" y="1409700"/>
                  </a:lnTo>
                  <a:close/>
                </a:path>
                <a:path w="2983865" h="3416300">
                  <a:moveTo>
                    <a:pt x="1772856" y="1409700"/>
                  </a:moveTo>
                  <a:lnTo>
                    <a:pt x="1761667" y="1409700"/>
                  </a:lnTo>
                  <a:lnTo>
                    <a:pt x="1769148" y="1422400"/>
                  </a:lnTo>
                  <a:lnTo>
                    <a:pt x="1770964" y="1422400"/>
                  </a:lnTo>
                  <a:lnTo>
                    <a:pt x="1772856" y="1409700"/>
                  </a:lnTo>
                  <a:close/>
                </a:path>
                <a:path w="2983865" h="3416300">
                  <a:moveTo>
                    <a:pt x="1777339" y="1397000"/>
                  </a:moveTo>
                  <a:lnTo>
                    <a:pt x="1731378" y="1397000"/>
                  </a:lnTo>
                  <a:lnTo>
                    <a:pt x="1727022" y="1409700"/>
                  </a:lnTo>
                  <a:lnTo>
                    <a:pt x="1775117" y="1409700"/>
                  </a:lnTo>
                  <a:lnTo>
                    <a:pt x="1777339" y="1397000"/>
                  </a:lnTo>
                  <a:close/>
                </a:path>
                <a:path w="2983865" h="3416300">
                  <a:moveTo>
                    <a:pt x="1800707" y="1384300"/>
                  </a:moveTo>
                  <a:lnTo>
                    <a:pt x="1747037" y="1384300"/>
                  </a:lnTo>
                  <a:lnTo>
                    <a:pt x="1745170" y="1397000"/>
                  </a:lnTo>
                  <a:lnTo>
                    <a:pt x="1790687" y="1397000"/>
                  </a:lnTo>
                  <a:lnTo>
                    <a:pt x="1800707" y="1384300"/>
                  </a:lnTo>
                  <a:close/>
                </a:path>
                <a:path w="2983865" h="3416300">
                  <a:moveTo>
                    <a:pt x="1801825" y="1358900"/>
                  </a:moveTo>
                  <a:lnTo>
                    <a:pt x="1773542" y="1358900"/>
                  </a:lnTo>
                  <a:lnTo>
                    <a:pt x="1769452" y="1371600"/>
                  </a:lnTo>
                  <a:lnTo>
                    <a:pt x="1763483" y="1371600"/>
                  </a:lnTo>
                  <a:lnTo>
                    <a:pt x="1750555" y="1384300"/>
                  </a:lnTo>
                  <a:lnTo>
                    <a:pt x="1803399" y="1384300"/>
                  </a:lnTo>
                  <a:lnTo>
                    <a:pt x="1794484" y="1371600"/>
                  </a:lnTo>
                  <a:lnTo>
                    <a:pt x="1801825" y="1358900"/>
                  </a:lnTo>
                  <a:close/>
                </a:path>
                <a:path w="2983865" h="3416300">
                  <a:moveTo>
                    <a:pt x="1833181" y="1346200"/>
                  </a:moveTo>
                  <a:lnTo>
                    <a:pt x="1776641" y="1346200"/>
                  </a:lnTo>
                  <a:lnTo>
                    <a:pt x="1767903" y="1358900"/>
                  </a:lnTo>
                  <a:lnTo>
                    <a:pt x="1822615" y="1358900"/>
                  </a:lnTo>
                  <a:lnTo>
                    <a:pt x="1833181" y="1346200"/>
                  </a:lnTo>
                  <a:close/>
                </a:path>
                <a:path w="2983865" h="3416300">
                  <a:moveTo>
                    <a:pt x="1789874" y="1333500"/>
                  </a:moveTo>
                  <a:lnTo>
                    <a:pt x="1781111" y="1333500"/>
                  </a:lnTo>
                  <a:lnTo>
                    <a:pt x="1778838" y="1346200"/>
                  </a:lnTo>
                  <a:lnTo>
                    <a:pt x="1789645" y="1346200"/>
                  </a:lnTo>
                  <a:lnTo>
                    <a:pt x="1789874" y="1333500"/>
                  </a:lnTo>
                  <a:close/>
                </a:path>
                <a:path w="2983865" h="3416300">
                  <a:moveTo>
                    <a:pt x="1826514" y="1333500"/>
                  </a:moveTo>
                  <a:lnTo>
                    <a:pt x="1800059" y="1333500"/>
                  </a:lnTo>
                  <a:lnTo>
                    <a:pt x="1789645" y="1346200"/>
                  </a:lnTo>
                  <a:lnTo>
                    <a:pt x="1832648" y="1346200"/>
                  </a:lnTo>
                  <a:lnTo>
                    <a:pt x="1826514" y="1333500"/>
                  </a:lnTo>
                  <a:close/>
                </a:path>
                <a:path w="2983865" h="3416300">
                  <a:moveTo>
                    <a:pt x="1841614" y="1320800"/>
                  </a:moveTo>
                  <a:lnTo>
                    <a:pt x="1818589" y="1320800"/>
                  </a:lnTo>
                  <a:lnTo>
                    <a:pt x="1826514" y="1333500"/>
                  </a:lnTo>
                  <a:lnTo>
                    <a:pt x="1832648" y="1346200"/>
                  </a:lnTo>
                  <a:lnTo>
                    <a:pt x="1834997" y="1346200"/>
                  </a:lnTo>
                  <a:lnTo>
                    <a:pt x="1836750" y="1333500"/>
                  </a:lnTo>
                  <a:lnTo>
                    <a:pt x="1840890" y="1333500"/>
                  </a:lnTo>
                  <a:lnTo>
                    <a:pt x="1841614" y="1320800"/>
                  </a:lnTo>
                  <a:close/>
                </a:path>
                <a:path w="2983865" h="3416300">
                  <a:moveTo>
                    <a:pt x="1840890" y="1333500"/>
                  </a:moveTo>
                  <a:lnTo>
                    <a:pt x="1836750" y="1333500"/>
                  </a:lnTo>
                  <a:lnTo>
                    <a:pt x="1834997" y="1346200"/>
                  </a:lnTo>
                  <a:lnTo>
                    <a:pt x="1840522" y="1346200"/>
                  </a:lnTo>
                  <a:lnTo>
                    <a:pt x="1840890" y="1333500"/>
                  </a:lnTo>
                  <a:close/>
                </a:path>
                <a:path w="2983865" h="3416300">
                  <a:moveTo>
                    <a:pt x="1813642" y="1320800"/>
                  </a:moveTo>
                  <a:lnTo>
                    <a:pt x="1802307" y="1320800"/>
                  </a:lnTo>
                  <a:lnTo>
                    <a:pt x="1800910" y="1333500"/>
                  </a:lnTo>
                  <a:lnTo>
                    <a:pt x="1819859" y="1333500"/>
                  </a:lnTo>
                  <a:lnTo>
                    <a:pt x="1813642" y="1320800"/>
                  </a:lnTo>
                  <a:close/>
                </a:path>
                <a:path w="2983865" h="3416300">
                  <a:moveTo>
                    <a:pt x="1818868" y="1308100"/>
                  </a:moveTo>
                  <a:lnTo>
                    <a:pt x="1810321" y="1308100"/>
                  </a:lnTo>
                  <a:lnTo>
                    <a:pt x="1799158" y="1320800"/>
                  </a:lnTo>
                  <a:lnTo>
                    <a:pt x="1830044" y="1320800"/>
                  </a:lnTo>
                  <a:lnTo>
                    <a:pt x="1818868" y="1308100"/>
                  </a:lnTo>
                  <a:close/>
                </a:path>
                <a:path w="2983865" h="3416300">
                  <a:moveTo>
                    <a:pt x="1847748" y="1308100"/>
                  </a:moveTo>
                  <a:lnTo>
                    <a:pt x="1830984" y="1308100"/>
                  </a:lnTo>
                  <a:lnTo>
                    <a:pt x="1830044" y="1320800"/>
                  </a:lnTo>
                  <a:lnTo>
                    <a:pt x="1851050" y="1320800"/>
                  </a:lnTo>
                  <a:lnTo>
                    <a:pt x="1847748" y="1308100"/>
                  </a:lnTo>
                  <a:close/>
                </a:path>
                <a:path w="2983865" h="3416300">
                  <a:moveTo>
                    <a:pt x="1867230" y="1282700"/>
                  </a:moveTo>
                  <a:lnTo>
                    <a:pt x="1832127" y="1282700"/>
                  </a:lnTo>
                  <a:lnTo>
                    <a:pt x="1822704" y="1295400"/>
                  </a:lnTo>
                  <a:lnTo>
                    <a:pt x="1829422" y="1308100"/>
                  </a:lnTo>
                  <a:lnTo>
                    <a:pt x="1868627" y="1308100"/>
                  </a:lnTo>
                  <a:lnTo>
                    <a:pt x="1870544" y="1295400"/>
                  </a:lnTo>
                  <a:lnTo>
                    <a:pt x="1869808" y="1295400"/>
                  </a:lnTo>
                  <a:lnTo>
                    <a:pt x="1867230" y="1282700"/>
                  </a:lnTo>
                  <a:close/>
                </a:path>
                <a:path w="2983865" h="3416300">
                  <a:moveTo>
                    <a:pt x="1870138" y="1270000"/>
                  </a:moveTo>
                  <a:lnTo>
                    <a:pt x="1842350" y="1270000"/>
                  </a:lnTo>
                  <a:lnTo>
                    <a:pt x="1843468" y="1282700"/>
                  </a:lnTo>
                  <a:lnTo>
                    <a:pt x="1863788" y="1282700"/>
                  </a:lnTo>
                  <a:lnTo>
                    <a:pt x="1870138" y="1270000"/>
                  </a:lnTo>
                  <a:close/>
                </a:path>
                <a:path w="2983865" h="3416300">
                  <a:moveTo>
                    <a:pt x="1897621" y="1257300"/>
                  </a:moveTo>
                  <a:lnTo>
                    <a:pt x="1852358" y="1257300"/>
                  </a:lnTo>
                  <a:lnTo>
                    <a:pt x="1847291" y="1270000"/>
                  </a:lnTo>
                  <a:lnTo>
                    <a:pt x="1870138" y="1270000"/>
                  </a:lnTo>
                  <a:lnTo>
                    <a:pt x="1872386" y="1282700"/>
                  </a:lnTo>
                  <a:lnTo>
                    <a:pt x="1891347" y="1282700"/>
                  </a:lnTo>
                  <a:lnTo>
                    <a:pt x="1900034" y="1270000"/>
                  </a:lnTo>
                  <a:lnTo>
                    <a:pt x="1897621" y="1257300"/>
                  </a:lnTo>
                  <a:close/>
                </a:path>
                <a:path w="2983865" h="3416300">
                  <a:moveTo>
                    <a:pt x="1864842" y="1244600"/>
                  </a:moveTo>
                  <a:lnTo>
                    <a:pt x="1861159" y="1257300"/>
                  </a:lnTo>
                  <a:lnTo>
                    <a:pt x="1870202" y="1257300"/>
                  </a:lnTo>
                  <a:lnTo>
                    <a:pt x="1864842" y="1244600"/>
                  </a:lnTo>
                  <a:close/>
                </a:path>
                <a:path w="2983865" h="3416300">
                  <a:moveTo>
                    <a:pt x="1919998" y="1244600"/>
                  </a:moveTo>
                  <a:lnTo>
                    <a:pt x="1888820" y="1244600"/>
                  </a:lnTo>
                  <a:lnTo>
                    <a:pt x="1888235" y="1257300"/>
                  </a:lnTo>
                  <a:lnTo>
                    <a:pt x="1918042" y="1257300"/>
                  </a:lnTo>
                  <a:lnTo>
                    <a:pt x="1919998" y="1244600"/>
                  </a:lnTo>
                  <a:close/>
                </a:path>
                <a:path w="2983865" h="3416300">
                  <a:moveTo>
                    <a:pt x="1913013" y="1231900"/>
                  </a:moveTo>
                  <a:lnTo>
                    <a:pt x="1876907" y="1231900"/>
                  </a:lnTo>
                  <a:lnTo>
                    <a:pt x="1880895" y="1244600"/>
                  </a:lnTo>
                  <a:lnTo>
                    <a:pt x="1921992" y="1244600"/>
                  </a:lnTo>
                  <a:lnTo>
                    <a:pt x="1913013" y="1231900"/>
                  </a:lnTo>
                  <a:close/>
                </a:path>
                <a:path w="2983865" h="3416300">
                  <a:moveTo>
                    <a:pt x="1923160" y="1219200"/>
                  </a:moveTo>
                  <a:lnTo>
                    <a:pt x="1881137" y="1219200"/>
                  </a:lnTo>
                  <a:lnTo>
                    <a:pt x="1878749" y="1231900"/>
                  </a:lnTo>
                  <a:lnTo>
                    <a:pt x="1925256" y="1231900"/>
                  </a:lnTo>
                  <a:lnTo>
                    <a:pt x="1923160" y="1219200"/>
                  </a:lnTo>
                  <a:close/>
                </a:path>
                <a:path w="2983865" h="3416300">
                  <a:moveTo>
                    <a:pt x="1897303" y="1206500"/>
                  </a:moveTo>
                  <a:lnTo>
                    <a:pt x="1888975" y="1206500"/>
                  </a:lnTo>
                  <a:lnTo>
                    <a:pt x="1884813" y="1219200"/>
                  </a:lnTo>
                  <a:lnTo>
                    <a:pt x="1900377" y="1219200"/>
                  </a:lnTo>
                  <a:lnTo>
                    <a:pt x="1897303" y="1206500"/>
                  </a:lnTo>
                  <a:close/>
                </a:path>
                <a:path w="2983865" h="3416300">
                  <a:moveTo>
                    <a:pt x="1946478" y="1206500"/>
                  </a:moveTo>
                  <a:lnTo>
                    <a:pt x="1902675" y="1206500"/>
                  </a:lnTo>
                  <a:lnTo>
                    <a:pt x="1900377" y="1219200"/>
                  </a:lnTo>
                  <a:lnTo>
                    <a:pt x="1936076" y="1219200"/>
                  </a:lnTo>
                  <a:lnTo>
                    <a:pt x="1946478" y="1206500"/>
                  </a:lnTo>
                  <a:close/>
                </a:path>
                <a:path w="2983865" h="3416300">
                  <a:moveTo>
                    <a:pt x="1946833" y="1193800"/>
                  </a:moveTo>
                  <a:lnTo>
                    <a:pt x="1911781" y="1193800"/>
                  </a:lnTo>
                  <a:lnTo>
                    <a:pt x="1913394" y="1206500"/>
                  </a:lnTo>
                  <a:lnTo>
                    <a:pt x="1947075" y="1206500"/>
                  </a:lnTo>
                  <a:lnTo>
                    <a:pt x="1946833" y="1193800"/>
                  </a:lnTo>
                  <a:close/>
                </a:path>
                <a:path w="2983865" h="3416300">
                  <a:moveTo>
                    <a:pt x="1919160" y="1181100"/>
                  </a:moveTo>
                  <a:lnTo>
                    <a:pt x="1913686" y="1181100"/>
                  </a:lnTo>
                  <a:lnTo>
                    <a:pt x="1910410" y="1193800"/>
                  </a:lnTo>
                  <a:lnTo>
                    <a:pt x="1924837" y="1193800"/>
                  </a:lnTo>
                  <a:lnTo>
                    <a:pt x="1919160" y="1181100"/>
                  </a:lnTo>
                  <a:close/>
                </a:path>
                <a:path w="2983865" h="3416300">
                  <a:moveTo>
                    <a:pt x="1974684" y="1181100"/>
                  </a:moveTo>
                  <a:lnTo>
                    <a:pt x="1931733" y="1181100"/>
                  </a:lnTo>
                  <a:lnTo>
                    <a:pt x="1924837" y="1193800"/>
                  </a:lnTo>
                  <a:lnTo>
                    <a:pt x="1969477" y="1193800"/>
                  </a:lnTo>
                  <a:lnTo>
                    <a:pt x="1974684" y="1181100"/>
                  </a:lnTo>
                  <a:close/>
                </a:path>
                <a:path w="2983865" h="3416300">
                  <a:moveTo>
                    <a:pt x="1971268" y="1130300"/>
                  </a:moveTo>
                  <a:lnTo>
                    <a:pt x="1958962" y="1130300"/>
                  </a:lnTo>
                  <a:lnTo>
                    <a:pt x="1945512" y="1143000"/>
                  </a:lnTo>
                  <a:lnTo>
                    <a:pt x="1959394" y="1155700"/>
                  </a:lnTo>
                  <a:lnTo>
                    <a:pt x="1950643" y="1168400"/>
                  </a:lnTo>
                  <a:lnTo>
                    <a:pt x="1940534" y="1168400"/>
                  </a:lnTo>
                  <a:lnTo>
                    <a:pt x="1940318" y="1181100"/>
                  </a:lnTo>
                  <a:lnTo>
                    <a:pt x="1973872" y="1181100"/>
                  </a:lnTo>
                  <a:lnTo>
                    <a:pt x="1971598" y="1155700"/>
                  </a:lnTo>
                  <a:lnTo>
                    <a:pt x="1994888" y="1155700"/>
                  </a:lnTo>
                  <a:lnTo>
                    <a:pt x="1992257" y="1152231"/>
                  </a:lnTo>
                  <a:lnTo>
                    <a:pt x="1983257" y="1143000"/>
                  </a:lnTo>
                  <a:lnTo>
                    <a:pt x="1971268" y="1130300"/>
                  </a:lnTo>
                  <a:close/>
                </a:path>
                <a:path w="2983865" h="3416300">
                  <a:moveTo>
                    <a:pt x="1939086" y="1155700"/>
                  </a:moveTo>
                  <a:lnTo>
                    <a:pt x="1929472" y="1168400"/>
                  </a:lnTo>
                  <a:lnTo>
                    <a:pt x="1950643" y="1168400"/>
                  </a:lnTo>
                  <a:lnTo>
                    <a:pt x="1939086" y="1155700"/>
                  </a:lnTo>
                  <a:close/>
                </a:path>
                <a:path w="2983865" h="3416300">
                  <a:moveTo>
                    <a:pt x="1994928" y="1155700"/>
                  </a:moveTo>
                  <a:lnTo>
                    <a:pt x="1983244" y="1155700"/>
                  </a:lnTo>
                  <a:lnTo>
                    <a:pt x="1985860" y="1168400"/>
                  </a:lnTo>
                  <a:lnTo>
                    <a:pt x="1994928" y="1155700"/>
                  </a:lnTo>
                  <a:close/>
                </a:path>
                <a:path w="2983865" h="3416300">
                  <a:moveTo>
                    <a:pt x="1992257" y="1152231"/>
                  </a:moveTo>
                  <a:lnTo>
                    <a:pt x="1994888" y="1155700"/>
                  </a:lnTo>
                  <a:lnTo>
                    <a:pt x="1995639" y="1155700"/>
                  </a:lnTo>
                  <a:lnTo>
                    <a:pt x="1992257" y="1152231"/>
                  </a:lnTo>
                  <a:close/>
                </a:path>
                <a:path w="2983865" h="3416300">
                  <a:moveTo>
                    <a:pt x="2027669" y="1117600"/>
                  </a:moveTo>
                  <a:lnTo>
                    <a:pt x="1972487" y="1117600"/>
                  </a:lnTo>
                  <a:lnTo>
                    <a:pt x="1976878" y="1130300"/>
                  </a:lnTo>
                  <a:lnTo>
                    <a:pt x="1985256" y="1143000"/>
                  </a:lnTo>
                  <a:lnTo>
                    <a:pt x="1992257" y="1152231"/>
                  </a:lnTo>
                  <a:lnTo>
                    <a:pt x="1995639" y="1155700"/>
                  </a:lnTo>
                  <a:lnTo>
                    <a:pt x="2003044" y="1155700"/>
                  </a:lnTo>
                  <a:lnTo>
                    <a:pt x="2011680" y="1143000"/>
                  </a:lnTo>
                  <a:lnTo>
                    <a:pt x="2015807" y="1143000"/>
                  </a:lnTo>
                  <a:lnTo>
                    <a:pt x="2006511" y="1130300"/>
                  </a:lnTo>
                  <a:lnTo>
                    <a:pt x="2025129" y="1130300"/>
                  </a:lnTo>
                  <a:lnTo>
                    <a:pt x="2027669" y="1117600"/>
                  </a:lnTo>
                  <a:close/>
                </a:path>
                <a:path w="2983865" h="3416300">
                  <a:moveTo>
                    <a:pt x="1988400" y="1092200"/>
                  </a:moveTo>
                  <a:lnTo>
                    <a:pt x="1979320" y="1117600"/>
                  </a:lnTo>
                  <a:lnTo>
                    <a:pt x="2023389" y="1117600"/>
                  </a:lnTo>
                  <a:lnTo>
                    <a:pt x="2020951" y="1104900"/>
                  </a:lnTo>
                  <a:lnTo>
                    <a:pt x="1994598" y="1104900"/>
                  </a:lnTo>
                  <a:lnTo>
                    <a:pt x="1988400" y="1092200"/>
                  </a:lnTo>
                  <a:close/>
                </a:path>
                <a:path w="2983865" h="3416300">
                  <a:moveTo>
                    <a:pt x="2044026" y="1092200"/>
                  </a:moveTo>
                  <a:lnTo>
                    <a:pt x="1996960" y="1092200"/>
                  </a:lnTo>
                  <a:lnTo>
                    <a:pt x="1999348" y="1104900"/>
                  </a:lnTo>
                  <a:lnTo>
                    <a:pt x="2041194" y="1104900"/>
                  </a:lnTo>
                  <a:lnTo>
                    <a:pt x="2044026" y="1092200"/>
                  </a:lnTo>
                  <a:close/>
                </a:path>
                <a:path w="2983865" h="3416300">
                  <a:moveTo>
                    <a:pt x="2056803" y="1079500"/>
                  </a:moveTo>
                  <a:lnTo>
                    <a:pt x="2006477" y="1079500"/>
                  </a:lnTo>
                  <a:lnTo>
                    <a:pt x="2001315" y="1092200"/>
                  </a:lnTo>
                  <a:lnTo>
                    <a:pt x="2054974" y="1092200"/>
                  </a:lnTo>
                  <a:lnTo>
                    <a:pt x="2056803" y="1079500"/>
                  </a:lnTo>
                  <a:close/>
                </a:path>
                <a:path w="2983865" h="3416300">
                  <a:moveTo>
                    <a:pt x="2051570" y="1066800"/>
                  </a:moveTo>
                  <a:lnTo>
                    <a:pt x="2022557" y="1066800"/>
                  </a:lnTo>
                  <a:lnTo>
                    <a:pt x="2015919" y="1079500"/>
                  </a:lnTo>
                  <a:lnTo>
                    <a:pt x="2049754" y="1079500"/>
                  </a:lnTo>
                  <a:lnTo>
                    <a:pt x="2051570" y="1066800"/>
                  </a:lnTo>
                  <a:close/>
                </a:path>
                <a:path w="2983865" h="3416300">
                  <a:moveTo>
                    <a:pt x="2074392" y="1066800"/>
                  </a:moveTo>
                  <a:lnTo>
                    <a:pt x="2051570" y="1066800"/>
                  </a:lnTo>
                  <a:lnTo>
                    <a:pt x="2063699" y="1079500"/>
                  </a:lnTo>
                  <a:lnTo>
                    <a:pt x="2068347" y="1079500"/>
                  </a:lnTo>
                  <a:lnTo>
                    <a:pt x="2074392" y="1066800"/>
                  </a:lnTo>
                  <a:close/>
                </a:path>
                <a:path w="2983865" h="3416300">
                  <a:moveTo>
                    <a:pt x="2078596" y="1041400"/>
                  </a:moveTo>
                  <a:lnTo>
                    <a:pt x="2035060" y="1041400"/>
                  </a:lnTo>
                  <a:lnTo>
                    <a:pt x="2031339" y="1054100"/>
                  </a:lnTo>
                  <a:lnTo>
                    <a:pt x="2027964" y="1054100"/>
                  </a:lnTo>
                  <a:lnTo>
                    <a:pt x="2024865" y="1066800"/>
                  </a:lnTo>
                  <a:lnTo>
                    <a:pt x="2078355" y="1066800"/>
                  </a:lnTo>
                  <a:lnTo>
                    <a:pt x="2088616" y="1054100"/>
                  </a:lnTo>
                  <a:lnTo>
                    <a:pt x="2078596" y="1041400"/>
                  </a:lnTo>
                  <a:close/>
                </a:path>
                <a:path w="2983865" h="3416300">
                  <a:moveTo>
                    <a:pt x="2052878" y="1028700"/>
                  </a:moveTo>
                  <a:lnTo>
                    <a:pt x="2049729" y="1041400"/>
                  </a:lnTo>
                  <a:lnTo>
                    <a:pt x="2054923" y="1041400"/>
                  </a:lnTo>
                  <a:lnTo>
                    <a:pt x="2052878" y="1028700"/>
                  </a:lnTo>
                  <a:close/>
                </a:path>
                <a:path w="2983865" h="3416300">
                  <a:moveTo>
                    <a:pt x="2103920" y="1028700"/>
                  </a:moveTo>
                  <a:lnTo>
                    <a:pt x="2065020" y="1028700"/>
                  </a:lnTo>
                  <a:lnTo>
                    <a:pt x="2054923" y="1041400"/>
                  </a:lnTo>
                  <a:lnTo>
                    <a:pt x="2101659" y="1041400"/>
                  </a:lnTo>
                  <a:lnTo>
                    <a:pt x="2103920" y="1028700"/>
                  </a:lnTo>
                  <a:close/>
                </a:path>
                <a:path w="2983865" h="3416300">
                  <a:moveTo>
                    <a:pt x="2108441" y="1016000"/>
                  </a:moveTo>
                  <a:lnTo>
                    <a:pt x="2060181" y="1016000"/>
                  </a:lnTo>
                  <a:lnTo>
                    <a:pt x="2055825" y="1028700"/>
                  </a:lnTo>
                  <a:lnTo>
                    <a:pt x="2106142" y="1028700"/>
                  </a:lnTo>
                  <a:lnTo>
                    <a:pt x="2108441" y="1016000"/>
                  </a:lnTo>
                  <a:close/>
                </a:path>
                <a:path w="2983865" h="3416300">
                  <a:moveTo>
                    <a:pt x="2129510" y="1003300"/>
                  </a:moveTo>
                  <a:lnTo>
                    <a:pt x="2077567" y="1003300"/>
                  </a:lnTo>
                  <a:lnTo>
                    <a:pt x="2075840" y="1016000"/>
                  </a:lnTo>
                  <a:lnTo>
                    <a:pt x="2119490" y="1016000"/>
                  </a:lnTo>
                  <a:lnTo>
                    <a:pt x="2129510" y="1003300"/>
                  </a:lnTo>
                  <a:close/>
                </a:path>
                <a:path w="2983865" h="3416300">
                  <a:moveTo>
                    <a:pt x="2159241" y="965200"/>
                  </a:moveTo>
                  <a:lnTo>
                    <a:pt x="2105444" y="965200"/>
                  </a:lnTo>
                  <a:lnTo>
                    <a:pt x="2096706" y="977900"/>
                  </a:lnTo>
                  <a:lnTo>
                    <a:pt x="2102345" y="990600"/>
                  </a:lnTo>
                  <a:lnTo>
                    <a:pt x="2092286" y="990600"/>
                  </a:lnTo>
                  <a:lnTo>
                    <a:pt x="2079358" y="1003300"/>
                  </a:lnTo>
                  <a:lnTo>
                    <a:pt x="2132203" y="1003300"/>
                  </a:lnTo>
                  <a:lnTo>
                    <a:pt x="2123287" y="990600"/>
                  </a:lnTo>
                  <a:lnTo>
                    <a:pt x="2130628" y="977900"/>
                  </a:lnTo>
                  <a:lnTo>
                    <a:pt x="2161984" y="977900"/>
                  </a:lnTo>
                  <a:lnTo>
                    <a:pt x="2159241" y="965200"/>
                  </a:lnTo>
                  <a:close/>
                </a:path>
                <a:path w="2983865" h="3416300">
                  <a:moveTo>
                    <a:pt x="2151418" y="977900"/>
                  </a:moveTo>
                  <a:lnTo>
                    <a:pt x="2130628" y="977900"/>
                  </a:lnTo>
                  <a:lnTo>
                    <a:pt x="2146858" y="990600"/>
                  </a:lnTo>
                  <a:lnTo>
                    <a:pt x="2151418" y="977900"/>
                  </a:lnTo>
                  <a:close/>
                </a:path>
                <a:path w="2983865" h="3416300">
                  <a:moveTo>
                    <a:pt x="2118995" y="952500"/>
                  </a:moveTo>
                  <a:lnTo>
                    <a:pt x="2109914" y="965200"/>
                  </a:lnTo>
                  <a:lnTo>
                    <a:pt x="2118677" y="965200"/>
                  </a:lnTo>
                  <a:lnTo>
                    <a:pt x="2118995" y="952500"/>
                  </a:lnTo>
                  <a:close/>
                </a:path>
                <a:path w="2983865" h="3416300">
                  <a:moveTo>
                    <a:pt x="2154796" y="952500"/>
                  </a:moveTo>
                  <a:lnTo>
                    <a:pt x="2129332" y="952500"/>
                  </a:lnTo>
                  <a:lnTo>
                    <a:pt x="2128862" y="965200"/>
                  </a:lnTo>
                  <a:lnTo>
                    <a:pt x="2161476" y="965200"/>
                  </a:lnTo>
                  <a:lnTo>
                    <a:pt x="2160534" y="959274"/>
                  </a:lnTo>
                  <a:lnTo>
                    <a:pt x="2154796" y="952500"/>
                  </a:lnTo>
                  <a:close/>
                </a:path>
                <a:path w="2983865" h="3416300">
                  <a:moveTo>
                    <a:pt x="2160534" y="959274"/>
                  </a:moveTo>
                  <a:lnTo>
                    <a:pt x="2161476" y="965200"/>
                  </a:lnTo>
                  <a:lnTo>
                    <a:pt x="2165553" y="965200"/>
                  </a:lnTo>
                  <a:lnTo>
                    <a:pt x="2160534" y="959274"/>
                  </a:lnTo>
                  <a:close/>
                </a:path>
                <a:path w="2983865" h="3416300">
                  <a:moveTo>
                    <a:pt x="2174709" y="939800"/>
                  </a:moveTo>
                  <a:lnTo>
                    <a:pt x="2142447" y="939800"/>
                  </a:lnTo>
                  <a:lnTo>
                    <a:pt x="2148667" y="952500"/>
                  </a:lnTo>
                  <a:lnTo>
                    <a:pt x="2159457" y="952500"/>
                  </a:lnTo>
                  <a:lnTo>
                    <a:pt x="2160534" y="959274"/>
                  </a:lnTo>
                  <a:lnTo>
                    <a:pt x="2165553" y="965200"/>
                  </a:lnTo>
                  <a:lnTo>
                    <a:pt x="2168728" y="965200"/>
                  </a:lnTo>
                  <a:lnTo>
                    <a:pt x="2174709" y="939800"/>
                  </a:lnTo>
                  <a:close/>
                </a:path>
                <a:path w="2983865" h="3416300">
                  <a:moveTo>
                    <a:pt x="2137905" y="939800"/>
                  </a:moveTo>
                  <a:lnTo>
                    <a:pt x="2132888" y="939800"/>
                  </a:lnTo>
                  <a:lnTo>
                    <a:pt x="2131110" y="952500"/>
                  </a:lnTo>
                  <a:lnTo>
                    <a:pt x="2137232" y="952500"/>
                  </a:lnTo>
                  <a:lnTo>
                    <a:pt x="2137905" y="939800"/>
                  </a:lnTo>
                  <a:close/>
                </a:path>
                <a:path w="2983865" h="3416300">
                  <a:moveTo>
                    <a:pt x="2142447" y="939800"/>
                  </a:moveTo>
                  <a:lnTo>
                    <a:pt x="2137905" y="939800"/>
                  </a:lnTo>
                  <a:lnTo>
                    <a:pt x="2137232" y="952500"/>
                  </a:lnTo>
                  <a:lnTo>
                    <a:pt x="2148667" y="952500"/>
                  </a:lnTo>
                  <a:lnTo>
                    <a:pt x="2142447" y="939800"/>
                  </a:lnTo>
                  <a:close/>
                </a:path>
                <a:path w="2983865" h="3416300">
                  <a:moveTo>
                    <a:pt x="2185136" y="939800"/>
                  </a:moveTo>
                  <a:lnTo>
                    <a:pt x="2178558" y="939800"/>
                  </a:lnTo>
                  <a:lnTo>
                    <a:pt x="2180386" y="952500"/>
                  </a:lnTo>
                  <a:lnTo>
                    <a:pt x="2185136" y="939800"/>
                  </a:lnTo>
                  <a:close/>
                </a:path>
                <a:path w="2983865" h="3416300">
                  <a:moveTo>
                    <a:pt x="2186482" y="927100"/>
                  </a:moveTo>
                  <a:lnTo>
                    <a:pt x="2142264" y="927100"/>
                  </a:lnTo>
                  <a:lnTo>
                    <a:pt x="2139291" y="939800"/>
                  </a:lnTo>
                  <a:lnTo>
                    <a:pt x="2189975" y="939800"/>
                  </a:lnTo>
                  <a:lnTo>
                    <a:pt x="2186482" y="927100"/>
                  </a:lnTo>
                  <a:close/>
                </a:path>
                <a:path w="2983865" h="3416300">
                  <a:moveTo>
                    <a:pt x="2189467" y="914400"/>
                  </a:moveTo>
                  <a:lnTo>
                    <a:pt x="2151786" y="914400"/>
                  </a:lnTo>
                  <a:lnTo>
                    <a:pt x="2146527" y="927100"/>
                  </a:lnTo>
                  <a:lnTo>
                    <a:pt x="2187943" y="927100"/>
                  </a:lnTo>
                  <a:lnTo>
                    <a:pt x="2189467" y="914400"/>
                  </a:lnTo>
                  <a:close/>
                </a:path>
                <a:path w="2983865" h="3416300">
                  <a:moveTo>
                    <a:pt x="2203780" y="914400"/>
                  </a:moveTo>
                  <a:lnTo>
                    <a:pt x="2189467" y="914400"/>
                  </a:lnTo>
                  <a:lnTo>
                    <a:pt x="2192540" y="927100"/>
                  </a:lnTo>
                  <a:lnTo>
                    <a:pt x="2195690" y="927100"/>
                  </a:lnTo>
                  <a:lnTo>
                    <a:pt x="2203780" y="914400"/>
                  </a:lnTo>
                  <a:close/>
                </a:path>
                <a:path w="2983865" h="3416300">
                  <a:moveTo>
                    <a:pt x="2208542" y="901700"/>
                  </a:moveTo>
                  <a:lnTo>
                    <a:pt x="2162860" y="901700"/>
                  </a:lnTo>
                  <a:lnTo>
                    <a:pt x="2172525" y="914400"/>
                  </a:lnTo>
                  <a:lnTo>
                    <a:pt x="2206015" y="914400"/>
                  </a:lnTo>
                  <a:lnTo>
                    <a:pt x="2208542" y="901700"/>
                  </a:lnTo>
                  <a:close/>
                </a:path>
                <a:path w="2983865" h="3416300">
                  <a:moveTo>
                    <a:pt x="2221064" y="876300"/>
                  </a:moveTo>
                  <a:lnTo>
                    <a:pt x="2183396" y="876300"/>
                  </a:lnTo>
                  <a:lnTo>
                    <a:pt x="2177796" y="889000"/>
                  </a:lnTo>
                  <a:lnTo>
                    <a:pt x="2168728" y="901700"/>
                  </a:lnTo>
                  <a:lnTo>
                    <a:pt x="2219947" y="901700"/>
                  </a:lnTo>
                  <a:lnTo>
                    <a:pt x="2221941" y="889000"/>
                  </a:lnTo>
                  <a:lnTo>
                    <a:pt x="2214880" y="889000"/>
                  </a:lnTo>
                  <a:lnTo>
                    <a:pt x="2221064" y="876300"/>
                  </a:lnTo>
                  <a:close/>
                </a:path>
                <a:path w="2983865" h="3416300">
                  <a:moveTo>
                    <a:pt x="2237612" y="876300"/>
                  </a:moveTo>
                  <a:lnTo>
                    <a:pt x="2221064" y="876300"/>
                  </a:lnTo>
                  <a:lnTo>
                    <a:pt x="2225306" y="889000"/>
                  </a:lnTo>
                  <a:lnTo>
                    <a:pt x="2230348" y="889000"/>
                  </a:lnTo>
                  <a:lnTo>
                    <a:pt x="2237612" y="876300"/>
                  </a:lnTo>
                  <a:close/>
                </a:path>
                <a:path w="2983865" h="3416300">
                  <a:moveTo>
                    <a:pt x="2197430" y="863600"/>
                  </a:moveTo>
                  <a:lnTo>
                    <a:pt x="2196642" y="863600"/>
                  </a:lnTo>
                  <a:lnTo>
                    <a:pt x="2193658" y="876300"/>
                  </a:lnTo>
                  <a:lnTo>
                    <a:pt x="2198598" y="876300"/>
                  </a:lnTo>
                  <a:lnTo>
                    <a:pt x="2197430" y="863600"/>
                  </a:lnTo>
                  <a:close/>
                </a:path>
                <a:path w="2983865" h="3416300">
                  <a:moveTo>
                    <a:pt x="2235123" y="863600"/>
                  </a:moveTo>
                  <a:lnTo>
                    <a:pt x="2200719" y="863600"/>
                  </a:lnTo>
                  <a:lnTo>
                    <a:pt x="2203526" y="876300"/>
                  </a:lnTo>
                  <a:lnTo>
                    <a:pt x="2245017" y="876300"/>
                  </a:lnTo>
                  <a:lnTo>
                    <a:pt x="2235123" y="863600"/>
                  </a:lnTo>
                  <a:close/>
                </a:path>
                <a:path w="2983865" h="3416300">
                  <a:moveTo>
                    <a:pt x="2214587" y="850900"/>
                  </a:moveTo>
                  <a:lnTo>
                    <a:pt x="2210879" y="850900"/>
                  </a:lnTo>
                  <a:lnTo>
                    <a:pt x="2204504" y="863600"/>
                  </a:lnTo>
                  <a:lnTo>
                    <a:pt x="2216200" y="863600"/>
                  </a:lnTo>
                  <a:lnTo>
                    <a:pt x="2214587" y="850900"/>
                  </a:lnTo>
                  <a:close/>
                </a:path>
                <a:path w="2983865" h="3416300">
                  <a:moveTo>
                    <a:pt x="2261958" y="850900"/>
                  </a:moveTo>
                  <a:lnTo>
                    <a:pt x="2224062" y="850900"/>
                  </a:lnTo>
                  <a:lnTo>
                    <a:pt x="2217737" y="863600"/>
                  </a:lnTo>
                  <a:lnTo>
                    <a:pt x="2250947" y="863600"/>
                  </a:lnTo>
                  <a:lnTo>
                    <a:pt x="2261958" y="850900"/>
                  </a:lnTo>
                  <a:close/>
                </a:path>
                <a:path w="2983865" h="3416300">
                  <a:moveTo>
                    <a:pt x="2258822" y="838200"/>
                  </a:moveTo>
                  <a:lnTo>
                    <a:pt x="2219020" y="838200"/>
                  </a:lnTo>
                  <a:lnTo>
                    <a:pt x="2216391" y="850900"/>
                  </a:lnTo>
                  <a:lnTo>
                    <a:pt x="2257933" y="850900"/>
                  </a:lnTo>
                  <a:lnTo>
                    <a:pt x="2258822" y="838200"/>
                  </a:lnTo>
                  <a:close/>
                </a:path>
                <a:path w="2983865" h="3416300">
                  <a:moveTo>
                    <a:pt x="2293429" y="812800"/>
                  </a:moveTo>
                  <a:lnTo>
                    <a:pt x="2242061" y="812800"/>
                  </a:lnTo>
                  <a:lnTo>
                    <a:pt x="2234965" y="825500"/>
                  </a:lnTo>
                  <a:lnTo>
                    <a:pt x="2230170" y="825500"/>
                  </a:lnTo>
                  <a:lnTo>
                    <a:pt x="2236762" y="838200"/>
                  </a:lnTo>
                  <a:lnTo>
                    <a:pt x="2281377" y="838200"/>
                  </a:lnTo>
                  <a:lnTo>
                    <a:pt x="2293429" y="812800"/>
                  </a:lnTo>
                  <a:close/>
                </a:path>
                <a:path w="2983865" h="3416300">
                  <a:moveTo>
                    <a:pt x="2285568" y="800100"/>
                  </a:moveTo>
                  <a:lnTo>
                    <a:pt x="2253818" y="800100"/>
                  </a:lnTo>
                  <a:lnTo>
                    <a:pt x="2249418" y="812800"/>
                  </a:lnTo>
                  <a:lnTo>
                    <a:pt x="2283117" y="812800"/>
                  </a:lnTo>
                  <a:lnTo>
                    <a:pt x="2285568" y="800100"/>
                  </a:lnTo>
                  <a:close/>
                </a:path>
                <a:path w="2983865" h="3416300">
                  <a:moveTo>
                    <a:pt x="2304427" y="800100"/>
                  </a:moveTo>
                  <a:lnTo>
                    <a:pt x="2295728" y="800100"/>
                  </a:lnTo>
                  <a:lnTo>
                    <a:pt x="2300249" y="812800"/>
                  </a:lnTo>
                  <a:lnTo>
                    <a:pt x="2304427" y="800100"/>
                  </a:lnTo>
                  <a:close/>
                </a:path>
                <a:path w="2983865" h="3416300">
                  <a:moveTo>
                    <a:pt x="2309164" y="787400"/>
                  </a:moveTo>
                  <a:lnTo>
                    <a:pt x="2284120" y="787400"/>
                  </a:lnTo>
                  <a:lnTo>
                    <a:pt x="2284971" y="800100"/>
                  </a:lnTo>
                  <a:lnTo>
                    <a:pt x="2307488" y="800100"/>
                  </a:lnTo>
                  <a:lnTo>
                    <a:pt x="2309164" y="787400"/>
                  </a:lnTo>
                  <a:close/>
                </a:path>
                <a:path w="2983865" h="3416300">
                  <a:moveTo>
                    <a:pt x="2289225" y="762000"/>
                  </a:moveTo>
                  <a:lnTo>
                    <a:pt x="2279840" y="774700"/>
                  </a:lnTo>
                  <a:lnTo>
                    <a:pt x="2268982" y="787400"/>
                  </a:lnTo>
                  <a:lnTo>
                    <a:pt x="2308072" y="787400"/>
                  </a:lnTo>
                  <a:lnTo>
                    <a:pt x="2306599" y="774700"/>
                  </a:lnTo>
                  <a:lnTo>
                    <a:pt x="2296185" y="774700"/>
                  </a:lnTo>
                  <a:lnTo>
                    <a:pt x="2289225" y="762000"/>
                  </a:lnTo>
                  <a:close/>
                </a:path>
                <a:path w="2983865" h="3416300">
                  <a:moveTo>
                    <a:pt x="2325979" y="774700"/>
                  </a:moveTo>
                  <a:lnTo>
                    <a:pt x="2318677" y="774700"/>
                  </a:lnTo>
                  <a:lnTo>
                    <a:pt x="2321242" y="787400"/>
                  </a:lnTo>
                  <a:lnTo>
                    <a:pt x="2323807" y="787400"/>
                  </a:lnTo>
                  <a:lnTo>
                    <a:pt x="2325979" y="774700"/>
                  </a:lnTo>
                  <a:close/>
                </a:path>
                <a:path w="2983865" h="3416300">
                  <a:moveTo>
                    <a:pt x="2307666" y="736600"/>
                  </a:moveTo>
                  <a:lnTo>
                    <a:pt x="2303538" y="736600"/>
                  </a:lnTo>
                  <a:lnTo>
                    <a:pt x="2297653" y="749974"/>
                  </a:lnTo>
                  <a:lnTo>
                    <a:pt x="2299335" y="774700"/>
                  </a:lnTo>
                  <a:lnTo>
                    <a:pt x="2319718" y="774700"/>
                  </a:lnTo>
                  <a:lnTo>
                    <a:pt x="2312391" y="762939"/>
                  </a:lnTo>
                  <a:lnTo>
                    <a:pt x="2311336" y="762000"/>
                  </a:lnTo>
                  <a:lnTo>
                    <a:pt x="2308860" y="762000"/>
                  </a:lnTo>
                  <a:lnTo>
                    <a:pt x="2301252" y="749300"/>
                  </a:lnTo>
                  <a:lnTo>
                    <a:pt x="2312073" y="749300"/>
                  </a:lnTo>
                  <a:lnTo>
                    <a:pt x="2307666" y="736600"/>
                  </a:lnTo>
                  <a:close/>
                </a:path>
                <a:path w="2983865" h="3416300">
                  <a:moveTo>
                    <a:pt x="2312391" y="762939"/>
                  </a:moveTo>
                  <a:lnTo>
                    <a:pt x="2319718" y="774700"/>
                  </a:lnTo>
                  <a:lnTo>
                    <a:pt x="2325598" y="774700"/>
                  </a:lnTo>
                  <a:lnTo>
                    <a:pt x="2312391" y="762939"/>
                  </a:lnTo>
                  <a:close/>
                </a:path>
                <a:path w="2983865" h="3416300">
                  <a:moveTo>
                    <a:pt x="2334831" y="749300"/>
                  </a:moveTo>
                  <a:lnTo>
                    <a:pt x="2301252" y="749300"/>
                  </a:lnTo>
                  <a:lnTo>
                    <a:pt x="2308860" y="762000"/>
                  </a:lnTo>
                  <a:lnTo>
                    <a:pt x="2311806" y="762000"/>
                  </a:lnTo>
                  <a:lnTo>
                    <a:pt x="2312391" y="762939"/>
                  </a:lnTo>
                  <a:lnTo>
                    <a:pt x="2325598" y="774700"/>
                  </a:lnTo>
                  <a:lnTo>
                    <a:pt x="2333726" y="774700"/>
                  </a:lnTo>
                  <a:lnTo>
                    <a:pt x="2334094" y="762000"/>
                  </a:lnTo>
                  <a:lnTo>
                    <a:pt x="2334831" y="749300"/>
                  </a:lnTo>
                  <a:close/>
                </a:path>
                <a:path w="2983865" h="3416300">
                  <a:moveTo>
                    <a:pt x="2297653" y="749974"/>
                  </a:moveTo>
                  <a:lnTo>
                    <a:pt x="2292362" y="762000"/>
                  </a:lnTo>
                  <a:lnTo>
                    <a:pt x="2298471" y="762000"/>
                  </a:lnTo>
                  <a:lnTo>
                    <a:pt x="2297653" y="749974"/>
                  </a:lnTo>
                  <a:close/>
                </a:path>
                <a:path w="2983865" h="3416300">
                  <a:moveTo>
                    <a:pt x="2297950" y="749300"/>
                  </a:moveTo>
                  <a:lnTo>
                    <a:pt x="2297607" y="749300"/>
                  </a:lnTo>
                  <a:lnTo>
                    <a:pt x="2297653" y="749974"/>
                  </a:lnTo>
                  <a:lnTo>
                    <a:pt x="2297950" y="749300"/>
                  </a:lnTo>
                  <a:close/>
                </a:path>
                <a:path w="2983865" h="3416300">
                  <a:moveTo>
                    <a:pt x="2340952" y="736600"/>
                  </a:moveTo>
                  <a:lnTo>
                    <a:pt x="2324303" y="736600"/>
                  </a:lnTo>
                  <a:lnTo>
                    <a:pt x="2325141" y="749300"/>
                  </a:lnTo>
                  <a:lnTo>
                    <a:pt x="2344254" y="749300"/>
                  </a:lnTo>
                  <a:lnTo>
                    <a:pt x="2340952" y="736600"/>
                  </a:lnTo>
                  <a:close/>
                </a:path>
                <a:path w="2983865" h="3416300">
                  <a:moveTo>
                    <a:pt x="2390825" y="685800"/>
                  </a:moveTo>
                  <a:lnTo>
                    <a:pt x="2349703" y="685800"/>
                  </a:lnTo>
                  <a:lnTo>
                    <a:pt x="2345562" y="698500"/>
                  </a:lnTo>
                  <a:lnTo>
                    <a:pt x="2335555" y="698500"/>
                  </a:lnTo>
                  <a:lnTo>
                    <a:pt x="2336672" y="711200"/>
                  </a:lnTo>
                  <a:lnTo>
                    <a:pt x="2331148" y="723900"/>
                  </a:lnTo>
                  <a:lnTo>
                    <a:pt x="2315908" y="723900"/>
                  </a:lnTo>
                  <a:lnTo>
                    <a:pt x="2322639" y="736600"/>
                  </a:lnTo>
                  <a:lnTo>
                    <a:pt x="2363749" y="736600"/>
                  </a:lnTo>
                  <a:lnTo>
                    <a:pt x="2363025" y="723900"/>
                  </a:lnTo>
                  <a:lnTo>
                    <a:pt x="2360434" y="711200"/>
                  </a:lnTo>
                  <a:lnTo>
                    <a:pt x="2384552" y="711200"/>
                  </a:lnTo>
                  <a:lnTo>
                    <a:pt x="2393238" y="698500"/>
                  </a:lnTo>
                  <a:lnTo>
                    <a:pt x="2390825" y="685800"/>
                  </a:lnTo>
                  <a:close/>
                </a:path>
                <a:path w="2983865" h="3416300">
                  <a:moveTo>
                    <a:pt x="2384552" y="711200"/>
                  </a:moveTo>
                  <a:lnTo>
                    <a:pt x="2367787" y="711200"/>
                  </a:lnTo>
                  <a:lnTo>
                    <a:pt x="2373566" y="723900"/>
                  </a:lnTo>
                  <a:lnTo>
                    <a:pt x="2376195" y="723900"/>
                  </a:lnTo>
                  <a:lnTo>
                    <a:pt x="2384552" y="711200"/>
                  </a:lnTo>
                  <a:close/>
                </a:path>
                <a:path w="2983865" h="3416300">
                  <a:moveTo>
                    <a:pt x="2406180" y="685800"/>
                  </a:moveTo>
                  <a:lnTo>
                    <a:pt x="2390825" y="685800"/>
                  </a:lnTo>
                  <a:lnTo>
                    <a:pt x="2401239" y="698500"/>
                  </a:lnTo>
                  <a:lnTo>
                    <a:pt x="2406180" y="685800"/>
                  </a:lnTo>
                  <a:close/>
                </a:path>
                <a:path w="2983865" h="3416300">
                  <a:moveTo>
                    <a:pt x="2414143" y="673100"/>
                  </a:moveTo>
                  <a:lnTo>
                    <a:pt x="2382532" y="673100"/>
                  </a:lnTo>
                  <a:lnTo>
                    <a:pt x="2382024" y="685800"/>
                  </a:lnTo>
                  <a:lnTo>
                    <a:pt x="2413203" y="685800"/>
                  </a:lnTo>
                  <a:lnTo>
                    <a:pt x="2414143" y="673100"/>
                  </a:lnTo>
                  <a:close/>
                </a:path>
                <a:path w="2983865" h="3416300">
                  <a:moveTo>
                    <a:pt x="2418473" y="660400"/>
                  </a:moveTo>
                  <a:lnTo>
                    <a:pt x="2371953" y="660400"/>
                  </a:lnTo>
                  <a:lnTo>
                    <a:pt x="2370124" y="673100"/>
                  </a:lnTo>
                  <a:lnTo>
                    <a:pt x="2406218" y="673100"/>
                  </a:lnTo>
                  <a:lnTo>
                    <a:pt x="2418473" y="660400"/>
                  </a:lnTo>
                  <a:close/>
                </a:path>
                <a:path w="2983865" h="3416300">
                  <a:moveTo>
                    <a:pt x="2414409" y="647700"/>
                  </a:moveTo>
                  <a:lnTo>
                    <a:pt x="2378017" y="647700"/>
                  </a:lnTo>
                  <a:lnTo>
                    <a:pt x="2374341" y="660400"/>
                  </a:lnTo>
                  <a:lnTo>
                    <a:pt x="2416378" y="660400"/>
                  </a:lnTo>
                  <a:lnTo>
                    <a:pt x="2414409" y="647700"/>
                  </a:lnTo>
                  <a:close/>
                </a:path>
                <a:path w="2983865" h="3416300">
                  <a:moveTo>
                    <a:pt x="2442451" y="635000"/>
                  </a:moveTo>
                  <a:lnTo>
                    <a:pt x="2406599" y="635000"/>
                  </a:lnTo>
                  <a:lnTo>
                    <a:pt x="2398115" y="647700"/>
                  </a:lnTo>
                  <a:lnTo>
                    <a:pt x="2439682" y="647700"/>
                  </a:lnTo>
                  <a:lnTo>
                    <a:pt x="2442451" y="635000"/>
                  </a:lnTo>
                  <a:close/>
                </a:path>
                <a:path w="2983865" h="3416300">
                  <a:moveTo>
                    <a:pt x="2439682" y="622300"/>
                  </a:moveTo>
                  <a:lnTo>
                    <a:pt x="2398064" y="622300"/>
                  </a:lnTo>
                  <a:lnTo>
                    <a:pt x="2403449" y="635000"/>
                  </a:lnTo>
                  <a:lnTo>
                    <a:pt x="2440051" y="635000"/>
                  </a:lnTo>
                  <a:lnTo>
                    <a:pt x="2439682" y="622300"/>
                  </a:lnTo>
                  <a:close/>
                </a:path>
                <a:path w="2983865" h="3416300">
                  <a:moveTo>
                    <a:pt x="2406891" y="609600"/>
                  </a:moveTo>
                  <a:lnTo>
                    <a:pt x="2403614" y="622300"/>
                  </a:lnTo>
                  <a:lnTo>
                    <a:pt x="2409520" y="622300"/>
                  </a:lnTo>
                  <a:lnTo>
                    <a:pt x="2406891" y="609600"/>
                  </a:lnTo>
                  <a:close/>
                </a:path>
                <a:path w="2983865" h="3416300">
                  <a:moveTo>
                    <a:pt x="2464485" y="558800"/>
                  </a:moveTo>
                  <a:lnTo>
                    <a:pt x="2452179" y="558800"/>
                  </a:lnTo>
                  <a:lnTo>
                    <a:pt x="2438730" y="584200"/>
                  </a:lnTo>
                  <a:lnTo>
                    <a:pt x="2452598" y="596900"/>
                  </a:lnTo>
                  <a:lnTo>
                    <a:pt x="2420708" y="596900"/>
                  </a:lnTo>
                  <a:lnTo>
                    <a:pt x="2421547" y="609600"/>
                  </a:lnTo>
                  <a:lnTo>
                    <a:pt x="2433523" y="609600"/>
                  </a:lnTo>
                  <a:lnTo>
                    <a:pt x="2429433" y="622300"/>
                  </a:lnTo>
                  <a:lnTo>
                    <a:pt x="2467889" y="622300"/>
                  </a:lnTo>
                  <a:lnTo>
                    <a:pt x="2467089" y="609600"/>
                  </a:lnTo>
                  <a:lnTo>
                    <a:pt x="2464803" y="596900"/>
                  </a:lnTo>
                  <a:lnTo>
                    <a:pt x="2471153" y="584200"/>
                  </a:lnTo>
                  <a:lnTo>
                    <a:pt x="2488098" y="584200"/>
                  </a:lnTo>
                  <a:lnTo>
                    <a:pt x="2485481" y="580751"/>
                  </a:lnTo>
                  <a:lnTo>
                    <a:pt x="2476461" y="571500"/>
                  </a:lnTo>
                  <a:lnTo>
                    <a:pt x="2470082" y="571500"/>
                  </a:lnTo>
                  <a:lnTo>
                    <a:pt x="2466390" y="560819"/>
                  </a:lnTo>
                  <a:lnTo>
                    <a:pt x="2464485" y="558800"/>
                  </a:lnTo>
                  <a:close/>
                </a:path>
                <a:path w="2983865" h="3416300">
                  <a:moveTo>
                    <a:pt x="2432291" y="584200"/>
                  </a:moveTo>
                  <a:lnTo>
                    <a:pt x="2422677" y="596900"/>
                  </a:lnTo>
                  <a:lnTo>
                    <a:pt x="2443848" y="596900"/>
                  </a:lnTo>
                  <a:lnTo>
                    <a:pt x="2432291" y="584200"/>
                  </a:lnTo>
                  <a:close/>
                </a:path>
                <a:path w="2983865" h="3416300">
                  <a:moveTo>
                    <a:pt x="2485481" y="580751"/>
                  </a:moveTo>
                  <a:lnTo>
                    <a:pt x="2488098" y="584200"/>
                  </a:lnTo>
                  <a:lnTo>
                    <a:pt x="2473833" y="584200"/>
                  </a:lnTo>
                  <a:lnTo>
                    <a:pt x="2476449" y="596900"/>
                  </a:lnTo>
                  <a:lnTo>
                    <a:pt x="2488145" y="596900"/>
                  </a:lnTo>
                  <a:lnTo>
                    <a:pt x="2488844" y="584200"/>
                  </a:lnTo>
                  <a:lnTo>
                    <a:pt x="2485481" y="580751"/>
                  </a:lnTo>
                  <a:close/>
                </a:path>
                <a:path w="2983865" h="3416300">
                  <a:moveTo>
                    <a:pt x="2504884" y="571500"/>
                  </a:moveTo>
                  <a:lnTo>
                    <a:pt x="2478462" y="571500"/>
                  </a:lnTo>
                  <a:lnTo>
                    <a:pt x="2485481" y="580751"/>
                  </a:lnTo>
                  <a:lnTo>
                    <a:pt x="2488844" y="584200"/>
                  </a:lnTo>
                  <a:lnTo>
                    <a:pt x="2496261" y="584200"/>
                  </a:lnTo>
                  <a:lnTo>
                    <a:pt x="2504884" y="571500"/>
                  </a:lnTo>
                  <a:close/>
                </a:path>
                <a:path w="2983865" h="3416300">
                  <a:moveTo>
                    <a:pt x="2466390" y="560819"/>
                  </a:moveTo>
                  <a:lnTo>
                    <a:pt x="2470082" y="571500"/>
                  </a:lnTo>
                  <a:lnTo>
                    <a:pt x="2476461" y="571500"/>
                  </a:lnTo>
                  <a:lnTo>
                    <a:pt x="2466390" y="560819"/>
                  </a:lnTo>
                  <a:close/>
                </a:path>
                <a:path w="2983865" h="3416300">
                  <a:moveTo>
                    <a:pt x="2515755" y="546100"/>
                  </a:moveTo>
                  <a:lnTo>
                    <a:pt x="2463723" y="546100"/>
                  </a:lnTo>
                  <a:lnTo>
                    <a:pt x="2465692" y="558800"/>
                  </a:lnTo>
                  <a:lnTo>
                    <a:pt x="2466390" y="560819"/>
                  </a:lnTo>
                  <a:lnTo>
                    <a:pt x="2476461" y="571500"/>
                  </a:lnTo>
                  <a:lnTo>
                    <a:pt x="2499715" y="571500"/>
                  </a:lnTo>
                  <a:lnTo>
                    <a:pt x="2501531" y="558800"/>
                  </a:lnTo>
                  <a:lnTo>
                    <a:pt x="2520873" y="558800"/>
                  </a:lnTo>
                  <a:lnTo>
                    <a:pt x="2515755" y="546100"/>
                  </a:lnTo>
                  <a:close/>
                </a:path>
                <a:path w="2983865" h="3416300">
                  <a:moveTo>
                    <a:pt x="2481618" y="533400"/>
                  </a:moveTo>
                  <a:lnTo>
                    <a:pt x="2477084" y="533400"/>
                  </a:lnTo>
                  <a:lnTo>
                    <a:pt x="2472524" y="546100"/>
                  </a:lnTo>
                  <a:lnTo>
                    <a:pt x="2487803" y="546100"/>
                  </a:lnTo>
                  <a:lnTo>
                    <a:pt x="2481618" y="533400"/>
                  </a:lnTo>
                  <a:close/>
                </a:path>
                <a:path w="2983865" h="3416300">
                  <a:moveTo>
                    <a:pt x="2521445" y="533400"/>
                  </a:moveTo>
                  <a:lnTo>
                    <a:pt x="2498852" y="533400"/>
                  </a:lnTo>
                  <a:lnTo>
                    <a:pt x="2487803" y="546100"/>
                  </a:lnTo>
                  <a:lnTo>
                    <a:pt x="2514168" y="546100"/>
                  </a:lnTo>
                  <a:lnTo>
                    <a:pt x="2521445" y="533400"/>
                  </a:lnTo>
                  <a:close/>
                </a:path>
                <a:path w="2983865" h="3416300">
                  <a:moveTo>
                    <a:pt x="2548178" y="520700"/>
                  </a:moveTo>
                  <a:lnTo>
                    <a:pt x="2490688" y="520700"/>
                  </a:lnTo>
                  <a:lnTo>
                    <a:pt x="2490165" y="533400"/>
                  </a:lnTo>
                  <a:lnTo>
                    <a:pt x="2545029" y="533400"/>
                  </a:lnTo>
                  <a:lnTo>
                    <a:pt x="2548178" y="520700"/>
                  </a:lnTo>
                  <a:close/>
                </a:path>
                <a:path w="2983865" h="3416300">
                  <a:moveTo>
                    <a:pt x="2551760" y="508000"/>
                  </a:moveTo>
                  <a:lnTo>
                    <a:pt x="2504211" y="508000"/>
                  </a:lnTo>
                  <a:lnTo>
                    <a:pt x="2499687" y="520700"/>
                  </a:lnTo>
                  <a:lnTo>
                    <a:pt x="2550007" y="520700"/>
                  </a:lnTo>
                  <a:lnTo>
                    <a:pt x="2551760" y="508000"/>
                  </a:lnTo>
                  <a:close/>
                </a:path>
                <a:path w="2983865" h="3416300">
                  <a:moveTo>
                    <a:pt x="2529443" y="495300"/>
                  </a:moveTo>
                  <a:lnTo>
                    <a:pt x="2527287" y="508000"/>
                  </a:lnTo>
                  <a:lnTo>
                    <a:pt x="2530279" y="508000"/>
                  </a:lnTo>
                  <a:lnTo>
                    <a:pt x="2529443" y="495300"/>
                  </a:lnTo>
                  <a:close/>
                </a:path>
                <a:path w="2983865" h="3416300">
                  <a:moveTo>
                    <a:pt x="2581821" y="482600"/>
                  </a:moveTo>
                  <a:lnTo>
                    <a:pt x="2524544" y="482600"/>
                  </a:lnTo>
                  <a:lnTo>
                    <a:pt x="2521174" y="495300"/>
                  </a:lnTo>
                  <a:lnTo>
                    <a:pt x="2534996" y="495300"/>
                  </a:lnTo>
                  <a:lnTo>
                    <a:pt x="2531546" y="508000"/>
                  </a:lnTo>
                  <a:lnTo>
                    <a:pt x="2567609" y="508000"/>
                  </a:lnTo>
                  <a:lnTo>
                    <a:pt x="2571559" y="495300"/>
                  </a:lnTo>
                  <a:lnTo>
                    <a:pt x="2581821" y="482600"/>
                  </a:lnTo>
                  <a:close/>
                </a:path>
                <a:path w="2983865" h="3416300">
                  <a:moveTo>
                    <a:pt x="2574531" y="469900"/>
                  </a:moveTo>
                  <a:lnTo>
                    <a:pt x="2539771" y="469900"/>
                  </a:lnTo>
                  <a:lnTo>
                    <a:pt x="2528265" y="482600"/>
                  </a:lnTo>
                  <a:lnTo>
                    <a:pt x="2571800" y="482600"/>
                  </a:lnTo>
                  <a:lnTo>
                    <a:pt x="2574531" y="469900"/>
                  </a:lnTo>
                  <a:close/>
                </a:path>
                <a:path w="2983865" h="3416300">
                  <a:moveTo>
                    <a:pt x="2597124" y="457200"/>
                  </a:moveTo>
                  <a:lnTo>
                    <a:pt x="2558224" y="457200"/>
                  </a:lnTo>
                  <a:lnTo>
                    <a:pt x="2548128" y="469900"/>
                  </a:lnTo>
                  <a:lnTo>
                    <a:pt x="2594864" y="469900"/>
                  </a:lnTo>
                  <a:lnTo>
                    <a:pt x="2597124" y="457200"/>
                  </a:lnTo>
                  <a:close/>
                </a:path>
                <a:path w="2983865" h="3416300">
                  <a:moveTo>
                    <a:pt x="2557729" y="444500"/>
                  </a:moveTo>
                  <a:lnTo>
                    <a:pt x="2553385" y="457200"/>
                  </a:lnTo>
                  <a:lnTo>
                    <a:pt x="2563228" y="457200"/>
                  </a:lnTo>
                  <a:lnTo>
                    <a:pt x="2557729" y="444500"/>
                  </a:lnTo>
                  <a:close/>
                </a:path>
                <a:path w="2983865" h="3416300">
                  <a:moveTo>
                    <a:pt x="2593594" y="444500"/>
                  </a:moveTo>
                  <a:lnTo>
                    <a:pt x="2571534" y="444500"/>
                  </a:lnTo>
                  <a:lnTo>
                    <a:pt x="2563228" y="457200"/>
                  </a:lnTo>
                  <a:lnTo>
                    <a:pt x="2601645" y="457200"/>
                  </a:lnTo>
                  <a:lnTo>
                    <a:pt x="2593594" y="444500"/>
                  </a:lnTo>
                  <a:close/>
                </a:path>
                <a:path w="2983865" h="3416300">
                  <a:moveTo>
                    <a:pt x="2616492" y="419100"/>
                  </a:moveTo>
                  <a:lnTo>
                    <a:pt x="2591460" y="419100"/>
                  </a:lnTo>
                  <a:lnTo>
                    <a:pt x="2585999" y="431800"/>
                  </a:lnTo>
                  <a:lnTo>
                    <a:pt x="2572575" y="431800"/>
                  </a:lnTo>
                  <a:lnTo>
                    <a:pt x="2570772" y="444500"/>
                  </a:lnTo>
                  <a:lnTo>
                    <a:pt x="2622715" y="444500"/>
                  </a:lnTo>
                  <a:lnTo>
                    <a:pt x="2625407" y="431800"/>
                  </a:lnTo>
                  <a:lnTo>
                    <a:pt x="2585999" y="431800"/>
                  </a:lnTo>
                  <a:lnTo>
                    <a:pt x="2585491" y="419100"/>
                  </a:lnTo>
                  <a:lnTo>
                    <a:pt x="2616492" y="419100"/>
                  </a:lnTo>
                  <a:close/>
                </a:path>
                <a:path w="2983865" h="3416300">
                  <a:moveTo>
                    <a:pt x="2655189" y="406400"/>
                  </a:moveTo>
                  <a:lnTo>
                    <a:pt x="2589923" y="406400"/>
                  </a:lnTo>
                  <a:lnTo>
                    <a:pt x="2595549" y="419100"/>
                  </a:lnTo>
                  <a:lnTo>
                    <a:pt x="2644622" y="419100"/>
                  </a:lnTo>
                  <a:lnTo>
                    <a:pt x="2655189" y="406400"/>
                  </a:lnTo>
                  <a:close/>
                </a:path>
                <a:path w="2983865" h="3416300">
                  <a:moveTo>
                    <a:pt x="2657005" y="393700"/>
                  </a:moveTo>
                  <a:lnTo>
                    <a:pt x="2600845" y="393700"/>
                  </a:lnTo>
                  <a:lnTo>
                    <a:pt x="2598648" y="406400"/>
                  </a:lnTo>
                  <a:lnTo>
                    <a:pt x="2655125" y="406400"/>
                  </a:lnTo>
                  <a:lnTo>
                    <a:pt x="2657005" y="393700"/>
                  </a:lnTo>
                  <a:close/>
                </a:path>
                <a:path w="2983865" h="3416300">
                  <a:moveTo>
                    <a:pt x="2636481" y="355600"/>
                  </a:moveTo>
                  <a:lnTo>
                    <a:pt x="2632341" y="355600"/>
                  </a:lnTo>
                  <a:lnTo>
                    <a:pt x="2625785" y="370501"/>
                  </a:lnTo>
                  <a:lnTo>
                    <a:pt x="2624315" y="381000"/>
                  </a:lnTo>
                  <a:lnTo>
                    <a:pt x="2622931" y="393700"/>
                  </a:lnTo>
                  <a:lnTo>
                    <a:pt x="2648000" y="393700"/>
                  </a:lnTo>
                  <a:lnTo>
                    <a:pt x="2647784" y="392516"/>
                  </a:lnTo>
                  <a:lnTo>
                    <a:pt x="2640609" y="381000"/>
                  </a:lnTo>
                  <a:lnTo>
                    <a:pt x="2635656" y="381000"/>
                  </a:lnTo>
                  <a:lnTo>
                    <a:pt x="2629549" y="368300"/>
                  </a:lnTo>
                  <a:lnTo>
                    <a:pt x="2640876" y="368300"/>
                  </a:lnTo>
                  <a:lnTo>
                    <a:pt x="2636481" y="355600"/>
                  </a:lnTo>
                  <a:close/>
                </a:path>
                <a:path w="2983865" h="3416300">
                  <a:moveTo>
                    <a:pt x="2673057" y="368300"/>
                  </a:moveTo>
                  <a:lnTo>
                    <a:pt x="2629549" y="368300"/>
                  </a:lnTo>
                  <a:lnTo>
                    <a:pt x="2635656" y="381000"/>
                  </a:lnTo>
                  <a:lnTo>
                    <a:pt x="2645676" y="381000"/>
                  </a:lnTo>
                  <a:lnTo>
                    <a:pt x="2647784" y="392516"/>
                  </a:lnTo>
                  <a:lnTo>
                    <a:pt x="2648521" y="393700"/>
                  </a:lnTo>
                  <a:lnTo>
                    <a:pt x="2662897" y="393700"/>
                  </a:lnTo>
                  <a:lnTo>
                    <a:pt x="2663634" y="381000"/>
                  </a:lnTo>
                  <a:lnTo>
                    <a:pt x="2673057" y="368300"/>
                  </a:lnTo>
                  <a:close/>
                </a:path>
                <a:path w="2983865" h="3416300">
                  <a:moveTo>
                    <a:pt x="2645676" y="381000"/>
                  </a:moveTo>
                  <a:lnTo>
                    <a:pt x="2640609" y="381000"/>
                  </a:lnTo>
                  <a:lnTo>
                    <a:pt x="2647784" y="392516"/>
                  </a:lnTo>
                  <a:lnTo>
                    <a:pt x="2645676" y="381000"/>
                  </a:lnTo>
                  <a:close/>
                </a:path>
                <a:path w="2983865" h="3416300">
                  <a:moveTo>
                    <a:pt x="2625785" y="370501"/>
                  </a:moveTo>
                  <a:lnTo>
                    <a:pt x="2621165" y="381000"/>
                  </a:lnTo>
                  <a:lnTo>
                    <a:pt x="2624315" y="381000"/>
                  </a:lnTo>
                  <a:lnTo>
                    <a:pt x="2625785" y="370501"/>
                  </a:lnTo>
                  <a:close/>
                </a:path>
                <a:path w="2983865" h="3416300">
                  <a:moveTo>
                    <a:pt x="2626753" y="368300"/>
                  </a:moveTo>
                  <a:lnTo>
                    <a:pt x="2626093" y="368300"/>
                  </a:lnTo>
                  <a:lnTo>
                    <a:pt x="2625785" y="370501"/>
                  </a:lnTo>
                  <a:lnTo>
                    <a:pt x="2626753" y="368300"/>
                  </a:lnTo>
                  <a:close/>
                </a:path>
                <a:path w="2983865" h="3416300">
                  <a:moveTo>
                    <a:pt x="2690647" y="355600"/>
                  </a:moveTo>
                  <a:lnTo>
                    <a:pt x="2653106" y="355600"/>
                  </a:lnTo>
                  <a:lnTo>
                    <a:pt x="2653944" y="368300"/>
                  </a:lnTo>
                  <a:lnTo>
                    <a:pt x="2688793" y="368300"/>
                  </a:lnTo>
                  <a:lnTo>
                    <a:pt x="2690647" y="355600"/>
                  </a:lnTo>
                  <a:close/>
                </a:path>
                <a:path w="2983865" h="3416300">
                  <a:moveTo>
                    <a:pt x="2691828" y="342900"/>
                  </a:moveTo>
                  <a:lnTo>
                    <a:pt x="2644711" y="342900"/>
                  </a:lnTo>
                  <a:lnTo>
                    <a:pt x="2651442" y="355600"/>
                  </a:lnTo>
                  <a:lnTo>
                    <a:pt x="2692565" y="355600"/>
                  </a:lnTo>
                  <a:lnTo>
                    <a:pt x="2691828" y="342900"/>
                  </a:lnTo>
                  <a:close/>
                </a:path>
                <a:path w="2983865" h="3416300">
                  <a:moveTo>
                    <a:pt x="2685808" y="330200"/>
                  </a:moveTo>
                  <a:lnTo>
                    <a:pt x="2665488" y="330200"/>
                  </a:lnTo>
                  <a:lnTo>
                    <a:pt x="2659951" y="342900"/>
                  </a:lnTo>
                  <a:lnTo>
                    <a:pt x="2689237" y="342900"/>
                  </a:lnTo>
                  <a:lnTo>
                    <a:pt x="2685808" y="330200"/>
                  </a:lnTo>
                  <a:close/>
                </a:path>
                <a:path w="2983865" h="3416300">
                  <a:moveTo>
                    <a:pt x="2722041" y="317500"/>
                  </a:moveTo>
                  <a:lnTo>
                    <a:pt x="2669298" y="317500"/>
                  </a:lnTo>
                  <a:lnTo>
                    <a:pt x="2664358" y="330200"/>
                  </a:lnTo>
                  <a:lnTo>
                    <a:pt x="2696591" y="330200"/>
                  </a:lnTo>
                  <a:lnTo>
                    <a:pt x="2702369" y="342900"/>
                  </a:lnTo>
                  <a:lnTo>
                    <a:pt x="2704998" y="342900"/>
                  </a:lnTo>
                  <a:lnTo>
                    <a:pt x="2713355" y="330200"/>
                  </a:lnTo>
                  <a:lnTo>
                    <a:pt x="2722041" y="317500"/>
                  </a:lnTo>
                  <a:close/>
                </a:path>
                <a:path w="2983865" h="3416300">
                  <a:moveTo>
                    <a:pt x="2740063" y="304800"/>
                  </a:moveTo>
                  <a:lnTo>
                    <a:pt x="2680906" y="304800"/>
                  </a:lnTo>
                  <a:lnTo>
                    <a:pt x="2678506" y="317500"/>
                  </a:lnTo>
                  <a:lnTo>
                    <a:pt x="2734995" y="317500"/>
                  </a:lnTo>
                  <a:lnTo>
                    <a:pt x="2740063" y="304800"/>
                  </a:lnTo>
                  <a:close/>
                </a:path>
                <a:path w="2983865" h="3416300">
                  <a:moveTo>
                    <a:pt x="2744000" y="292100"/>
                  </a:moveTo>
                  <a:lnTo>
                    <a:pt x="2707347" y="292100"/>
                  </a:lnTo>
                  <a:lnTo>
                    <a:pt x="2711348" y="304800"/>
                  </a:lnTo>
                  <a:lnTo>
                    <a:pt x="2742946" y="304800"/>
                  </a:lnTo>
                  <a:lnTo>
                    <a:pt x="2744000" y="292100"/>
                  </a:lnTo>
                  <a:close/>
                </a:path>
                <a:path w="2983865" h="3416300">
                  <a:moveTo>
                    <a:pt x="2747276" y="279400"/>
                  </a:moveTo>
                  <a:lnTo>
                    <a:pt x="2700756" y="279400"/>
                  </a:lnTo>
                  <a:lnTo>
                    <a:pt x="2698927" y="292100"/>
                  </a:lnTo>
                  <a:lnTo>
                    <a:pt x="2735021" y="292100"/>
                  </a:lnTo>
                  <a:lnTo>
                    <a:pt x="2747276" y="279400"/>
                  </a:lnTo>
                  <a:close/>
                </a:path>
                <a:path w="2983865" h="3416300">
                  <a:moveTo>
                    <a:pt x="2749854" y="266700"/>
                  </a:moveTo>
                  <a:lnTo>
                    <a:pt x="2710984" y="266700"/>
                  </a:lnTo>
                  <a:lnTo>
                    <a:pt x="2706825" y="279400"/>
                  </a:lnTo>
                  <a:lnTo>
                    <a:pt x="2743212" y="279400"/>
                  </a:lnTo>
                  <a:lnTo>
                    <a:pt x="2749854" y="266700"/>
                  </a:lnTo>
                  <a:close/>
                </a:path>
                <a:path w="2983865" h="3416300">
                  <a:moveTo>
                    <a:pt x="2769082" y="254000"/>
                  </a:moveTo>
                  <a:lnTo>
                    <a:pt x="2735402" y="254000"/>
                  </a:lnTo>
                  <a:lnTo>
                    <a:pt x="2726918" y="266700"/>
                  </a:lnTo>
                  <a:lnTo>
                    <a:pt x="2771254" y="266700"/>
                  </a:lnTo>
                  <a:lnTo>
                    <a:pt x="2769082" y="254000"/>
                  </a:lnTo>
                  <a:close/>
                </a:path>
                <a:path w="2983865" h="3416300">
                  <a:moveTo>
                    <a:pt x="2768485" y="241300"/>
                  </a:moveTo>
                  <a:lnTo>
                    <a:pt x="2729649" y="241300"/>
                  </a:lnTo>
                  <a:lnTo>
                    <a:pt x="2726880" y="254000"/>
                  </a:lnTo>
                  <a:lnTo>
                    <a:pt x="2768854" y="254000"/>
                  </a:lnTo>
                  <a:lnTo>
                    <a:pt x="2768485" y="241300"/>
                  </a:lnTo>
                  <a:close/>
                </a:path>
                <a:path w="2983865" h="3416300">
                  <a:moveTo>
                    <a:pt x="2791485" y="241300"/>
                  </a:moveTo>
                  <a:lnTo>
                    <a:pt x="2768485" y="241300"/>
                  </a:lnTo>
                  <a:lnTo>
                    <a:pt x="2771990" y="254000"/>
                  </a:lnTo>
                  <a:lnTo>
                    <a:pt x="2788780" y="254000"/>
                  </a:lnTo>
                  <a:lnTo>
                    <a:pt x="2791485" y="241300"/>
                  </a:lnTo>
                  <a:close/>
                </a:path>
                <a:path w="2983865" h="3416300">
                  <a:moveTo>
                    <a:pt x="2761094" y="203200"/>
                  </a:moveTo>
                  <a:lnTo>
                    <a:pt x="2751480" y="215900"/>
                  </a:lnTo>
                  <a:lnTo>
                    <a:pt x="2749511" y="228600"/>
                  </a:lnTo>
                  <a:lnTo>
                    <a:pt x="2762554" y="228600"/>
                  </a:lnTo>
                  <a:lnTo>
                    <a:pt x="2762326" y="241300"/>
                  </a:lnTo>
                  <a:lnTo>
                    <a:pt x="2796705" y="241300"/>
                  </a:lnTo>
                  <a:lnTo>
                    <a:pt x="2795892" y="228600"/>
                  </a:lnTo>
                  <a:lnTo>
                    <a:pt x="2793606" y="215900"/>
                  </a:lnTo>
                  <a:lnTo>
                    <a:pt x="2772651" y="215900"/>
                  </a:lnTo>
                  <a:lnTo>
                    <a:pt x="2761094" y="203200"/>
                  </a:lnTo>
                  <a:close/>
                </a:path>
                <a:path w="2983865" h="3416300">
                  <a:moveTo>
                    <a:pt x="2794850" y="190500"/>
                  </a:moveTo>
                  <a:lnTo>
                    <a:pt x="2780982" y="190500"/>
                  </a:lnTo>
                  <a:lnTo>
                    <a:pt x="2767533" y="203200"/>
                  </a:lnTo>
                  <a:lnTo>
                    <a:pt x="2781414" y="215900"/>
                  </a:lnTo>
                  <a:lnTo>
                    <a:pt x="2816948" y="215900"/>
                  </a:lnTo>
                  <a:lnTo>
                    <a:pt x="2817647" y="203200"/>
                  </a:lnTo>
                  <a:lnTo>
                    <a:pt x="2804325" y="203200"/>
                  </a:lnTo>
                  <a:lnTo>
                    <a:pt x="2794850" y="190500"/>
                  </a:lnTo>
                  <a:close/>
                </a:path>
                <a:path w="2983865" h="3416300">
                  <a:moveTo>
                    <a:pt x="2805264" y="190500"/>
                  </a:moveTo>
                  <a:lnTo>
                    <a:pt x="2794850" y="190500"/>
                  </a:lnTo>
                  <a:lnTo>
                    <a:pt x="2804325" y="203200"/>
                  </a:lnTo>
                  <a:lnTo>
                    <a:pt x="2817647" y="203200"/>
                  </a:lnTo>
                  <a:lnTo>
                    <a:pt x="2805264" y="190500"/>
                  </a:lnTo>
                  <a:close/>
                </a:path>
                <a:path w="2983865" h="3416300">
                  <a:moveTo>
                    <a:pt x="2829318" y="190500"/>
                  </a:moveTo>
                  <a:lnTo>
                    <a:pt x="2805264" y="190500"/>
                  </a:lnTo>
                  <a:lnTo>
                    <a:pt x="2817647" y="203200"/>
                  </a:lnTo>
                  <a:lnTo>
                    <a:pt x="2826334" y="203200"/>
                  </a:lnTo>
                  <a:lnTo>
                    <a:pt x="2829318" y="190500"/>
                  </a:lnTo>
                  <a:close/>
                </a:path>
                <a:path w="2983865" h="3416300">
                  <a:moveTo>
                    <a:pt x="2831769" y="177800"/>
                  </a:moveTo>
                  <a:lnTo>
                    <a:pt x="2796897" y="177800"/>
                  </a:lnTo>
                  <a:lnTo>
                    <a:pt x="2795511" y="190500"/>
                  </a:lnTo>
                  <a:lnTo>
                    <a:pt x="2829090" y="190500"/>
                  </a:lnTo>
                  <a:lnTo>
                    <a:pt x="2831769" y="177800"/>
                  </a:lnTo>
                  <a:close/>
                </a:path>
                <a:path w="2983865" h="3416300">
                  <a:moveTo>
                    <a:pt x="2847581" y="177800"/>
                  </a:moveTo>
                  <a:lnTo>
                    <a:pt x="2836176" y="177800"/>
                  </a:lnTo>
                  <a:lnTo>
                    <a:pt x="2837992" y="190500"/>
                  </a:lnTo>
                  <a:lnTo>
                    <a:pt x="2842755" y="190500"/>
                  </a:lnTo>
                  <a:lnTo>
                    <a:pt x="2847581" y="177800"/>
                  </a:lnTo>
                  <a:close/>
                </a:path>
                <a:path w="2983865" h="3416300">
                  <a:moveTo>
                    <a:pt x="2847073" y="152400"/>
                  </a:moveTo>
                  <a:lnTo>
                    <a:pt x="2824949" y="152400"/>
                  </a:lnTo>
                  <a:lnTo>
                    <a:pt x="2819704" y="165100"/>
                  </a:lnTo>
                  <a:lnTo>
                    <a:pt x="2804133" y="165100"/>
                  </a:lnTo>
                  <a:lnTo>
                    <a:pt x="2799870" y="177800"/>
                  </a:lnTo>
                  <a:lnTo>
                    <a:pt x="2844088" y="177800"/>
                  </a:lnTo>
                  <a:lnTo>
                    <a:pt x="2845549" y="165100"/>
                  </a:lnTo>
                  <a:lnTo>
                    <a:pt x="2847073" y="152400"/>
                  </a:lnTo>
                  <a:close/>
                </a:path>
                <a:path w="2983865" h="3416300">
                  <a:moveTo>
                    <a:pt x="2863621" y="152400"/>
                  </a:moveTo>
                  <a:lnTo>
                    <a:pt x="2847073" y="152400"/>
                  </a:lnTo>
                  <a:lnTo>
                    <a:pt x="2850146" y="165100"/>
                  </a:lnTo>
                  <a:lnTo>
                    <a:pt x="2862541" y="165100"/>
                  </a:lnTo>
                  <a:lnTo>
                    <a:pt x="2863621" y="152400"/>
                  </a:lnTo>
                  <a:close/>
                </a:path>
                <a:path w="2983865" h="3416300">
                  <a:moveTo>
                    <a:pt x="2876016" y="127000"/>
                  </a:moveTo>
                  <a:lnTo>
                    <a:pt x="2835402" y="127000"/>
                  </a:lnTo>
                  <a:lnTo>
                    <a:pt x="2826334" y="139700"/>
                  </a:lnTo>
                  <a:lnTo>
                    <a:pt x="2820466" y="152400"/>
                  </a:lnTo>
                  <a:lnTo>
                    <a:pt x="2857627" y="152400"/>
                  </a:lnTo>
                  <a:lnTo>
                    <a:pt x="2860014" y="139700"/>
                  </a:lnTo>
                  <a:lnTo>
                    <a:pt x="2879547" y="139700"/>
                  </a:lnTo>
                  <a:lnTo>
                    <a:pt x="2876016" y="127000"/>
                  </a:lnTo>
                  <a:close/>
                </a:path>
                <a:path w="2983865" h="3416300">
                  <a:moveTo>
                    <a:pt x="2877553" y="139700"/>
                  </a:moveTo>
                  <a:lnTo>
                    <a:pt x="2862694" y="139700"/>
                  </a:lnTo>
                  <a:lnTo>
                    <a:pt x="2873209" y="152400"/>
                  </a:lnTo>
                  <a:lnTo>
                    <a:pt x="2875305" y="152400"/>
                  </a:lnTo>
                  <a:lnTo>
                    <a:pt x="2877553" y="139700"/>
                  </a:lnTo>
                  <a:close/>
                </a:path>
                <a:path w="2983865" h="3416300">
                  <a:moveTo>
                    <a:pt x="2897085" y="101600"/>
                  </a:moveTo>
                  <a:lnTo>
                    <a:pt x="2860217" y="101600"/>
                  </a:lnTo>
                  <a:lnTo>
                    <a:pt x="2858325" y="114300"/>
                  </a:lnTo>
                  <a:lnTo>
                    <a:pt x="2861132" y="127000"/>
                  </a:lnTo>
                  <a:lnTo>
                    <a:pt x="2882912" y="127000"/>
                  </a:lnTo>
                  <a:lnTo>
                    <a:pt x="2887027" y="139700"/>
                  </a:lnTo>
                  <a:lnTo>
                    <a:pt x="2887954" y="139700"/>
                  </a:lnTo>
                  <a:lnTo>
                    <a:pt x="2895231" y="127000"/>
                  </a:lnTo>
                  <a:lnTo>
                    <a:pt x="2902635" y="114300"/>
                  </a:lnTo>
                  <a:lnTo>
                    <a:pt x="2893479" y="114300"/>
                  </a:lnTo>
                  <a:lnTo>
                    <a:pt x="2897085" y="101600"/>
                  </a:lnTo>
                  <a:close/>
                </a:path>
                <a:path w="2983865" h="3416300">
                  <a:moveTo>
                    <a:pt x="2857512" y="114300"/>
                  </a:moveTo>
                  <a:lnTo>
                    <a:pt x="2848292" y="114300"/>
                  </a:lnTo>
                  <a:lnTo>
                    <a:pt x="2849232" y="127000"/>
                  </a:lnTo>
                  <a:lnTo>
                    <a:pt x="2857919" y="127000"/>
                  </a:lnTo>
                  <a:lnTo>
                    <a:pt x="2857512" y="114300"/>
                  </a:lnTo>
                  <a:close/>
                </a:path>
                <a:path w="2983865" h="3416300">
                  <a:moveTo>
                    <a:pt x="2919564" y="88900"/>
                  </a:moveTo>
                  <a:lnTo>
                    <a:pt x="2880423" y="88900"/>
                  </a:lnTo>
                  <a:lnTo>
                    <a:pt x="2881668" y="101600"/>
                  </a:lnTo>
                  <a:lnTo>
                    <a:pt x="2908554" y="101600"/>
                  </a:lnTo>
                  <a:lnTo>
                    <a:pt x="2919564" y="88900"/>
                  </a:lnTo>
                  <a:close/>
                </a:path>
                <a:path w="2983865" h="3416300">
                  <a:moveTo>
                    <a:pt x="2917380" y="76200"/>
                  </a:moveTo>
                  <a:lnTo>
                    <a:pt x="2882640" y="76200"/>
                  </a:lnTo>
                  <a:lnTo>
                    <a:pt x="2876626" y="88900"/>
                  </a:lnTo>
                  <a:lnTo>
                    <a:pt x="2916428" y="88900"/>
                  </a:lnTo>
                  <a:lnTo>
                    <a:pt x="2917380" y="76200"/>
                  </a:lnTo>
                  <a:close/>
                </a:path>
                <a:path w="2983865" h="3416300">
                  <a:moveTo>
                    <a:pt x="2951035" y="50800"/>
                  </a:moveTo>
                  <a:lnTo>
                    <a:pt x="2907029" y="50800"/>
                  </a:lnTo>
                  <a:lnTo>
                    <a:pt x="2899670" y="63500"/>
                  </a:lnTo>
                  <a:lnTo>
                    <a:pt x="2892577" y="63500"/>
                  </a:lnTo>
                  <a:lnTo>
                    <a:pt x="2888970" y="76200"/>
                  </a:lnTo>
                  <a:lnTo>
                    <a:pt x="2917380" y="76200"/>
                  </a:lnTo>
                  <a:lnTo>
                    <a:pt x="2924822" y="88900"/>
                  </a:lnTo>
                  <a:lnTo>
                    <a:pt x="2934144" y="88900"/>
                  </a:lnTo>
                  <a:lnTo>
                    <a:pt x="2938983" y="76200"/>
                  </a:lnTo>
                  <a:lnTo>
                    <a:pt x="2951035" y="50800"/>
                  </a:lnTo>
                  <a:close/>
                </a:path>
                <a:path w="2983865" h="3416300">
                  <a:moveTo>
                    <a:pt x="2965945" y="38100"/>
                  </a:moveTo>
                  <a:lnTo>
                    <a:pt x="2914078" y="38100"/>
                  </a:lnTo>
                  <a:lnTo>
                    <a:pt x="2913976" y="50800"/>
                  </a:lnTo>
                  <a:lnTo>
                    <a:pt x="2962033" y="50800"/>
                  </a:lnTo>
                  <a:lnTo>
                    <a:pt x="2965945" y="38100"/>
                  </a:lnTo>
                  <a:close/>
                </a:path>
                <a:path w="2983865" h="3416300">
                  <a:moveTo>
                    <a:pt x="2968497" y="25400"/>
                  </a:moveTo>
                  <a:lnTo>
                    <a:pt x="2926537" y="25400"/>
                  </a:lnTo>
                  <a:lnTo>
                    <a:pt x="2926397" y="38100"/>
                  </a:lnTo>
                  <a:lnTo>
                    <a:pt x="2966770" y="38100"/>
                  </a:lnTo>
                  <a:lnTo>
                    <a:pt x="2968497" y="25400"/>
                  </a:lnTo>
                  <a:close/>
                </a:path>
                <a:path w="2983865" h="3416300">
                  <a:moveTo>
                    <a:pt x="2983369" y="12700"/>
                  </a:moveTo>
                  <a:lnTo>
                    <a:pt x="2973539" y="12700"/>
                  </a:lnTo>
                  <a:lnTo>
                    <a:pt x="2976295" y="25400"/>
                  </a:lnTo>
                  <a:lnTo>
                    <a:pt x="2978848" y="25400"/>
                  </a:lnTo>
                  <a:lnTo>
                    <a:pt x="2981413" y="38100"/>
                  </a:lnTo>
                  <a:lnTo>
                    <a:pt x="2983598" y="25400"/>
                  </a:lnTo>
                  <a:lnTo>
                    <a:pt x="2983369" y="12700"/>
                  </a:lnTo>
                  <a:close/>
                </a:path>
                <a:path w="2983865" h="3416300">
                  <a:moveTo>
                    <a:pt x="2973539" y="12700"/>
                  </a:moveTo>
                  <a:lnTo>
                    <a:pt x="2937459" y="12700"/>
                  </a:lnTo>
                  <a:lnTo>
                    <a:pt x="2926600" y="25400"/>
                  </a:lnTo>
                  <a:lnTo>
                    <a:pt x="2969679" y="25400"/>
                  </a:lnTo>
                  <a:lnTo>
                    <a:pt x="2973539" y="12700"/>
                  </a:lnTo>
                  <a:close/>
                </a:path>
                <a:path w="2983865" h="3416300">
                  <a:moveTo>
                    <a:pt x="2966466" y="0"/>
                  </a:moveTo>
                  <a:lnTo>
                    <a:pt x="2955213" y="0"/>
                  </a:lnTo>
                  <a:lnTo>
                    <a:pt x="2956941" y="12700"/>
                  </a:lnTo>
                  <a:lnTo>
                    <a:pt x="2968955" y="12700"/>
                  </a:lnTo>
                  <a:lnTo>
                    <a:pt x="2966466" y="0"/>
                  </a:lnTo>
                  <a:close/>
                </a:path>
              </a:pathLst>
            </a:custGeom>
            <a:solidFill>
              <a:srgbClr val="C82506"/>
            </a:solidFill>
          </p:spPr>
          <p:txBody>
            <a:bodyPr wrap="square" lIns="0" tIns="0" rIns="0" bIns="0" rtlCol="0"/>
            <a:lstStyle/>
            <a:p>
              <a:endParaRPr sz="1266"/>
            </a:p>
          </p:txBody>
        </p:sp>
        <p:pic>
          <p:nvPicPr>
            <p:cNvPr id="10" name="object 10"/>
            <p:cNvPicPr/>
            <p:nvPr/>
          </p:nvPicPr>
          <p:blipFill>
            <a:blip r:embed="rId5" cstate="print"/>
            <a:stretch>
              <a:fillRect/>
            </a:stretch>
          </p:blipFill>
          <p:spPr>
            <a:xfrm>
              <a:off x="4618101" y="2724899"/>
              <a:ext cx="237604" cy="247650"/>
            </a:xfrm>
            <a:prstGeom prst="rect">
              <a:avLst/>
            </a:prstGeom>
          </p:spPr>
        </p:pic>
        <p:sp>
          <p:nvSpPr>
            <p:cNvPr id="11" name="object 11"/>
            <p:cNvSpPr/>
            <p:nvPr/>
          </p:nvSpPr>
          <p:spPr>
            <a:xfrm>
              <a:off x="2364079" y="5129745"/>
              <a:ext cx="4291965" cy="1562100"/>
            </a:xfrm>
            <a:custGeom>
              <a:avLst/>
              <a:gdLst/>
              <a:ahLst/>
              <a:cxnLst/>
              <a:rect l="l" t="t" r="r" b="b"/>
              <a:pathLst>
                <a:path w="4291965" h="1562100">
                  <a:moveTo>
                    <a:pt x="36449" y="1549399"/>
                  </a:moveTo>
                  <a:lnTo>
                    <a:pt x="7645" y="1549399"/>
                  </a:lnTo>
                  <a:lnTo>
                    <a:pt x="18681" y="1562099"/>
                  </a:lnTo>
                  <a:lnTo>
                    <a:pt x="31102" y="1562099"/>
                  </a:lnTo>
                  <a:lnTo>
                    <a:pt x="36449" y="1549399"/>
                  </a:lnTo>
                  <a:close/>
                </a:path>
                <a:path w="4291965" h="1562100">
                  <a:moveTo>
                    <a:pt x="47840" y="1549399"/>
                  </a:moveTo>
                  <a:lnTo>
                    <a:pt x="43599" y="1549399"/>
                  </a:lnTo>
                  <a:lnTo>
                    <a:pt x="41427" y="1562099"/>
                  </a:lnTo>
                  <a:lnTo>
                    <a:pt x="47840" y="1549399"/>
                  </a:lnTo>
                  <a:close/>
                </a:path>
                <a:path w="4291965" h="1562100">
                  <a:moveTo>
                    <a:pt x="58013" y="1536699"/>
                  </a:moveTo>
                  <a:lnTo>
                    <a:pt x="2920" y="1536699"/>
                  </a:lnTo>
                  <a:lnTo>
                    <a:pt x="0" y="1549399"/>
                  </a:lnTo>
                  <a:lnTo>
                    <a:pt x="53352" y="1549399"/>
                  </a:lnTo>
                  <a:lnTo>
                    <a:pt x="58013" y="1536699"/>
                  </a:lnTo>
                  <a:close/>
                </a:path>
                <a:path w="4291965" h="1562100">
                  <a:moveTo>
                    <a:pt x="73812" y="1536699"/>
                  </a:moveTo>
                  <a:lnTo>
                    <a:pt x="61747" y="1536699"/>
                  </a:lnTo>
                  <a:lnTo>
                    <a:pt x="62649" y="1549399"/>
                  </a:lnTo>
                  <a:lnTo>
                    <a:pt x="63423" y="1549399"/>
                  </a:lnTo>
                  <a:lnTo>
                    <a:pt x="73812" y="1536699"/>
                  </a:lnTo>
                  <a:close/>
                </a:path>
                <a:path w="4291965" h="1562100">
                  <a:moveTo>
                    <a:pt x="75996" y="1523999"/>
                  </a:moveTo>
                  <a:lnTo>
                    <a:pt x="13139" y="1523999"/>
                  </a:lnTo>
                  <a:lnTo>
                    <a:pt x="6837" y="1536699"/>
                  </a:lnTo>
                  <a:lnTo>
                    <a:pt x="82880" y="1536699"/>
                  </a:lnTo>
                  <a:lnTo>
                    <a:pt x="75996" y="1523999"/>
                  </a:lnTo>
                  <a:close/>
                </a:path>
                <a:path w="4291965" h="1562100">
                  <a:moveTo>
                    <a:pt x="96647" y="1523999"/>
                  </a:moveTo>
                  <a:lnTo>
                    <a:pt x="83185" y="1523999"/>
                  </a:lnTo>
                  <a:lnTo>
                    <a:pt x="89827" y="1536699"/>
                  </a:lnTo>
                  <a:lnTo>
                    <a:pt x="93192" y="1536699"/>
                  </a:lnTo>
                  <a:lnTo>
                    <a:pt x="96647" y="1523999"/>
                  </a:lnTo>
                  <a:close/>
                </a:path>
                <a:path w="4291965" h="1562100">
                  <a:moveTo>
                    <a:pt x="97866" y="1511299"/>
                  </a:moveTo>
                  <a:lnTo>
                    <a:pt x="40627" y="1511299"/>
                  </a:lnTo>
                  <a:lnTo>
                    <a:pt x="47828" y="1523999"/>
                  </a:lnTo>
                  <a:lnTo>
                    <a:pt x="99694" y="1523999"/>
                  </a:lnTo>
                  <a:lnTo>
                    <a:pt x="97866" y="1511299"/>
                  </a:lnTo>
                  <a:close/>
                </a:path>
                <a:path w="4291965" h="1562100">
                  <a:moveTo>
                    <a:pt x="131165" y="1511299"/>
                  </a:moveTo>
                  <a:lnTo>
                    <a:pt x="106133" y="1511299"/>
                  </a:lnTo>
                  <a:lnTo>
                    <a:pt x="107289" y="1523999"/>
                  </a:lnTo>
                  <a:lnTo>
                    <a:pt x="120611" y="1523999"/>
                  </a:lnTo>
                  <a:lnTo>
                    <a:pt x="131165" y="1511299"/>
                  </a:lnTo>
                  <a:close/>
                </a:path>
                <a:path w="4291965" h="1562100">
                  <a:moveTo>
                    <a:pt x="88950" y="1498599"/>
                  </a:moveTo>
                  <a:lnTo>
                    <a:pt x="62890" y="1498599"/>
                  </a:lnTo>
                  <a:lnTo>
                    <a:pt x="49504" y="1511299"/>
                  </a:lnTo>
                  <a:lnTo>
                    <a:pt x="85547" y="1511299"/>
                  </a:lnTo>
                  <a:lnTo>
                    <a:pt x="88950" y="1498599"/>
                  </a:lnTo>
                  <a:close/>
                </a:path>
                <a:path w="4291965" h="1562100">
                  <a:moveTo>
                    <a:pt x="155841" y="1485899"/>
                  </a:moveTo>
                  <a:lnTo>
                    <a:pt x="92278" y="1485899"/>
                  </a:lnTo>
                  <a:lnTo>
                    <a:pt x="90004" y="1498599"/>
                  </a:lnTo>
                  <a:lnTo>
                    <a:pt x="85547" y="1511299"/>
                  </a:lnTo>
                  <a:lnTo>
                    <a:pt x="123951" y="1511299"/>
                  </a:lnTo>
                  <a:lnTo>
                    <a:pt x="125222" y="1498599"/>
                  </a:lnTo>
                  <a:lnTo>
                    <a:pt x="152120" y="1498599"/>
                  </a:lnTo>
                  <a:lnTo>
                    <a:pt x="155841" y="1485899"/>
                  </a:lnTo>
                  <a:close/>
                </a:path>
                <a:path w="4291965" h="1562100">
                  <a:moveTo>
                    <a:pt x="156210" y="1498599"/>
                  </a:moveTo>
                  <a:lnTo>
                    <a:pt x="135013" y="1498599"/>
                  </a:lnTo>
                  <a:lnTo>
                    <a:pt x="141160" y="1511299"/>
                  </a:lnTo>
                  <a:lnTo>
                    <a:pt x="156210" y="1498599"/>
                  </a:lnTo>
                  <a:close/>
                </a:path>
                <a:path w="4291965" h="1562100">
                  <a:moveTo>
                    <a:pt x="88468" y="1485899"/>
                  </a:moveTo>
                  <a:lnTo>
                    <a:pt x="84328" y="1485899"/>
                  </a:lnTo>
                  <a:lnTo>
                    <a:pt x="79552" y="1498599"/>
                  </a:lnTo>
                  <a:lnTo>
                    <a:pt x="88645" y="1498599"/>
                  </a:lnTo>
                  <a:lnTo>
                    <a:pt x="88468" y="1485899"/>
                  </a:lnTo>
                  <a:close/>
                </a:path>
                <a:path w="4291965" h="1562100">
                  <a:moveTo>
                    <a:pt x="183814" y="1485899"/>
                  </a:moveTo>
                  <a:lnTo>
                    <a:pt x="159651" y="1485899"/>
                  </a:lnTo>
                  <a:lnTo>
                    <a:pt x="164299" y="1498599"/>
                  </a:lnTo>
                  <a:lnTo>
                    <a:pt x="177814" y="1498599"/>
                  </a:lnTo>
                  <a:lnTo>
                    <a:pt x="183814" y="1485899"/>
                  </a:lnTo>
                  <a:close/>
                </a:path>
                <a:path w="4291965" h="1562100">
                  <a:moveTo>
                    <a:pt x="195457" y="1473199"/>
                  </a:moveTo>
                  <a:lnTo>
                    <a:pt x="115531" y="1473199"/>
                  </a:lnTo>
                  <a:lnTo>
                    <a:pt x="118935" y="1485899"/>
                  </a:lnTo>
                  <a:lnTo>
                    <a:pt x="190944" y="1485899"/>
                  </a:lnTo>
                  <a:lnTo>
                    <a:pt x="195457" y="1473199"/>
                  </a:lnTo>
                  <a:close/>
                </a:path>
                <a:path w="4291965" h="1562100">
                  <a:moveTo>
                    <a:pt x="223939" y="1460499"/>
                  </a:moveTo>
                  <a:lnTo>
                    <a:pt x="141406" y="1460499"/>
                  </a:lnTo>
                  <a:lnTo>
                    <a:pt x="136029" y="1473199"/>
                  </a:lnTo>
                  <a:lnTo>
                    <a:pt x="219748" y="1473199"/>
                  </a:lnTo>
                  <a:lnTo>
                    <a:pt x="223939" y="1460499"/>
                  </a:lnTo>
                  <a:close/>
                </a:path>
                <a:path w="4291965" h="1562100">
                  <a:moveTo>
                    <a:pt x="244424" y="1460499"/>
                  </a:moveTo>
                  <a:lnTo>
                    <a:pt x="236880" y="1460499"/>
                  </a:lnTo>
                  <a:lnTo>
                    <a:pt x="237591" y="1473199"/>
                  </a:lnTo>
                  <a:lnTo>
                    <a:pt x="244424" y="1460499"/>
                  </a:lnTo>
                  <a:close/>
                </a:path>
                <a:path w="4291965" h="1562100">
                  <a:moveTo>
                    <a:pt x="187045" y="1447799"/>
                  </a:moveTo>
                  <a:lnTo>
                    <a:pt x="173228" y="1447799"/>
                  </a:lnTo>
                  <a:lnTo>
                    <a:pt x="168236" y="1460499"/>
                  </a:lnTo>
                  <a:lnTo>
                    <a:pt x="188328" y="1460499"/>
                  </a:lnTo>
                  <a:lnTo>
                    <a:pt x="187045" y="1447799"/>
                  </a:lnTo>
                  <a:close/>
                </a:path>
                <a:path w="4291965" h="1562100">
                  <a:moveTo>
                    <a:pt x="225590" y="1447799"/>
                  </a:moveTo>
                  <a:lnTo>
                    <a:pt x="199783" y="1447799"/>
                  </a:lnTo>
                  <a:lnTo>
                    <a:pt x="199034" y="1460499"/>
                  </a:lnTo>
                  <a:lnTo>
                    <a:pt x="225513" y="1460499"/>
                  </a:lnTo>
                  <a:lnTo>
                    <a:pt x="225590" y="1447799"/>
                  </a:lnTo>
                  <a:close/>
                </a:path>
                <a:path w="4291965" h="1562100">
                  <a:moveTo>
                    <a:pt x="227253" y="1422399"/>
                  </a:moveTo>
                  <a:lnTo>
                    <a:pt x="222961" y="1435099"/>
                  </a:lnTo>
                  <a:lnTo>
                    <a:pt x="218579" y="1447799"/>
                  </a:lnTo>
                  <a:lnTo>
                    <a:pt x="235877" y="1447799"/>
                  </a:lnTo>
                  <a:lnTo>
                    <a:pt x="236131" y="1460499"/>
                  </a:lnTo>
                  <a:lnTo>
                    <a:pt x="243370" y="1460499"/>
                  </a:lnTo>
                  <a:lnTo>
                    <a:pt x="237731" y="1447799"/>
                  </a:lnTo>
                  <a:lnTo>
                    <a:pt x="234578" y="1435099"/>
                  </a:lnTo>
                  <a:lnTo>
                    <a:pt x="230212" y="1435099"/>
                  </a:lnTo>
                  <a:lnTo>
                    <a:pt x="227253" y="1422399"/>
                  </a:lnTo>
                  <a:close/>
                </a:path>
                <a:path w="4291965" h="1562100">
                  <a:moveTo>
                    <a:pt x="332028" y="1409699"/>
                  </a:moveTo>
                  <a:lnTo>
                    <a:pt x="235750" y="1409699"/>
                  </a:lnTo>
                  <a:lnTo>
                    <a:pt x="234226" y="1422399"/>
                  </a:lnTo>
                  <a:lnTo>
                    <a:pt x="234578" y="1435099"/>
                  </a:lnTo>
                  <a:lnTo>
                    <a:pt x="237731" y="1447799"/>
                  </a:lnTo>
                  <a:lnTo>
                    <a:pt x="243370" y="1460499"/>
                  </a:lnTo>
                  <a:lnTo>
                    <a:pt x="245389" y="1460499"/>
                  </a:lnTo>
                  <a:lnTo>
                    <a:pt x="246405" y="1447799"/>
                  </a:lnTo>
                  <a:lnTo>
                    <a:pt x="236575" y="1435099"/>
                  </a:lnTo>
                  <a:lnTo>
                    <a:pt x="285711" y="1435099"/>
                  </a:lnTo>
                  <a:lnTo>
                    <a:pt x="285864" y="1422399"/>
                  </a:lnTo>
                  <a:lnTo>
                    <a:pt x="328777" y="1422399"/>
                  </a:lnTo>
                  <a:lnTo>
                    <a:pt x="332028" y="1409699"/>
                  </a:lnTo>
                  <a:close/>
                </a:path>
                <a:path w="4291965" h="1562100">
                  <a:moveTo>
                    <a:pt x="264337" y="1435099"/>
                  </a:moveTo>
                  <a:lnTo>
                    <a:pt x="236575" y="1435099"/>
                  </a:lnTo>
                  <a:lnTo>
                    <a:pt x="246405" y="1447799"/>
                  </a:lnTo>
                  <a:lnTo>
                    <a:pt x="245389" y="1460499"/>
                  </a:lnTo>
                  <a:lnTo>
                    <a:pt x="251180" y="1460499"/>
                  </a:lnTo>
                  <a:lnTo>
                    <a:pt x="262801" y="1447799"/>
                  </a:lnTo>
                  <a:lnTo>
                    <a:pt x="261010" y="1447799"/>
                  </a:lnTo>
                  <a:lnTo>
                    <a:pt x="264337" y="1435099"/>
                  </a:lnTo>
                  <a:close/>
                </a:path>
                <a:path w="4291965" h="1562100">
                  <a:moveTo>
                    <a:pt x="213982" y="1435099"/>
                  </a:moveTo>
                  <a:lnTo>
                    <a:pt x="189484" y="1435099"/>
                  </a:lnTo>
                  <a:lnTo>
                    <a:pt x="187706" y="1447799"/>
                  </a:lnTo>
                  <a:lnTo>
                    <a:pt x="218579" y="1447799"/>
                  </a:lnTo>
                  <a:lnTo>
                    <a:pt x="213982" y="1435099"/>
                  </a:lnTo>
                  <a:close/>
                </a:path>
                <a:path w="4291965" h="1562100">
                  <a:moveTo>
                    <a:pt x="277837" y="1435099"/>
                  </a:moveTo>
                  <a:lnTo>
                    <a:pt x="267627" y="1435099"/>
                  </a:lnTo>
                  <a:lnTo>
                    <a:pt x="270256" y="1447799"/>
                  </a:lnTo>
                  <a:lnTo>
                    <a:pt x="277837" y="1435099"/>
                  </a:lnTo>
                  <a:close/>
                </a:path>
                <a:path w="4291965" h="1562100">
                  <a:moveTo>
                    <a:pt x="282968" y="1435099"/>
                  </a:moveTo>
                  <a:lnTo>
                    <a:pt x="277837" y="1435099"/>
                  </a:lnTo>
                  <a:lnTo>
                    <a:pt x="277368" y="1447799"/>
                  </a:lnTo>
                  <a:lnTo>
                    <a:pt x="285076" y="1447799"/>
                  </a:lnTo>
                  <a:lnTo>
                    <a:pt x="282968" y="1435099"/>
                  </a:lnTo>
                  <a:close/>
                </a:path>
                <a:path w="4291965" h="1562100">
                  <a:moveTo>
                    <a:pt x="259537" y="1396999"/>
                  </a:moveTo>
                  <a:lnTo>
                    <a:pt x="252399" y="1409699"/>
                  </a:lnTo>
                  <a:lnTo>
                    <a:pt x="261505" y="1409699"/>
                  </a:lnTo>
                  <a:lnTo>
                    <a:pt x="259537" y="1396999"/>
                  </a:lnTo>
                  <a:close/>
                </a:path>
                <a:path w="4291965" h="1562100">
                  <a:moveTo>
                    <a:pt x="364629" y="1384299"/>
                  </a:moveTo>
                  <a:lnTo>
                    <a:pt x="318834" y="1384299"/>
                  </a:lnTo>
                  <a:lnTo>
                    <a:pt x="324302" y="1396999"/>
                  </a:lnTo>
                  <a:lnTo>
                    <a:pt x="268135" y="1396999"/>
                  </a:lnTo>
                  <a:lnTo>
                    <a:pt x="268554" y="1409699"/>
                  </a:lnTo>
                  <a:lnTo>
                    <a:pt x="356069" y="1409699"/>
                  </a:lnTo>
                  <a:lnTo>
                    <a:pt x="372211" y="1396999"/>
                  </a:lnTo>
                  <a:lnTo>
                    <a:pt x="364629" y="1384299"/>
                  </a:lnTo>
                  <a:close/>
                </a:path>
                <a:path w="4291965" h="1562100">
                  <a:moveTo>
                    <a:pt x="394207" y="1384299"/>
                  </a:moveTo>
                  <a:lnTo>
                    <a:pt x="378510" y="1384299"/>
                  </a:lnTo>
                  <a:lnTo>
                    <a:pt x="384619" y="1396999"/>
                  </a:lnTo>
                  <a:lnTo>
                    <a:pt x="388962" y="1396999"/>
                  </a:lnTo>
                  <a:lnTo>
                    <a:pt x="394207" y="1384299"/>
                  </a:lnTo>
                  <a:close/>
                </a:path>
                <a:path w="4291965" h="1562100">
                  <a:moveTo>
                    <a:pt x="346443" y="1371600"/>
                  </a:moveTo>
                  <a:lnTo>
                    <a:pt x="323862" y="1371600"/>
                  </a:lnTo>
                  <a:lnTo>
                    <a:pt x="317906" y="1384299"/>
                  </a:lnTo>
                  <a:lnTo>
                    <a:pt x="343763" y="1384299"/>
                  </a:lnTo>
                  <a:lnTo>
                    <a:pt x="346443" y="1371600"/>
                  </a:lnTo>
                  <a:close/>
                </a:path>
                <a:path w="4291965" h="1562100">
                  <a:moveTo>
                    <a:pt x="397471" y="1371600"/>
                  </a:moveTo>
                  <a:lnTo>
                    <a:pt x="351002" y="1371600"/>
                  </a:lnTo>
                  <a:lnTo>
                    <a:pt x="343763" y="1384299"/>
                  </a:lnTo>
                  <a:lnTo>
                    <a:pt x="402094" y="1384299"/>
                  </a:lnTo>
                  <a:lnTo>
                    <a:pt x="397471" y="1371600"/>
                  </a:lnTo>
                  <a:close/>
                </a:path>
                <a:path w="4291965" h="1562100">
                  <a:moveTo>
                    <a:pt x="427113" y="1371600"/>
                  </a:moveTo>
                  <a:lnTo>
                    <a:pt x="402120" y="1371600"/>
                  </a:lnTo>
                  <a:lnTo>
                    <a:pt x="413867" y="1384299"/>
                  </a:lnTo>
                  <a:lnTo>
                    <a:pt x="427113" y="1371600"/>
                  </a:lnTo>
                  <a:close/>
                </a:path>
                <a:path w="4291965" h="1562100">
                  <a:moveTo>
                    <a:pt x="428650" y="1358900"/>
                  </a:moveTo>
                  <a:lnTo>
                    <a:pt x="354828" y="1358900"/>
                  </a:lnTo>
                  <a:lnTo>
                    <a:pt x="354517" y="1371600"/>
                  </a:lnTo>
                  <a:lnTo>
                    <a:pt x="432447" y="1371600"/>
                  </a:lnTo>
                  <a:lnTo>
                    <a:pt x="428650" y="1358900"/>
                  </a:lnTo>
                  <a:close/>
                </a:path>
                <a:path w="4291965" h="1562100">
                  <a:moveTo>
                    <a:pt x="474002" y="1346200"/>
                  </a:moveTo>
                  <a:lnTo>
                    <a:pt x="383476" y="1346200"/>
                  </a:lnTo>
                  <a:lnTo>
                    <a:pt x="379374" y="1358900"/>
                  </a:lnTo>
                  <a:lnTo>
                    <a:pt x="475805" y="1358900"/>
                  </a:lnTo>
                  <a:lnTo>
                    <a:pt x="477509" y="1352268"/>
                  </a:lnTo>
                  <a:lnTo>
                    <a:pt x="474002" y="1346200"/>
                  </a:lnTo>
                  <a:close/>
                </a:path>
                <a:path w="4291965" h="1562100">
                  <a:moveTo>
                    <a:pt x="490702" y="1333500"/>
                  </a:moveTo>
                  <a:lnTo>
                    <a:pt x="470293" y="1333500"/>
                  </a:lnTo>
                  <a:lnTo>
                    <a:pt x="471576" y="1346200"/>
                  </a:lnTo>
                  <a:lnTo>
                    <a:pt x="479069" y="1346200"/>
                  </a:lnTo>
                  <a:lnTo>
                    <a:pt x="477509" y="1352268"/>
                  </a:lnTo>
                  <a:lnTo>
                    <a:pt x="481342" y="1358900"/>
                  </a:lnTo>
                  <a:lnTo>
                    <a:pt x="484797" y="1346200"/>
                  </a:lnTo>
                  <a:lnTo>
                    <a:pt x="490702" y="1333500"/>
                  </a:lnTo>
                  <a:close/>
                </a:path>
                <a:path w="4291965" h="1562100">
                  <a:moveTo>
                    <a:pt x="479069" y="1346200"/>
                  </a:moveTo>
                  <a:lnTo>
                    <a:pt x="474002" y="1346200"/>
                  </a:lnTo>
                  <a:lnTo>
                    <a:pt x="477509" y="1352268"/>
                  </a:lnTo>
                  <a:lnTo>
                    <a:pt x="479069" y="1346200"/>
                  </a:lnTo>
                  <a:close/>
                </a:path>
                <a:path w="4291965" h="1562100">
                  <a:moveTo>
                    <a:pt x="468236" y="1333500"/>
                  </a:moveTo>
                  <a:lnTo>
                    <a:pt x="408508" y="1333500"/>
                  </a:lnTo>
                  <a:lnTo>
                    <a:pt x="410883" y="1346200"/>
                  </a:lnTo>
                  <a:lnTo>
                    <a:pt x="471424" y="1346200"/>
                  </a:lnTo>
                  <a:lnTo>
                    <a:pt x="468236" y="1333500"/>
                  </a:lnTo>
                  <a:close/>
                </a:path>
                <a:path w="4291965" h="1562100">
                  <a:moveTo>
                    <a:pt x="470293" y="1333500"/>
                  </a:moveTo>
                  <a:lnTo>
                    <a:pt x="468236" y="1333500"/>
                  </a:lnTo>
                  <a:lnTo>
                    <a:pt x="471424" y="1346200"/>
                  </a:lnTo>
                  <a:lnTo>
                    <a:pt x="471576" y="1346200"/>
                  </a:lnTo>
                  <a:lnTo>
                    <a:pt x="470293" y="1333500"/>
                  </a:lnTo>
                  <a:close/>
                </a:path>
                <a:path w="4291965" h="1562100">
                  <a:moveTo>
                    <a:pt x="438492" y="1320800"/>
                  </a:moveTo>
                  <a:lnTo>
                    <a:pt x="428205" y="1320800"/>
                  </a:lnTo>
                  <a:lnTo>
                    <a:pt x="424637" y="1333500"/>
                  </a:lnTo>
                  <a:lnTo>
                    <a:pt x="436918" y="1333500"/>
                  </a:lnTo>
                  <a:lnTo>
                    <a:pt x="438492" y="1320800"/>
                  </a:lnTo>
                  <a:close/>
                </a:path>
                <a:path w="4291965" h="1562100">
                  <a:moveTo>
                    <a:pt x="461356" y="1320800"/>
                  </a:moveTo>
                  <a:lnTo>
                    <a:pt x="453885" y="1320800"/>
                  </a:lnTo>
                  <a:lnTo>
                    <a:pt x="449199" y="1333500"/>
                  </a:lnTo>
                  <a:lnTo>
                    <a:pt x="464807" y="1333500"/>
                  </a:lnTo>
                  <a:lnTo>
                    <a:pt x="461356" y="1320800"/>
                  </a:lnTo>
                  <a:close/>
                </a:path>
                <a:path w="4291965" h="1562100">
                  <a:moveTo>
                    <a:pt x="464813" y="1320800"/>
                  </a:moveTo>
                  <a:lnTo>
                    <a:pt x="461356" y="1320800"/>
                  </a:lnTo>
                  <a:lnTo>
                    <a:pt x="464807" y="1333500"/>
                  </a:lnTo>
                  <a:lnTo>
                    <a:pt x="468275" y="1333500"/>
                  </a:lnTo>
                  <a:lnTo>
                    <a:pt x="464813" y="1320800"/>
                  </a:lnTo>
                  <a:close/>
                </a:path>
                <a:path w="4291965" h="1562100">
                  <a:moveTo>
                    <a:pt x="501929" y="1320800"/>
                  </a:moveTo>
                  <a:lnTo>
                    <a:pt x="464813" y="1320800"/>
                  </a:lnTo>
                  <a:lnTo>
                    <a:pt x="468275" y="1333500"/>
                  </a:lnTo>
                  <a:lnTo>
                    <a:pt x="501256" y="1333500"/>
                  </a:lnTo>
                  <a:lnTo>
                    <a:pt x="501929" y="1320800"/>
                  </a:lnTo>
                  <a:close/>
                </a:path>
                <a:path w="4291965" h="1562100">
                  <a:moveTo>
                    <a:pt x="569950" y="1295400"/>
                  </a:moveTo>
                  <a:lnTo>
                    <a:pt x="486117" y="1295400"/>
                  </a:lnTo>
                  <a:lnTo>
                    <a:pt x="487565" y="1308100"/>
                  </a:lnTo>
                  <a:lnTo>
                    <a:pt x="487641" y="1320800"/>
                  </a:lnTo>
                  <a:lnTo>
                    <a:pt x="501929" y="1320800"/>
                  </a:lnTo>
                  <a:lnTo>
                    <a:pt x="509841" y="1333500"/>
                  </a:lnTo>
                  <a:lnTo>
                    <a:pt x="526313" y="1333500"/>
                  </a:lnTo>
                  <a:lnTo>
                    <a:pt x="528675" y="1320800"/>
                  </a:lnTo>
                  <a:lnTo>
                    <a:pt x="530390" y="1308100"/>
                  </a:lnTo>
                  <a:lnTo>
                    <a:pt x="568286" y="1308100"/>
                  </a:lnTo>
                  <a:lnTo>
                    <a:pt x="569950" y="1295400"/>
                  </a:lnTo>
                  <a:close/>
                </a:path>
                <a:path w="4291965" h="1562100">
                  <a:moveTo>
                    <a:pt x="472643" y="1308100"/>
                  </a:moveTo>
                  <a:lnTo>
                    <a:pt x="460197" y="1308100"/>
                  </a:lnTo>
                  <a:lnTo>
                    <a:pt x="456625" y="1320800"/>
                  </a:lnTo>
                  <a:lnTo>
                    <a:pt x="475056" y="1320800"/>
                  </a:lnTo>
                  <a:lnTo>
                    <a:pt x="472643" y="1308100"/>
                  </a:lnTo>
                  <a:close/>
                </a:path>
                <a:path w="4291965" h="1562100">
                  <a:moveTo>
                    <a:pt x="568286" y="1308100"/>
                  </a:moveTo>
                  <a:lnTo>
                    <a:pt x="539534" y="1308100"/>
                  </a:lnTo>
                  <a:lnTo>
                    <a:pt x="541934" y="1320800"/>
                  </a:lnTo>
                  <a:lnTo>
                    <a:pt x="554659" y="1320800"/>
                  </a:lnTo>
                  <a:lnTo>
                    <a:pt x="568286" y="1308100"/>
                  </a:lnTo>
                  <a:close/>
                </a:path>
                <a:path w="4291965" h="1562100">
                  <a:moveTo>
                    <a:pt x="594093" y="1295400"/>
                  </a:moveTo>
                  <a:lnTo>
                    <a:pt x="569950" y="1295400"/>
                  </a:lnTo>
                  <a:lnTo>
                    <a:pt x="578053" y="1308100"/>
                  </a:lnTo>
                  <a:lnTo>
                    <a:pt x="589838" y="1308100"/>
                  </a:lnTo>
                  <a:lnTo>
                    <a:pt x="594093" y="1295400"/>
                  </a:lnTo>
                  <a:close/>
                </a:path>
                <a:path w="4291965" h="1562100">
                  <a:moveTo>
                    <a:pt x="546696" y="1282700"/>
                  </a:moveTo>
                  <a:lnTo>
                    <a:pt x="513613" y="1282700"/>
                  </a:lnTo>
                  <a:lnTo>
                    <a:pt x="510286" y="1295400"/>
                  </a:lnTo>
                  <a:lnTo>
                    <a:pt x="556221" y="1295400"/>
                  </a:lnTo>
                  <a:lnTo>
                    <a:pt x="546696" y="1282700"/>
                  </a:lnTo>
                  <a:close/>
                </a:path>
                <a:path w="4291965" h="1562100">
                  <a:moveTo>
                    <a:pt x="593432" y="1282700"/>
                  </a:moveTo>
                  <a:lnTo>
                    <a:pt x="565150" y="1282700"/>
                  </a:lnTo>
                  <a:lnTo>
                    <a:pt x="563232" y="1295400"/>
                  </a:lnTo>
                  <a:lnTo>
                    <a:pt x="599147" y="1295400"/>
                  </a:lnTo>
                  <a:lnTo>
                    <a:pt x="593432" y="1282700"/>
                  </a:lnTo>
                  <a:close/>
                </a:path>
                <a:path w="4291965" h="1562100">
                  <a:moveTo>
                    <a:pt x="606818" y="1270000"/>
                  </a:moveTo>
                  <a:lnTo>
                    <a:pt x="562063" y="1270000"/>
                  </a:lnTo>
                  <a:lnTo>
                    <a:pt x="563626" y="1282700"/>
                  </a:lnTo>
                  <a:lnTo>
                    <a:pt x="607326" y="1282700"/>
                  </a:lnTo>
                  <a:lnTo>
                    <a:pt x="606818" y="1270000"/>
                  </a:lnTo>
                  <a:close/>
                </a:path>
                <a:path w="4291965" h="1562100">
                  <a:moveTo>
                    <a:pt x="637806" y="1270000"/>
                  </a:moveTo>
                  <a:lnTo>
                    <a:pt x="623112" y="1270000"/>
                  </a:lnTo>
                  <a:lnTo>
                    <a:pt x="633933" y="1282700"/>
                  </a:lnTo>
                  <a:lnTo>
                    <a:pt x="637806" y="1270000"/>
                  </a:lnTo>
                  <a:close/>
                </a:path>
                <a:path w="4291965" h="1562100">
                  <a:moveTo>
                    <a:pt x="642327" y="1257300"/>
                  </a:moveTo>
                  <a:lnTo>
                    <a:pt x="574424" y="1257300"/>
                  </a:lnTo>
                  <a:lnTo>
                    <a:pt x="567972" y="1270000"/>
                  </a:lnTo>
                  <a:lnTo>
                    <a:pt x="640130" y="1270000"/>
                  </a:lnTo>
                  <a:lnTo>
                    <a:pt x="642327" y="1257300"/>
                  </a:lnTo>
                  <a:close/>
                </a:path>
                <a:path w="4291965" h="1562100">
                  <a:moveTo>
                    <a:pt x="679538" y="1244600"/>
                  </a:moveTo>
                  <a:lnTo>
                    <a:pt x="606717" y="1244600"/>
                  </a:lnTo>
                  <a:lnTo>
                    <a:pt x="606983" y="1257300"/>
                  </a:lnTo>
                  <a:lnTo>
                    <a:pt x="642327" y="1257300"/>
                  </a:lnTo>
                  <a:lnTo>
                    <a:pt x="643801" y="1270000"/>
                  </a:lnTo>
                  <a:lnTo>
                    <a:pt x="671576" y="1270000"/>
                  </a:lnTo>
                  <a:lnTo>
                    <a:pt x="674319" y="1257300"/>
                  </a:lnTo>
                  <a:lnTo>
                    <a:pt x="679538" y="1244600"/>
                  </a:lnTo>
                  <a:close/>
                </a:path>
                <a:path w="4291965" h="1562100">
                  <a:moveTo>
                    <a:pt x="697741" y="1230894"/>
                  </a:moveTo>
                  <a:lnTo>
                    <a:pt x="697965" y="1231900"/>
                  </a:lnTo>
                  <a:lnTo>
                    <a:pt x="703333" y="1244600"/>
                  </a:lnTo>
                  <a:lnTo>
                    <a:pt x="690194" y="1244600"/>
                  </a:lnTo>
                  <a:lnTo>
                    <a:pt x="689622" y="1257300"/>
                  </a:lnTo>
                  <a:lnTo>
                    <a:pt x="699287" y="1257300"/>
                  </a:lnTo>
                  <a:lnTo>
                    <a:pt x="704100" y="1244600"/>
                  </a:lnTo>
                  <a:lnTo>
                    <a:pt x="698284" y="1231900"/>
                  </a:lnTo>
                  <a:lnTo>
                    <a:pt x="697741" y="1230894"/>
                  </a:lnTo>
                  <a:close/>
                </a:path>
                <a:path w="4291965" h="1562100">
                  <a:moveTo>
                    <a:pt x="616165" y="1231900"/>
                  </a:moveTo>
                  <a:lnTo>
                    <a:pt x="610387" y="1244600"/>
                  </a:lnTo>
                  <a:lnTo>
                    <a:pt x="617588" y="1244600"/>
                  </a:lnTo>
                  <a:lnTo>
                    <a:pt x="616165" y="1231900"/>
                  </a:lnTo>
                  <a:close/>
                </a:path>
                <a:path w="4291965" h="1562100">
                  <a:moveTo>
                    <a:pt x="679170" y="1206500"/>
                  </a:moveTo>
                  <a:lnTo>
                    <a:pt x="660222" y="1219200"/>
                  </a:lnTo>
                  <a:lnTo>
                    <a:pt x="668540" y="1231900"/>
                  </a:lnTo>
                  <a:lnTo>
                    <a:pt x="638556" y="1231900"/>
                  </a:lnTo>
                  <a:lnTo>
                    <a:pt x="645083" y="1244600"/>
                  </a:lnTo>
                  <a:lnTo>
                    <a:pt x="703333" y="1244600"/>
                  </a:lnTo>
                  <a:lnTo>
                    <a:pt x="697965" y="1231900"/>
                  </a:lnTo>
                  <a:lnTo>
                    <a:pt x="697741" y="1230894"/>
                  </a:lnTo>
                  <a:lnTo>
                    <a:pt x="691426" y="1219200"/>
                  </a:lnTo>
                  <a:lnTo>
                    <a:pt x="687895" y="1219200"/>
                  </a:lnTo>
                  <a:lnTo>
                    <a:pt x="679170" y="1206500"/>
                  </a:lnTo>
                  <a:close/>
                </a:path>
                <a:path w="4291965" h="1562100">
                  <a:moveTo>
                    <a:pt x="756780" y="1206500"/>
                  </a:moveTo>
                  <a:lnTo>
                    <a:pt x="695020" y="1206500"/>
                  </a:lnTo>
                  <a:lnTo>
                    <a:pt x="695137" y="1219200"/>
                  </a:lnTo>
                  <a:lnTo>
                    <a:pt x="697741" y="1230894"/>
                  </a:lnTo>
                  <a:lnTo>
                    <a:pt x="698284" y="1231900"/>
                  </a:lnTo>
                  <a:lnTo>
                    <a:pt x="704100" y="1244600"/>
                  </a:lnTo>
                  <a:lnTo>
                    <a:pt x="727697" y="1244600"/>
                  </a:lnTo>
                  <a:lnTo>
                    <a:pt x="721220" y="1231900"/>
                  </a:lnTo>
                  <a:lnTo>
                    <a:pt x="745299" y="1231900"/>
                  </a:lnTo>
                  <a:lnTo>
                    <a:pt x="743394" y="1219200"/>
                  </a:lnTo>
                  <a:lnTo>
                    <a:pt x="746518" y="1219200"/>
                  </a:lnTo>
                  <a:lnTo>
                    <a:pt x="756780" y="1206500"/>
                  </a:lnTo>
                  <a:close/>
                </a:path>
                <a:path w="4291965" h="1562100">
                  <a:moveTo>
                    <a:pt x="651548" y="1219200"/>
                  </a:moveTo>
                  <a:lnTo>
                    <a:pt x="638746" y="1231900"/>
                  </a:lnTo>
                  <a:lnTo>
                    <a:pt x="658190" y="1231900"/>
                  </a:lnTo>
                  <a:lnTo>
                    <a:pt x="651548" y="1219200"/>
                  </a:lnTo>
                  <a:close/>
                </a:path>
                <a:path w="4291965" h="1562100">
                  <a:moveTo>
                    <a:pt x="786231" y="1206500"/>
                  </a:moveTo>
                  <a:lnTo>
                    <a:pt x="756780" y="1206500"/>
                  </a:lnTo>
                  <a:lnTo>
                    <a:pt x="765060" y="1219200"/>
                  </a:lnTo>
                  <a:lnTo>
                    <a:pt x="780135" y="1219200"/>
                  </a:lnTo>
                  <a:lnTo>
                    <a:pt x="786231" y="1206500"/>
                  </a:lnTo>
                  <a:close/>
                </a:path>
                <a:path w="4291965" h="1562100">
                  <a:moveTo>
                    <a:pt x="720725" y="1193800"/>
                  </a:moveTo>
                  <a:lnTo>
                    <a:pt x="713486" y="1193800"/>
                  </a:lnTo>
                  <a:lnTo>
                    <a:pt x="706285" y="1206500"/>
                  </a:lnTo>
                  <a:lnTo>
                    <a:pt x="722439" y="1206500"/>
                  </a:lnTo>
                  <a:lnTo>
                    <a:pt x="720725" y="1193800"/>
                  </a:lnTo>
                  <a:close/>
                </a:path>
                <a:path w="4291965" h="1562100">
                  <a:moveTo>
                    <a:pt x="785837" y="1193800"/>
                  </a:moveTo>
                  <a:lnTo>
                    <a:pt x="729576" y="1193800"/>
                  </a:lnTo>
                  <a:lnTo>
                    <a:pt x="733932" y="1206500"/>
                  </a:lnTo>
                  <a:lnTo>
                    <a:pt x="782523" y="1206500"/>
                  </a:lnTo>
                  <a:lnTo>
                    <a:pt x="785837" y="1193800"/>
                  </a:lnTo>
                  <a:close/>
                </a:path>
                <a:path w="4291965" h="1562100">
                  <a:moveTo>
                    <a:pt x="826046" y="1181100"/>
                  </a:moveTo>
                  <a:lnTo>
                    <a:pt x="786812" y="1181100"/>
                  </a:lnTo>
                  <a:lnTo>
                    <a:pt x="782383" y="1193800"/>
                  </a:lnTo>
                  <a:lnTo>
                    <a:pt x="789203" y="1193800"/>
                  </a:lnTo>
                  <a:lnTo>
                    <a:pt x="797991" y="1206500"/>
                  </a:lnTo>
                  <a:lnTo>
                    <a:pt x="817054" y="1206500"/>
                  </a:lnTo>
                  <a:lnTo>
                    <a:pt x="833437" y="1193800"/>
                  </a:lnTo>
                  <a:lnTo>
                    <a:pt x="826046" y="1181100"/>
                  </a:lnTo>
                  <a:close/>
                </a:path>
                <a:path w="4291965" h="1562100">
                  <a:moveTo>
                    <a:pt x="777281" y="1181100"/>
                  </a:moveTo>
                  <a:lnTo>
                    <a:pt x="750023" y="1181100"/>
                  </a:lnTo>
                  <a:lnTo>
                    <a:pt x="743038" y="1193800"/>
                  </a:lnTo>
                  <a:lnTo>
                    <a:pt x="777184" y="1193800"/>
                  </a:lnTo>
                  <a:lnTo>
                    <a:pt x="777281" y="1181100"/>
                  </a:lnTo>
                  <a:close/>
                </a:path>
                <a:path w="4291965" h="1562100">
                  <a:moveTo>
                    <a:pt x="863726" y="1168400"/>
                  </a:moveTo>
                  <a:lnTo>
                    <a:pt x="774034" y="1168400"/>
                  </a:lnTo>
                  <a:lnTo>
                    <a:pt x="768462" y="1181100"/>
                  </a:lnTo>
                  <a:lnTo>
                    <a:pt x="859688" y="1181100"/>
                  </a:lnTo>
                  <a:lnTo>
                    <a:pt x="863726" y="1168400"/>
                  </a:lnTo>
                  <a:close/>
                </a:path>
                <a:path w="4291965" h="1562100">
                  <a:moveTo>
                    <a:pt x="808405" y="1155700"/>
                  </a:moveTo>
                  <a:lnTo>
                    <a:pt x="803503" y="1168400"/>
                  </a:lnTo>
                  <a:lnTo>
                    <a:pt x="805459" y="1168400"/>
                  </a:lnTo>
                  <a:lnTo>
                    <a:pt x="808405" y="1155700"/>
                  </a:lnTo>
                  <a:close/>
                </a:path>
                <a:path w="4291965" h="1562100">
                  <a:moveTo>
                    <a:pt x="901166" y="1143000"/>
                  </a:moveTo>
                  <a:lnTo>
                    <a:pt x="841616" y="1143000"/>
                  </a:lnTo>
                  <a:lnTo>
                    <a:pt x="838707" y="1155700"/>
                  </a:lnTo>
                  <a:lnTo>
                    <a:pt x="816463" y="1155700"/>
                  </a:lnTo>
                  <a:lnTo>
                    <a:pt x="816004" y="1168400"/>
                  </a:lnTo>
                  <a:lnTo>
                    <a:pt x="894257" y="1168400"/>
                  </a:lnTo>
                  <a:lnTo>
                    <a:pt x="890790" y="1155700"/>
                  </a:lnTo>
                  <a:lnTo>
                    <a:pt x="901166" y="1143000"/>
                  </a:lnTo>
                  <a:close/>
                </a:path>
                <a:path w="4291965" h="1562100">
                  <a:moveTo>
                    <a:pt x="826973" y="1143000"/>
                  </a:moveTo>
                  <a:lnTo>
                    <a:pt x="819912" y="1155700"/>
                  </a:lnTo>
                  <a:lnTo>
                    <a:pt x="829297" y="1155700"/>
                  </a:lnTo>
                  <a:lnTo>
                    <a:pt x="826973" y="1143000"/>
                  </a:lnTo>
                  <a:close/>
                </a:path>
                <a:path w="4291965" h="1562100">
                  <a:moveTo>
                    <a:pt x="929665" y="1143000"/>
                  </a:moveTo>
                  <a:lnTo>
                    <a:pt x="901166" y="1143000"/>
                  </a:lnTo>
                  <a:lnTo>
                    <a:pt x="914095" y="1155700"/>
                  </a:lnTo>
                  <a:lnTo>
                    <a:pt x="931583" y="1155700"/>
                  </a:lnTo>
                  <a:lnTo>
                    <a:pt x="929665" y="1143000"/>
                  </a:lnTo>
                  <a:close/>
                </a:path>
                <a:path w="4291965" h="1562100">
                  <a:moveTo>
                    <a:pt x="938034" y="1143000"/>
                  </a:moveTo>
                  <a:lnTo>
                    <a:pt x="929665" y="1143000"/>
                  </a:lnTo>
                  <a:lnTo>
                    <a:pt x="934567" y="1155700"/>
                  </a:lnTo>
                  <a:lnTo>
                    <a:pt x="938034" y="1143000"/>
                  </a:lnTo>
                  <a:close/>
                </a:path>
                <a:path w="4291965" h="1562100">
                  <a:moveTo>
                    <a:pt x="933919" y="1130300"/>
                  </a:moveTo>
                  <a:lnTo>
                    <a:pt x="871143" y="1130300"/>
                  </a:lnTo>
                  <a:lnTo>
                    <a:pt x="873315" y="1143000"/>
                  </a:lnTo>
                  <a:lnTo>
                    <a:pt x="936269" y="1143000"/>
                  </a:lnTo>
                  <a:lnTo>
                    <a:pt x="933919" y="1130300"/>
                  </a:lnTo>
                  <a:close/>
                </a:path>
                <a:path w="4291965" h="1562100">
                  <a:moveTo>
                    <a:pt x="934110" y="1130300"/>
                  </a:moveTo>
                  <a:lnTo>
                    <a:pt x="933919" y="1130300"/>
                  </a:lnTo>
                  <a:lnTo>
                    <a:pt x="936269" y="1143000"/>
                  </a:lnTo>
                  <a:lnTo>
                    <a:pt x="941374" y="1143000"/>
                  </a:lnTo>
                  <a:lnTo>
                    <a:pt x="934110" y="1130300"/>
                  </a:lnTo>
                  <a:close/>
                </a:path>
                <a:path w="4291965" h="1562100">
                  <a:moveTo>
                    <a:pt x="953312" y="1130300"/>
                  </a:moveTo>
                  <a:lnTo>
                    <a:pt x="934110" y="1130300"/>
                  </a:lnTo>
                  <a:lnTo>
                    <a:pt x="941374" y="1143000"/>
                  </a:lnTo>
                  <a:lnTo>
                    <a:pt x="947153" y="1143000"/>
                  </a:lnTo>
                  <a:lnTo>
                    <a:pt x="953312" y="1130300"/>
                  </a:lnTo>
                  <a:close/>
                </a:path>
                <a:path w="4291965" h="1562100">
                  <a:moveTo>
                    <a:pt x="899744" y="1117600"/>
                  </a:moveTo>
                  <a:lnTo>
                    <a:pt x="887476" y="1117600"/>
                  </a:lnTo>
                  <a:lnTo>
                    <a:pt x="883894" y="1130300"/>
                  </a:lnTo>
                  <a:lnTo>
                    <a:pt x="898144" y="1130300"/>
                  </a:lnTo>
                  <a:lnTo>
                    <a:pt x="899744" y="1117600"/>
                  </a:lnTo>
                  <a:close/>
                </a:path>
                <a:path w="4291965" h="1562100">
                  <a:moveTo>
                    <a:pt x="927646" y="1117600"/>
                  </a:moveTo>
                  <a:lnTo>
                    <a:pt x="912025" y="1117600"/>
                  </a:lnTo>
                  <a:lnTo>
                    <a:pt x="910602" y="1130300"/>
                  </a:lnTo>
                  <a:lnTo>
                    <a:pt x="930990" y="1130300"/>
                  </a:lnTo>
                  <a:lnTo>
                    <a:pt x="930186" y="1127184"/>
                  </a:lnTo>
                  <a:lnTo>
                    <a:pt x="927646" y="1117600"/>
                  </a:lnTo>
                  <a:close/>
                </a:path>
                <a:path w="4291965" h="1562100">
                  <a:moveTo>
                    <a:pt x="964768" y="1117600"/>
                  </a:moveTo>
                  <a:lnTo>
                    <a:pt x="927709" y="1117600"/>
                  </a:lnTo>
                  <a:lnTo>
                    <a:pt x="930186" y="1127184"/>
                  </a:lnTo>
                  <a:lnTo>
                    <a:pt x="931011" y="1130300"/>
                  </a:lnTo>
                  <a:lnTo>
                    <a:pt x="963866" y="1130300"/>
                  </a:lnTo>
                  <a:lnTo>
                    <a:pt x="964768" y="1117600"/>
                  </a:lnTo>
                  <a:close/>
                </a:path>
                <a:path w="4291965" h="1562100">
                  <a:moveTo>
                    <a:pt x="993559" y="1104900"/>
                  </a:moveTo>
                  <a:lnTo>
                    <a:pt x="950747" y="1104900"/>
                  </a:lnTo>
                  <a:lnTo>
                    <a:pt x="950734" y="1117600"/>
                  </a:lnTo>
                  <a:lnTo>
                    <a:pt x="964768" y="1117600"/>
                  </a:lnTo>
                  <a:lnTo>
                    <a:pt x="972591" y="1130300"/>
                  </a:lnTo>
                  <a:lnTo>
                    <a:pt x="989088" y="1130300"/>
                  </a:lnTo>
                  <a:lnTo>
                    <a:pt x="991616" y="1117600"/>
                  </a:lnTo>
                  <a:lnTo>
                    <a:pt x="993559" y="1104900"/>
                  </a:lnTo>
                  <a:close/>
                </a:path>
                <a:path w="4291965" h="1562100">
                  <a:moveTo>
                    <a:pt x="927709" y="1117600"/>
                  </a:moveTo>
                  <a:lnTo>
                    <a:pt x="930186" y="1127184"/>
                  </a:lnTo>
                  <a:lnTo>
                    <a:pt x="927709" y="1117600"/>
                  </a:lnTo>
                  <a:close/>
                </a:path>
                <a:path w="4291965" h="1562100">
                  <a:moveTo>
                    <a:pt x="938174" y="1104900"/>
                  </a:moveTo>
                  <a:lnTo>
                    <a:pt x="923366" y="1104900"/>
                  </a:lnTo>
                  <a:lnTo>
                    <a:pt x="919693" y="1117600"/>
                  </a:lnTo>
                  <a:lnTo>
                    <a:pt x="945248" y="1117600"/>
                  </a:lnTo>
                  <a:lnTo>
                    <a:pt x="938174" y="1104900"/>
                  </a:lnTo>
                  <a:close/>
                </a:path>
                <a:path w="4291965" h="1562100">
                  <a:moveTo>
                    <a:pt x="1033398" y="1092200"/>
                  </a:moveTo>
                  <a:lnTo>
                    <a:pt x="949579" y="1092200"/>
                  </a:lnTo>
                  <a:lnTo>
                    <a:pt x="950721" y="1104900"/>
                  </a:lnTo>
                  <a:lnTo>
                    <a:pt x="1002753" y="1104900"/>
                  </a:lnTo>
                  <a:lnTo>
                    <a:pt x="1004938" y="1117600"/>
                  </a:lnTo>
                  <a:lnTo>
                    <a:pt x="1017689" y="1117600"/>
                  </a:lnTo>
                  <a:lnTo>
                    <a:pt x="1031519" y="1104900"/>
                  </a:lnTo>
                  <a:lnTo>
                    <a:pt x="1033398" y="1092200"/>
                  </a:lnTo>
                  <a:close/>
                </a:path>
                <a:path w="4291965" h="1562100">
                  <a:moveTo>
                    <a:pt x="1057490" y="1092200"/>
                  </a:moveTo>
                  <a:lnTo>
                    <a:pt x="1033398" y="1092200"/>
                  </a:lnTo>
                  <a:lnTo>
                    <a:pt x="1041323" y="1104900"/>
                  </a:lnTo>
                  <a:lnTo>
                    <a:pt x="1053134" y="1104900"/>
                  </a:lnTo>
                  <a:lnTo>
                    <a:pt x="1057490" y="1092200"/>
                  </a:lnTo>
                  <a:close/>
                </a:path>
                <a:path w="4291965" h="1562100">
                  <a:moveTo>
                    <a:pt x="1010526" y="1079500"/>
                  </a:moveTo>
                  <a:lnTo>
                    <a:pt x="977353" y="1079500"/>
                  </a:lnTo>
                  <a:lnTo>
                    <a:pt x="973785" y="1092200"/>
                  </a:lnTo>
                  <a:lnTo>
                    <a:pt x="1019873" y="1092200"/>
                  </a:lnTo>
                  <a:lnTo>
                    <a:pt x="1010526" y="1079500"/>
                  </a:lnTo>
                  <a:close/>
                </a:path>
                <a:path w="4291965" h="1562100">
                  <a:moveTo>
                    <a:pt x="1057198" y="1079500"/>
                  </a:moveTo>
                  <a:lnTo>
                    <a:pt x="1028852" y="1079500"/>
                  </a:lnTo>
                  <a:lnTo>
                    <a:pt x="1026883" y="1092200"/>
                  </a:lnTo>
                  <a:lnTo>
                    <a:pt x="1062685" y="1092200"/>
                  </a:lnTo>
                  <a:lnTo>
                    <a:pt x="1057198" y="1079500"/>
                  </a:lnTo>
                  <a:close/>
                </a:path>
                <a:path w="4291965" h="1562100">
                  <a:moveTo>
                    <a:pt x="1101890" y="1066800"/>
                  </a:moveTo>
                  <a:lnTo>
                    <a:pt x="1026058" y="1066800"/>
                  </a:lnTo>
                  <a:lnTo>
                    <a:pt x="1027569" y="1079500"/>
                  </a:lnTo>
                  <a:lnTo>
                    <a:pt x="1101750" y="1079500"/>
                  </a:lnTo>
                  <a:lnTo>
                    <a:pt x="1101890" y="1066800"/>
                  </a:lnTo>
                  <a:close/>
                </a:path>
                <a:path w="4291965" h="1562100">
                  <a:moveTo>
                    <a:pt x="1106652" y="1054100"/>
                  </a:moveTo>
                  <a:lnTo>
                    <a:pt x="1038821" y="1054100"/>
                  </a:lnTo>
                  <a:lnTo>
                    <a:pt x="1032253" y="1066800"/>
                  </a:lnTo>
                  <a:lnTo>
                    <a:pt x="1104328" y="1066800"/>
                  </a:lnTo>
                  <a:lnTo>
                    <a:pt x="1106652" y="1054100"/>
                  </a:lnTo>
                  <a:close/>
                </a:path>
                <a:path w="4291965" h="1562100">
                  <a:moveTo>
                    <a:pt x="1144320" y="1041400"/>
                  </a:moveTo>
                  <a:lnTo>
                    <a:pt x="1105573" y="1041400"/>
                  </a:lnTo>
                  <a:lnTo>
                    <a:pt x="1100150" y="1054100"/>
                  </a:lnTo>
                  <a:lnTo>
                    <a:pt x="1106652" y="1054100"/>
                  </a:lnTo>
                  <a:lnTo>
                    <a:pt x="1108011" y="1066800"/>
                  </a:lnTo>
                  <a:lnTo>
                    <a:pt x="1135786" y="1066800"/>
                  </a:lnTo>
                  <a:lnTo>
                    <a:pt x="1138707" y="1054100"/>
                  </a:lnTo>
                  <a:lnTo>
                    <a:pt x="1144320" y="1041400"/>
                  </a:lnTo>
                  <a:close/>
                </a:path>
                <a:path w="4291965" h="1562100">
                  <a:moveTo>
                    <a:pt x="1096162" y="1041400"/>
                  </a:moveTo>
                  <a:lnTo>
                    <a:pt x="1068108" y="1041400"/>
                  </a:lnTo>
                  <a:lnTo>
                    <a:pt x="1071308" y="1054100"/>
                  </a:lnTo>
                  <a:lnTo>
                    <a:pt x="1100150" y="1054100"/>
                  </a:lnTo>
                  <a:lnTo>
                    <a:pt x="1096162" y="1041400"/>
                  </a:lnTo>
                  <a:close/>
                </a:path>
                <a:path w="4291965" h="1562100">
                  <a:moveTo>
                    <a:pt x="1156817" y="1016000"/>
                  </a:moveTo>
                  <a:lnTo>
                    <a:pt x="1125499" y="1016000"/>
                  </a:lnTo>
                  <a:lnTo>
                    <a:pt x="1133449" y="1028700"/>
                  </a:lnTo>
                  <a:lnTo>
                    <a:pt x="1123086" y="1041400"/>
                  </a:lnTo>
                  <a:lnTo>
                    <a:pt x="1154849" y="1041400"/>
                  </a:lnTo>
                  <a:lnTo>
                    <a:pt x="1154099" y="1054100"/>
                  </a:lnTo>
                  <a:lnTo>
                    <a:pt x="1163739" y="1054100"/>
                  </a:lnTo>
                  <a:lnTo>
                    <a:pt x="1168450" y="1042172"/>
                  </a:lnTo>
                  <a:lnTo>
                    <a:pt x="1167983" y="1041400"/>
                  </a:lnTo>
                  <a:lnTo>
                    <a:pt x="1162886" y="1028700"/>
                  </a:lnTo>
                  <a:lnTo>
                    <a:pt x="1162608" y="1027289"/>
                  </a:lnTo>
                  <a:lnTo>
                    <a:pt x="1156817" y="1016000"/>
                  </a:lnTo>
                  <a:close/>
                </a:path>
                <a:path w="4291965" h="1562100">
                  <a:moveTo>
                    <a:pt x="1211859" y="1016000"/>
                  </a:moveTo>
                  <a:lnTo>
                    <a:pt x="1160387" y="1016000"/>
                  </a:lnTo>
                  <a:lnTo>
                    <a:pt x="1162608" y="1027289"/>
                  </a:lnTo>
                  <a:lnTo>
                    <a:pt x="1163332" y="1028700"/>
                  </a:lnTo>
                  <a:lnTo>
                    <a:pt x="1168755" y="1041400"/>
                  </a:lnTo>
                  <a:lnTo>
                    <a:pt x="1168450" y="1042172"/>
                  </a:lnTo>
                  <a:lnTo>
                    <a:pt x="1175651" y="1054100"/>
                  </a:lnTo>
                  <a:lnTo>
                    <a:pt x="1187488" y="1041400"/>
                  </a:lnTo>
                  <a:lnTo>
                    <a:pt x="1192403" y="1041400"/>
                  </a:lnTo>
                  <a:lnTo>
                    <a:pt x="1186116" y="1028700"/>
                  </a:lnTo>
                  <a:lnTo>
                    <a:pt x="1211414" y="1028700"/>
                  </a:lnTo>
                  <a:lnTo>
                    <a:pt x="1211859" y="1016000"/>
                  </a:lnTo>
                  <a:close/>
                </a:path>
                <a:path w="4291965" h="1562100">
                  <a:moveTo>
                    <a:pt x="1162608" y="1027289"/>
                  </a:moveTo>
                  <a:lnTo>
                    <a:pt x="1162886" y="1028700"/>
                  </a:lnTo>
                  <a:lnTo>
                    <a:pt x="1167983" y="1041400"/>
                  </a:lnTo>
                  <a:lnTo>
                    <a:pt x="1168450" y="1042172"/>
                  </a:lnTo>
                  <a:lnTo>
                    <a:pt x="1168755" y="1041400"/>
                  </a:lnTo>
                  <a:lnTo>
                    <a:pt x="1163332" y="1028700"/>
                  </a:lnTo>
                  <a:lnTo>
                    <a:pt x="1162608" y="1027289"/>
                  </a:lnTo>
                  <a:close/>
                </a:path>
                <a:path w="4291965" h="1562100">
                  <a:moveTo>
                    <a:pt x="1116749" y="1016000"/>
                  </a:moveTo>
                  <a:lnTo>
                    <a:pt x="1103845" y="1028700"/>
                  </a:lnTo>
                  <a:lnTo>
                    <a:pt x="1103464" y="1028700"/>
                  </a:lnTo>
                  <a:lnTo>
                    <a:pt x="1109891" y="1041400"/>
                  </a:lnTo>
                  <a:lnTo>
                    <a:pt x="1123086" y="1041400"/>
                  </a:lnTo>
                  <a:lnTo>
                    <a:pt x="1116749" y="1016000"/>
                  </a:lnTo>
                  <a:close/>
                </a:path>
                <a:path w="4291965" h="1562100">
                  <a:moveTo>
                    <a:pt x="1203096" y="1028700"/>
                  </a:moveTo>
                  <a:lnTo>
                    <a:pt x="1192999" y="1028700"/>
                  </a:lnTo>
                  <a:lnTo>
                    <a:pt x="1195349" y="1041400"/>
                  </a:lnTo>
                  <a:lnTo>
                    <a:pt x="1203096" y="1028700"/>
                  </a:lnTo>
                  <a:close/>
                </a:path>
                <a:path w="4291965" h="1562100">
                  <a:moveTo>
                    <a:pt x="1210208" y="1028700"/>
                  </a:moveTo>
                  <a:lnTo>
                    <a:pt x="1203096" y="1028700"/>
                  </a:lnTo>
                  <a:lnTo>
                    <a:pt x="1202308" y="1041400"/>
                  </a:lnTo>
                  <a:lnTo>
                    <a:pt x="1206322" y="1041400"/>
                  </a:lnTo>
                  <a:lnTo>
                    <a:pt x="1210208" y="1028700"/>
                  </a:lnTo>
                  <a:close/>
                </a:path>
                <a:path w="4291965" h="1562100">
                  <a:moveTo>
                    <a:pt x="1258455" y="1003300"/>
                  </a:moveTo>
                  <a:lnTo>
                    <a:pt x="1162431" y="1003300"/>
                  </a:lnTo>
                  <a:lnTo>
                    <a:pt x="1160513" y="1016000"/>
                  </a:lnTo>
                  <a:lnTo>
                    <a:pt x="1255064" y="1016000"/>
                  </a:lnTo>
                  <a:lnTo>
                    <a:pt x="1258455" y="1003300"/>
                  </a:lnTo>
                  <a:close/>
                </a:path>
                <a:path w="4291965" h="1562100">
                  <a:moveTo>
                    <a:pt x="1186599" y="990600"/>
                  </a:moveTo>
                  <a:lnTo>
                    <a:pt x="1179258" y="1003300"/>
                  </a:lnTo>
                  <a:lnTo>
                    <a:pt x="1188046" y="1003300"/>
                  </a:lnTo>
                  <a:lnTo>
                    <a:pt x="1186599" y="990600"/>
                  </a:lnTo>
                  <a:close/>
                </a:path>
                <a:path w="4291965" h="1562100">
                  <a:moveTo>
                    <a:pt x="1299298" y="990600"/>
                  </a:moveTo>
                  <a:lnTo>
                    <a:pt x="1195374" y="990600"/>
                  </a:lnTo>
                  <a:lnTo>
                    <a:pt x="1195285" y="1003300"/>
                  </a:lnTo>
                  <a:lnTo>
                    <a:pt x="1282687" y="1003300"/>
                  </a:lnTo>
                  <a:lnTo>
                    <a:pt x="1299298" y="990600"/>
                  </a:lnTo>
                  <a:close/>
                </a:path>
                <a:path w="4291965" h="1562100">
                  <a:moveTo>
                    <a:pt x="1321790" y="977900"/>
                  </a:moveTo>
                  <a:lnTo>
                    <a:pt x="1246419" y="977900"/>
                  </a:lnTo>
                  <a:lnTo>
                    <a:pt x="1251826" y="990600"/>
                  </a:lnTo>
                  <a:lnTo>
                    <a:pt x="1316278" y="990600"/>
                  </a:lnTo>
                  <a:lnTo>
                    <a:pt x="1321790" y="977900"/>
                  </a:lnTo>
                  <a:close/>
                </a:path>
                <a:path w="4291965" h="1562100">
                  <a:moveTo>
                    <a:pt x="1275016" y="965200"/>
                  </a:moveTo>
                  <a:lnTo>
                    <a:pt x="1252169" y="965200"/>
                  </a:lnTo>
                  <a:lnTo>
                    <a:pt x="1246035" y="977900"/>
                  </a:lnTo>
                  <a:lnTo>
                    <a:pt x="1271816" y="977900"/>
                  </a:lnTo>
                  <a:lnTo>
                    <a:pt x="1275016" y="965200"/>
                  </a:lnTo>
                  <a:close/>
                </a:path>
                <a:path w="4291965" h="1562100">
                  <a:moveTo>
                    <a:pt x="1325803" y="965200"/>
                  </a:moveTo>
                  <a:lnTo>
                    <a:pt x="1279220" y="965200"/>
                  </a:lnTo>
                  <a:lnTo>
                    <a:pt x="1271816" y="977900"/>
                  </a:lnTo>
                  <a:lnTo>
                    <a:pt x="1329969" y="977900"/>
                  </a:lnTo>
                  <a:lnTo>
                    <a:pt x="1325803" y="965200"/>
                  </a:lnTo>
                  <a:close/>
                </a:path>
                <a:path w="4291965" h="1562100">
                  <a:moveTo>
                    <a:pt x="1357541" y="952500"/>
                  </a:moveTo>
                  <a:lnTo>
                    <a:pt x="1302473" y="952500"/>
                  </a:lnTo>
                  <a:lnTo>
                    <a:pt x="1305179" y="965200"/>
                  </a:lnTo>
                  <a:lnTo>
                    <a:pt x="1328089" y="965200"/>
                  </a:lnTo>
                  <a:lnTo>
                    <a:pt x="1330286" y="977900"/>
                  </a:lnTo>
                  <a:lnTo>
                    <a:pt x="1355128" y="977900"/>
                  </a:lnTo>
                  <a:lnTo>
                    <a:pt x="1360690" y="965200"/>
                  </a:lnTo>
                  <a:lnTo>
                    <a:pt x="1357541" y="952500"/>
                  </a:lnTo>
                  <a:close/>
                </a:path>
                <a:path w="4291965" h="1562100">
                  <a:moveTo>
                    <a:pt x="1293850" y="952500"/>
                  </a:moveTo>
                  <a:lnTo>
                    <a:pt x="1286675" y="952500"/>
                  </a:lnTo>
                  <a:lnTo>
                    <a:pt x="1283551" y="965200"/>
                  </a:lnTo>
                  <a:lnTo>
                    <a:pt x="1295984" y="965200"/>
                  </a:lnTo>
                  <a:lnTo>
                    <a:pt x="1293850" y="952500"/>
                  </a:lnTo>
                  <a:close/>
                </a:path>
                <a:path w="4291965" h="1562100">
                  <a:moveTo>
                    <a:pt x="1398346" y="952500"/>
                  </a:moveTo>
                  <a:lnTo>
                    <a:pt x="1368018" y="952500"/>
                  </a:lnTo>
                  <a:lnTo>
                    <a:pt x="1380693" y="965200"/>
                  </a:lnTo>
                  <a:lnTo>
                    <a:pt x="1400086" y="965200"/>
                  </a:lnTo>
                  <a:lnTo>
                    <a:pt x="1398346" y="952500"/>
                  </a:lnTo>
                  <a:close/>
                </a:path>
                <a:path w="4291965" h="1562100">
                  <a:moveTo>
                    <a:pt x="1328585" y="939800"/>
                  </a:moveTo>
                  <a:lnTo>
                    <a:pt x="1312798" y="952500"/>
                  </a:lnTo>
                  <a:lnTo>
                    <a:pt x="1327581" y="952500"/>
                  </a:lnTo>
                  <a:lnTo>
                    <a:pt x="1328585" y="939800"/>
                  </a:lnTo>
                  <a:close/>
                </a:path>
                <a:path w="4291965" h="1562100">
                  <a:moveTo>
                    <a:pt x="1401241" y="939800"/>
                  </a:moveTo>
                  <a:lnTo>
                    <a:pt x="1340370" y="939800"/>
                  </a:lnTo>
                  <a:lnTo>
                    <a:pt x="1334528" y="952500"/>
                  </a:lnTo>
                  <a:lnTo>
                    <a:pt x="1404556" y="952500"/>
                  </a:lnTo>
                  <a:lnTo>
                    <a:pt x="1404543" y="945769"/>
                  </a:lnTo>
                  <a:lnTo>
                    <a:pt x="1401241" y="939800"/>
                  </a:lnTo>
                  <a:close/>
                </a:path>
                <a:path w="4291965" h="1562100">
                  <a:moveTo>
                    <a:pt x="1404543" y="945769"/>
                  </a:moveTo>
                  <a:lnTo>
                    <a:pt x="1404556" y="952500"/>
                  </a:lnTo>
                  <a:lnTo>
                    <a:pt x="1408264" y="952500"/>
                  </a:lnTo>
                  <a:lnTo>
                    <a:pt x="1404543" y="945769"/>
                  </a:lnTo>
                  <a:close/>
                </a:path>
                <a:path w="4291965" h="1562100">
                  <a:moveTo>
                    <a:pt x="1418043" y="939800"/>
                  </a:moveTo>
                  <a:lnTo>
                    <a:pt x="1404531" y="939800"/>
                  </a:lnTo>
                  <a:lnTo>
                    <a:pt x="1404543" y="945769"/>
                  </a:lnTo>
                  <a:lnTo>
                    <a:pt x="1408264" y="952500"/>
                  </a:lnTo>
                  <a:lnTo>
                    <a:pt x="1412328" y="952500"/>
                  </a:lnTo>
                  <a:lnTo>
                    <a:pt x="1418043" y="939800"/>
                  </a:lnTo>
                  <a:close/>
                </a:path>
                <a:path w="4291965" h="1562100">
                  <a:moveTo>
                    <a:pt x="1388122" y="927100"/>
                  </a:moveTo>
                  <a:lnTo>
                    <a:pt x="1351292" y="927100"/>
                  </a:lnTo>
                  <a:lnTo>
                    <a:pt x="1338402" y="939800"/>
                  </a:lnTo>
                  <a:lnTo>
                    <a:pt x="1395298" y="939800"/>
                  </a:lnTo>
                  <a:lnTo>
                    <a:pt x="1388122" y="927100"/>
                  </a:lnTo>
                  <a:close/>
                </a:path>
                <a:path w="4291965" h="1562100">
                  <a:moveTo>
                    <a:pt x="1393469" y="921002"/>
                  </a:moveTo>
                  <a:lnTo>
                    <a:pt x="1391399" y="927100"/>
                  </a:lnTo>
                  <a:lnTo>
                    <a:pt x="1388122" y="927100"/>
                  </a:lnTo>
                  <a:lnTo>
                    <a:pt x="1395298" y="939800"/>
                  </a:lnTo>
                  <a:lnTo>
                    <a:pt x="1398298" y="939800"/>
                  </a:lnTo>
                  <a:lnTo>
                    <a:pt x="1395196" y="927100"/>
                  </a:lnTo>
                  <a:lnTo>
                    <a:pt x="1393469" y="921002"/>
                  </a:lnTo>
                  <a:close/>
                </a:path>
                <a:path w="4291965" h="1562100">
                  <a:moveTo>
                    <a:pt x="1451635" y="914400"/>
                  </a:moveTo>
                  <a:lnTo>
                    <a:pt x="1395711" y="914400"/>
                  </a:lnTo>
                  <a:lnTo>
                    <a:pt x="1393469" y="921002"/>
                  </a:lnTo>
                  <a:lnTo>
                    <a:pt x="1395196" y="927100"/>
                  </a:lnTo>
                  <a:lnTo>
                    <a:pt x="1398298" y="939800"/>
                  </a:lnTo>
                  <a:lnTo>
                    <a:pt x="1441716" y="939800"/>
                  </a:lnTo>
                  <a:lnTo>
                    <a:pt x="1441246" y="927100"/>
                  </a:lnTo>
                  <a:lnTo>
                    <a:pt x="1446390" y="927100"/>
                  </a:lnTo>
                  <a:lnTo>
                    <a:pt x="1451635" y="914400"/>
                  </a:lnTo>
                  <a:close/>
                </a:path>
                <a:path w="4291965" h="1562100">
                  <a:moveTo>
                    <a:pt x="1461896" y="927100"/>
                  </a:moveTo>
                  <a:lnTo>
                    <a:pt x="1450657" y="927100"/>
                  </a:lnTo>
                  <a:lnTo>
                    <a:pt x="1451279" y="939800"/>
                  </a:lnTo>
                  <a:lnTo>
                    <a:pt x="1461896" y="927100"/>
                  </a:lnTo>
                  <a:close/>
                </a:path>
                <a:path w="4291965" h="1562100">
                  <a:moveTo>
                    <a:pt x="1391599" y="914400"/>
                  </a:moveTo>
                  <a:lnTo>
                    <a:pt x="1388325" y="914400"/>
                  </a:lnTo>
                  <a:lnTo>
                    <a:pt x="1384452" y="927100"/>
                  </a:lnTo>
                  <a:lnTo>
                    <a:pt x="1391399" y="927100"/>
                  </a:lnTo>
                  <a:lnTo>
                    <a:pt x="1393469" y="921002"/>
                  </a:lnTo>
                  <a:lnTo>
                    <a:pt x="1391599" y="914400"/>
                  </a:lnTo>
                  <a:close/>
                </a:path>
                <a:path w="4291965" h="1562100">
                  <a:moveTo>
                    <a:pt x="1465122" y="914400"/>
                  </a:moveTo>
                  <a:lnTo>
                    <a:pt x="1451635" y="914400"/>
                  </a:lnTo>
                  <a:lnTo>
                    <a:pt x="1449908" y="927100"/>
                  </a:lnTo>
                  <a:lnTo>
                    <a:pt x="1471574" y="927100"/>
                  </a:lnTo>
                  <a:lnTo>
                    <a:pt x="1465122" y="914400"/>
                  </a:lnTo>
                  <a:close/>
                </a:path>
                <a:path w="4291965" h="1562100">
                  <a:moveTo>
                    <a:pt x="1490764" y="914400"/>
                  </a:moveTo>
                  <a:lnTo>
                    <a:pt x="1472552" y="914400"/>
                  </a:lnTo>
                  <a:lnTo>
                    <a:pt x="1478381" y="927100"/>
                  </a:lnTo>
                  <a:lnTo>
                    <a:pt x="1485519" y="927100"/>
                  </a:lnTo>
                  <a:lnTo>
                    <a:pt x="1490764" y="914400"/>
                  </a:lnTo>
                  <a:close/>
                </a:path>
                <a:path w="4291965" h="1562100">
                  <a:moveTo>
                    <a:pt x="1424076" y="901700"/>
                  </a:moveTo>
                  <a:lnTo>
                    <a:pt x="1410064" y="901700"/>
                  </a:lnTo>
                  <a:lnTo>
                    <a:pt x="1402500" y="914400"/>
                  </a:lnTo>
                  <a:lnTo>
                    <a:pt x="1426718" y="914400"/>
                  </a:lnTo>
                  <a:lnTo>
                    <a:pt x="1424076" y="901700"/>
                  </a:lnTo>
                  <a:close/>
                </a:path>
                <a:path w="4291965" h="1562100">
                  <a:moveTo>
                    <a:pt x="1487843" y="901700"/>
                  </a:moveTo>
                  <a:lnTo>
                    <a:pt x="1430731" y="901700"/>
                  </a:lnTo>
                  <a:lnTo>
                    <a:pt x="1437360" y="914400"/>
                  </a:lnTo>
                  <a:lnTo>
                    <a:pt x="1489329" y="914400"/>
                  </a:lnTo>
                  <a:lnTo>
                    <a:pt x="1487843" y="901700"/>
                  </a:lnTo>
                  <a:close/>
                </a:path>
                <a:path w="4291965" h="1562100">
                  <a:moveTo>
                    <a:pt x="1521091" y="901700"/>
                  </a:moveTo>
                  <a:lnTo>
                    <a:pt x="1496339" y="901700"/>
                  </a:lnTo>
                  <a:lnTo>
                    <a:pt x="1496923" y="914400"/>
                  </a:lnTo>
                  <a:lnTo>
                    <a:pt x="1510169" y="914400"/>
                  </a:lnTo>
                  <a:lnTo>
                    <a:pt x="1521091" y="901700"/>
                  </a:lnTo>
                  <a:close/>
                </a:path>
                <a:path w="4291965" h="1562100">
                  <a:moveTo>
                    <a:pt x="1480184" y="889000"/>
                  </a:moveTo>
                  <a:lnTo>
                    <a:pt x="1453908" y="889000"/>
                  </a:lnTo>
                  <a:lnTo>
                    <a:pt x="1439989" y="901700"/>
                  </a:lnTo>
                  <a:lnTo>
                    <a:pt x="1476159" y="901700"/>
                  </a:lnTo>
                  <a:lnTo>
                    <a:pt x="1480184" y="889000"/>
                  </a:lnTo>
                  <a:close/>
                </a:path>
                <a:path w="4291965" h="1562100">
                  <a:moveTo>
                    <a:pt x="1551520" y="876300"/>
                  </a:moveTo>
                  <a:lnTo>
                    <a:pt x="1483906" y="876300"/>
                  </a:lnTo>
                  <a:lnTo>
                    <a:pt x="1480756" y="889000"/>
                  </a:lnTo>
                  <a:lnTo>
                    <a:pt x="1476159" y="901700"/>
                  </a:lnTo>
                  <a:lnTo>
                    <a:pt x="1520799" y="901700"/>
                  </a:lnTo>
                  <a:lnTo>
                    <a:pt x="1525879" y="889000"/>
                  </a:lnTo>
                  <a:lnTo>
                    <a:pt x="1547279" y="889000"/>
                  </a:lnTo>
                  <a:lnTo>
                    <a:pt x="1551520" y="876300"/>
                  </a:lnTo>
                  <a:close/>
                </a:path>
                <a:path w="4291965" h="1562100">
                  <a:moveTo>
                    <a:pt x="1547126" y="889000"/>
                  </a:moveTo>
                  <a:lnTo>
                    <a:pt x="1525879" y="889000"/>
                  </a:lnTo>
                  <a:lnTo>
                    <a:pt x="1531645" y="901700"/>
                  </a:lnTo>
                  <a:lnTo>
                    <a:pt x="1547126" y="889000"/>
                  </a:lnTo>
                  <a:close/>
                </a:path>
                <a:path w="4291965" h="1562100">
                  <a:moveTo>
                    <a:pt x="1480896" y="876300"/>
                  </a:moveTo>
                  <a:lnTo>
                    <a:pt x="1475943" y="876300"/>
                  </a:lnTo>
                  <a:lnTo>
                    <a:pt x="1470939" y="889000"/>
                  </a:lnTo>
                  <a:lnTo>
                    <a:pt x="1480070" y="889000"/>
                  </a:lnTo>
                  <a:lnTo>
                    <a:pt x="1480896" y="876300"/>
                  </a:lnTo>
                  <a:close/>
                </a:path>
                <a:path w="4291965" h="1562100">
                  <a:moveTo>
                    <a:pt x="1582877" y="876300"/>
                  </a:moveTo>
                  <a:lnTo>
                    <a:pt x="1551520" y="876300"/>
                  </a:lnTo>
                  <a:lnTo>
                    <a:pt x="1555584" y="889000"/>
                  </a:lnTo>
                  <a:lnTo>
                    <a:pt x="1575376" y="889000"/>
                  </a:lnTo>
                  <a:lnTo>
                    <a:pt x="1582877" y="876300"/>
                  </a:lnTo>
                  <a:close/>
                </a:path>
                <a:path w="4291965" h="1562100">
                  <a:moveTo>
                    <a:pt x="1524952" y="863600"/>
                  </a:moveTo>
                  <a:lnTo>
                    <a:pt x="1512125" y="863600"/>
                  </a:lnTo>
                  <a:lnTo>
                    <a:pt x="1508099" y="876300"/>
                  </a:lnTo>
                  <a:lnTo>
                    <a:pt x="1527225" y="876300"/>
                  </a:lnTo>
                  <a:lnTo>
                    <a:pt x="1524952" y="863600"/>
                  </a:lnTo>
                  <a:close/>
                </a:path>
                <a:path w="4291965" h="1562100">
                  <a:moveTo>
                    <a:pt x="1587333" y="863600"/>
                  </a:moveTo>
                  <a:lnTo>
                    <a:pt x="1526552" y="863600"/>
                  </a:lnTo>
                  <a:lnTo>
                    <a:pt x="1529816" y="876300"/>
                  </a:lnTo>
                  <a:lnTo>
                    <a:pt x="1588215" y="876300"/>
                  </a:lnTo>
                  <a:lnTo>
                    <a:pt x="1587333" y="863600"/>
                  </a:lnTo>
                  <a:close/>
                </a:path>
                <a:path w="4291965" h="1562100">
                  <a:moveTo>
                    <a:pt x="1612658" y="863600"/>
                  </a:moveTo>
                  <a:lnTo>
                    <a:pt x="1599387" y="863600"/>
                  </a:lnTo>
                  <a:lnTo>
                    <a:pt x="1600873" y="876300"/>
                  </a:lnTo>
                  <a:lnTo>
                    <a:pt x="1617027" y="876300"/>
                  </a:lnTo>
                  <a:lnTo>
                    <a:pt x="1612658" y="863600"/>
                  </a:lnTo>
                  <a:close/>
                </a:path>
                <a:path w="4291965" h="1562100">
                  <a:moveTo>
                    <a:pt x="1583575" y="850900"/>
                  </a:moveTo>
                  <a:lnTo>
                    <a:pt x="1544775" y="850900"/>
                  </a:lnTo>
                  <a:lnTo>
                    <a:pt x="1534794" y="863600"/>
                  </a:lnTo>
                  <a:lnTo>
                    <a:pt x="1591678" y="863600"/>
                  </a:lnTo>
                  <a:lnTo>
                    <a:pt x="1583575" y="850900"/>
                  </a:lnTo>
                  <a:close/>
                </a:path>
                <a:path w="4291965" h="1562100">
                  <a:moveTo>
                    <a:pt x="1619237" y="850900"/>
                  </a:moveTo>
                  <a:lnTo>
                    <a:pt x="1592821" y="850900"/>
                  </a:lnTo>
                  <a:lnTo>
                    <a:pt x="1591678" y="863600"/>
                  </a:lnTo>
                  <a:lnTo>
                    <a:pt x="1621853" y="863600"/>
                  </a:lnTo>
                  <a:lnTo>
                    <a:pt x="1619237" y="850900"/>
                  </a:lnTo>
                  <a:close/>
                </a:path>
                <a:path w="4291965" h="1562100">
                  <a:moveTo>
                    <a:pt x="1631454" y="838200"/>
                  </a:moveTo>
                  <a:lnTo>
                    <a:pt x="1582394" y="838200"/>
                  </a:lnTo>
                  <a:lnTo>
                    <a:pt x="1580299" y="850900"/>
                  </a:lnTo>
                  <a:lnTo>
                    <a:pt x="1629829" y="850900"/>
                  </a:lnTo>
                  <a:lnTo>
                    <a:pt x="1629638" y="863600"/>
                  </a:lnTo>
                  <a:lnTo>
                    <a:pt x="1638223" y="863600"/>
                  </a:lnTo>
                  <a:lnTo>
                    <a:pt x="1636204" y="850900"/>
                  </a:lnTo>
                  <a:lnTo>
                    <a:pt x="1634622" y="842744"/>
                  </a:lnTo>
                  <a:lnTo>
                    <a:pt x="1631454" y="838200"/>
                  </a:lnTo>
                  <a:close/>
                </a:path>
                <a:path w="4291965" h="1562100">
                  <a:moveTo>
                    <a:pt x="1634622" y="842744"/>
                  </a:moveTo>
                  <a:lnTo>
                    <a:pt x="1636204" y="850900"/>
                  </a:lnTo>
                  <a:lnTo>
                    <a:pt x="1638223" y="863600"/>
                  </a:lnTo>
                  <a:lnTo>
                    <a:pt x="1639100" y="863600"/>
                  </a:lnTo>
                  <a:lnTo>
                    <a:pt x="1640306" y="850900"/>
                  </a:lnTo>
                  <a:lnTo>
                    <a:pt x="1634622" y="842744"/>
                  </a:lnTo>
                  <a:close/>
                </a:path>
                <a:path w="4291965" h="1562100">
                  <a:moveTo>
                    <a:pt x="1667548" y="838200"/>
                  </a:moveTo>
                  <a:lnTo>
                    <a:pt x="1633740" y="838200"/>
                  </a:lnTo>
                  <a:lnTo>
                    <a:pt x="1634622" y="842744"/>
                  </a:lnTo>
                  <a:lnTo>
                    <a:pt x="1640306" y="850900"/>
                  </a:lnTo>
                  <a:lnTo>
                    <a:pt x="1639100" y="863600"/>
                  </a:lnTo>
                  <a:lnTo>
                    <a:pt x="1645373" y="863600"/>
                  </a:lnTo>
                  <a:lnTo>
                    <a:pt x="1649221" y="850900"/>
                  </a:lnTo>
                  <a:lnTo>
                    <a:pt x="1666303" y="850900"/>
                  </a:lnTo>
                  <a:lnTo>
                    <a:pt x="1667548" y="838200"/>
                  </a:lnTo>
                  <a:close/>
                </a:path>
                <a:path w="4291965" h="1562100">
                  <a:moveTo>
                    <a:pt x="1567853" y="838200"/>
                  </a:moveTo>
                  <a:lnTo>
                    <a:pt x="1562087" y="850900"/>
                  </a:lnTo>
                  <a:lnTo>
                    <a:pt x="1573618" y="850900"/>
                  </a:lnTo>
                  <a:lnTo>
                    <a:pt x="1567853" y="838200"/>
                  </a:lnTo>
                  <a:close/>
                </a:path>
                <a:path w="4291965" h="1562100">
                  <a:moveTo>
                    <a:pt x="1623812" y="825500"/>
                  </a:moveTo>
                  <a:lnTo>
                    <a:pt x="1623085" y="825500"/>
                  </a:lnTo>
                  <a:lnTo>
                    <a:pt x="1617827" y="838200"/>
                  </a:lnTo>
                  <a:lnTo>
                    <a:pt x="1627156" y="838200"/>
                  </a:lnTo>
                  <a:lnTo>
                    <a:pt x="1623812" y="825500"/>
                  </a:lnTo>
                  <a:close/>
                </a:path>
                <a:path w="4291965" h="1562100">
                  <a:moveTo>
                    <a:pt x="1625879" y="825500"/>
                  </a:moveTo>
                  <a:lnTo>
                    <a:pt x="1623812" y="825500"/>
                  </a:lnTo>
                  <a:lnTo>
                    <a:pt x="1627156" y="838200"/>
                  </a:lnTo>
                  <a:lnTo>
                    <a:pt x="1630260" y="838200"/>
                  </a:lnTo>
                  <a:lnTo>
                    <a:pt x="1625879" y="825500"/>
                  </a:lnTo>
                  <a:close/>
                </a:path>
                <a:path w="4291965" h="1562100">
                  <a:moveTo>
                    <a:pt x="1639303" y="812800"/>
                  </a:moveTo>
                  <a:lnTo>
                    <a:pt x="1635937" y="812800"/>
                  </a:lnTo>
                  <a:lnTo>
                    <a:pt x="1626666" y="825500"/>
                  </a:lnTo>
                  <a:lnTo>
                    <a:pt x="1625879" y="825500"/>
                  </a:lnTo>
                  <a:lnTo>
                    <a:pt x="1630260" y="838200"/>
                  </a:lnTo>
                  <a:lnTo>
                    <a:pt x="1648066" y="838200"/>
                  </a:lnTo>
                  <a:lnTo>
                    <a:pt x="1641398" y="825500"/>
                  </a:lnTo>
                  <a:lnTo>
                    <a:pt x="1639303" y="812800"/>
                  </a:lnTo>
                  <a:close/>
                </a:path>
                <a:path w="4291965" h="1562100">
                  <a:moveTo>
                    <a:pt x="1696110" y="812800"/>
                  </a:moveTo>
                  <a:lnTo>
                    <a:pt x="1653311" y="812800"/>
                  </a:lnTo>
                  <a:lnTo>
                    <a:pt x="1653984" y="825500"/>
                  </a:lnTo>
                  <a:lnTo>
                    <a:pt x="1652473" y="825500"/>
                  </a:lnTo>
                  <a:lnTo>
                    <a:pt x="1650288" y="838200"/>
                  </a:lnTo>
                  <a:lnTo>
                    <a:pt x="1694522" y="838200"/>
                  </a:lnTo>
                  <a:lnTo>
                    <a:pt x="1696808" y="825500"/>
                  </a:lnTo>
                  <a:lnTo>
                    <a:pt x="1696110" y="812800"/>
                  </a:lnTo>
                  <a:close/>
                </a:path>
                <a:path w="4291965" h="1562100">
                  <a:moveTo>
                    <a:pt x="1720710" y="825500"/>
                  </a:moveTo>
                  <a:lnTo>
                    <a:pt x="1707946" y="825500"/>
                  </a:lnTo>
                  <a:lnTo>
                    <a:pt x="1709191" y="838200"/>
                  </a:lnTo>
                  <a:lnTo>
                    <a:pt x="1720710" y="825500"/>
                  </a:lnTo>
                  <a:close/>
                </a:path>
                <a:path w="4291965" h="1562100">
                  <a:moveTo>
                    <a:pt x="1737042" y="812800"/>
                  </a:moveTo>
                  <a:lnTo>
                    <a:pt x="1703095" y="812800"/>
                  </a:lnTo>
                  <a:lnTo>
                    <a:pt x="1704632" y="825500"/>
                  </a:lnTo>
                  <a:lnTo>
                    <a:pt x="1734820" y="825500"/>
                  </a:lnTo>
                  <a:lnTo>
                    <a:pt x="1737042" y="812800"/>
                  </a:lnTo>
                  <a:close/>
                </a:path>
                <a:path w="4291965" h="1562100">
                  <a:moveTo>
                    <a:pt x="1761032" y="812800"/>
                  </a:moveTo>
                  <a:lnTo>
                    <a:pt x="1737042" y="812800"/>
                  </a:lnTo>
                  <a:lnTo>
                    <a:pt x="1744675" y="825500"/>
                  </a:lnTo>
                  <a:lnTo>
                    <a:pt x="1756524" y="825500"/>
                  </a:lnTo>
                  <a:lnTo>
                    <a:pt x="1761032" y="812800"/>
                  </a:lnTo>
                  <a:close/>
                </a:path>
                <a:path w="4291965" h="1562100">
                  <a:moveTo>
                    <a:pt x="1761286" y="800100"/>
                  </a:moveTo>
                  <a:lnTo>
                    <a:pt x="1681480" y="800100"/>
                  </a:lnTo>
                  <a:lnTo>
                    <a:pt x="1677555" y="812800"/>
                  </a:lnTo>
                  <a:lnTo>
                    <a:pt x="1766443" y="812800"/>
                  </a:lnTo>
                  <a:lnTo>
                    <a:pt x="1761286" y="800100"/>
                  </a:lnTo>
                  <a:close/>
                </a:path>
                <a:path w="4291965" h="1562100">
                  <a:moveTo>
                    <a:pt x="1711299" y="787400"/>
                  </a:moveTo>
                  <a:lnTo>
                    <a:pt x="1706892" y="787400"/>
                  </a:lnTo>
                  <a:lnTo>
                    <a:pt x="1703158" y="800100"/>
                  </a:lnTo>
                  <a:lnTo>
                    <a:pt x="1714766" y="800100"/>
                  </a:lnTo>
                  <a:lnTo>
                    <a:pt x="1711299" y="787400"/>
                  </a:lnTo>
                  <a:close/>
                </a:path>
                <a:path w="4291965" h="1562100">
                  <a:moveTo>
                    <a:pt x="1775180" y="787400"/>
                  </a:moveTo>
                  <a:lnTo>
                    <a:pt x="1731975" y="787400"/>
                  </a:lnTo>
                  <a:lnTo>
                    <a:pt x="1733511" y="800100"/>
                  </a:lnTo>
                  <a:lnTo>
                    <a:pt x="1775472" y="800100"/>
                  </a:lnTo>
                  <a:lnTo>
                    <a:pt x="1775180" y="787400"/>
                  </a:lnTo>
                  <a:close/>
                </a:path>
                <a:path w="4291965" h="1562100">
                  <a:moveTo>
                    <a:pt x="1806409" y="787400"/>
                  </a:moveTo>
                  <a:lnTo>
                    <a:pt x="1782610" y="787400"/>
                  </a:lnTo>
                  <a:lnTo>
                    <a:pt x="1791411" y="800100"/>
                  </a:lnTo>
                  <a:lnTo>
                    <a:pt x="1806079" y="800100"/>
                  </a:lnTo>
                  <a:lnTo>
                    <a:pt x="1806409" y="787400"/>
                  </a:lnTo>
                  <a:close/>
                </a:path>
                <a:path w="4291965" h="1562100">
                  <a:moveTo>
                    <a:pt x="1811553" y="774700"/>
                  </a:moveTo>
                  <a:lnTo>
                    <a:pt x="1737147" y="774700"/>
                  </a:lnTo>
                  <a:lnTo>
                    <a:pt x="1732597" y="787400"/>
                  </a:lnTo>
                  <a:lnTo>
                    <a:pt x="1809038" y="787400"/>
                  </a:lnTo>
                  <a:lnTo>
                    <a:pt x="1811553" y="774700"/>
                  </a:lnTo>
                  <a:close/>
                </a:path>
                <a:path w="4291965" h="1562100">
                  <a:moveTo>
                    <a:pt x="1849856" y="762000"/>
                  </a:moveTo>
                  <a:lnTo>
                    <a:pt x="1810893" y="762000"/>
                  </a:lnTo>
                  <a:lnTo>
                    <a:pt x="1805419" y="774700"/>
                  </a:lnTo>
                  <a:lnTo>
                    <a:pt x="1811553" y="774700"/>
                  </a:lnTo>
                  <a:lnTo>
                    <a:pt x="1812721" y="787400"/>
                  </a:lnTo>
                  <a:lnTo>
                    <a:pt x="1840471" y="787400"/>
                  </a:lnTo>
                  <a:lnTo>
                    <a:pt x="1843658" y="774700"/>
                  </a:lnTo>
                  <a:lnTo>
                    <a:pt x="1849856" y="762000"/>
                  </a:lnTo>
                  <a:close/>
                </a:path>
                <a:path w="4291965" h="1562100">
                  <a:moveTo>
                    <a:pt x="1801507" y="762000"/>
                  </a:moveTo>
                  <a:lnTo>
                    <a:pt x="1776615" y="762000"/>
                  </a:lnTo>
                  <a:lnTo>
                    <a:pt x="1776818" y="774700"/>
                  </a:lnTo>
                  <a:lnTo>
                    <a:pt x="1805419" y="774700"/>
                  </a:lnTo>
                  <a:lnTo>
                    <a:pt x="1801507" y="762000"/>
                  </a:lnTo>
                  <a:close/>
                </a:path>
                <a:path w="4291965" h="1562100">
                  <a:moveTo>
                    <a:pt x="1863255" y="736600"/>
                  </a:moveTo>
                  <a:lnTo>
                    <a:pt x="1831809" y="736600"/>
                  </a:lnTo>
                  <a:lnTo>
                    <a:pt x="1839201" y="749300"/>
                  </a:lnTo>
                  <a:lnTo>
                    <a:pt x="1828800" y="762000"/>
                  </a:lnTo>
                  <a:lnTo>
                    <a:pt x="1860194" y="762000"/>
                  </a:lnTo>
                  <a:lnTo>
                    <a:pt x="1859178" y="774700"/>
                  </a:lnTo>
                  <a:lnTo>
                    <a:pt x="1868779" y="774700"/>
                  </a:lnTo>
                  <a:lnTo>
                    <a:pt x="1873771" y="762758"/>
                  </a:lnTo>
                  <a:lnTo>
                    <a:pt x="1873320" y="762000"/>
                  </a:lnTo>
                  <a:lnTo>
                    <a:pt x="1868639" y="749300"/>
                  </a:lnTo>
                  <a:lnTo>
                    <a:pt x="1868317" y="747258"/>
                  </a:lnTo>
                  <a:lnTo>
                    <a:pt x="1863255" y="736600"/>
                  </a:lnTo>
                  <a:close/>
                </a:path>
                <a:path w="4291965" h="1562100">
                  <a:moveTo>
                    <a:pt x="1918195" y="736600"/>
                  </a:moveTo>
                  <a:lnTo>
                    <a:pt x="1866636" y="736600"/>
                  </a:lnTo>
                  <a:lnTo>
                    <a:pt x="1868317" y="747258"/>
                  </a:lnTo>
                  <a:lnTo>
                    <a:pt x="1869287" y="749300"/>
                  </a:lnTo>
                  <a:lnTo>
                    <a:pt x="1874088" y="762000"/>
                  </a:lnTo>
                  <a:lnTo>
                    <a:pt x="1873771" y="762758"/>
                  </a:lnTo>
                  <a:lnTo>
                    <a:pt x="1880870" y="774700"/>
                  </a:lnTo>
                  <a:lnTo>
                    <a:pt x="1892858" y="762000"/>
                  </a:lnTo>
                  <a:lnTo>
                    <a:pt x="1891792" y="762000"/>
                  </a:lnTo>
                  <a:lnTo>
                    <a:pt x="1895360" y="749300"/>
                  </a:lnTo>
                  <a:lnTo>
                    <a:pt x="1917522" y="749300"/>
                  </a:lnTo>
                  <a:lnTo>
                    <a:pt x="1918195" y="736600"/>
                  </a:lnTo>
                  <a:close/>
                </a:path>
                <a:path w="4291965" h="1562100">
                  <a:moveTo>
                    <a:pt x="1868317" y="747258"/>
                  </a:moveTo>
                  <a:lnTo>
                    <a:pt x="1868639" y="749300"/>
                  </a:lnTo>
                  <a:lnTo>
                    <a:pt x="1873320" y="762000"/>
                  </a:lnTo>
                  <a:lnTo>
                    <a:pt x="1873771" y="762758"/>
                  </a:lnTo>
                  <a:lnTo>
                    <a:pt x="1874088" y="762000"/>
                  </a:lnTo>
                  <a:lnTo>
                    <a:pt x="1869287" y="749300"/>
                  </a:lnTo>
                  <a:lnTo>
                    <a:pt x="1868317" y="747258"/>
                  </a:lnTo>
                  <a:close/>
                </a:path>
                <a:path w="4291965" h="1562100">
                  <a:moveTo>
                    <a:pt x="1786750" y="749300"/>
                  </a:moveTo>
                  <a:lnTo>
                    <a:pt x="1780730" y="762000"/>
                  </a:lnTo>
                  <a:lnTo>
                    <a:pt x="1787982" y="762000"/>
                  </a:lnTo>
                  <a:lnTo>
                    <a:pt x="1786750" y="749300"/>
                  </a:lnTo>
                  <a:close/>
                </a:path>
                <a:path w="4291965" h="1562100">
                  <a:moveTo>
                    <a:pt x="1822945" y="736600"/>
                  </a:moveTo>
                  <a:lnTo>
                    <a:pt x="1809915" y="749300"/>
                  </a:lnTo>
                  <a:lnTo>
                    <a:pt x="1809229" y="749300"/>
                  </a:lnTo>
                  <a:lnTo>
                    <a:pt x="1815490" y="762000"/>
                  </a:lnTo>
                  <a:lnTo>
                    <a:pt x="1828800" y="762000"/>
                  </a:lnTo>
                  <a:lnTo>
                    <a:pt x="1822945" y="736600"/>
                  </a:lnTo>
                  <a:close/>
                </a:path>
                <a:path w="4291965" h="1562100">
                  <a:moveTo>
                    <a:pt x="1908873" y="749300"/>
                  </a:moveTo>
                  <a:lnTo>
                    <a:pt x="1898865" y="749300"/>
                  </a:lnTo>
                  <a:lnTo>
                    <a:pt x="1901012" y="762000"/>
                  </a:lnTo>
                  <a:lnTo>
                    <a:pt x="1908873" y="749300"/>
                  </a:lnTo>
                  <a:close/>
                </a:path>
                <a:path w="4291965" h="1562100">
                  <a:moveTo>
                    <a:pt x="1914461" y="749300"/>
                  </a:moveTo>
                  <a:lnTo>
                    <a:pt x="1908873" y="749300"/>
                  </a:lnTo>
                  <a:lnTo>
                    <a:pt x="1907857" y="762000"/>
                  </a:lnTo>
                  <a:lnTo>
                    <a:pt x="1915896" y="762000"/>
                  </a:lnTo>
                  <a:lnTo>
                    <a:pt x="1914461" y="749300"/>
                  </a:lnTo>
                  <a:close/>
                </a:path>
                <a:path w="4291965" h="1562100">
                  <a:moveTo>
                    <a:pt x="1958047" y="736600"/>
                  </a:moveTo>
                  <a:lnTo>
                    <a:pt x="1943582" y="736600"/>
                  </a:lnTo>
                  <a:lnTo>
                    <a:pt x="1947710" y="749300"/>
                  </a:lnTo>
                  <a:lnTo>
                    <a:pt x="1951647" y="749300"/>
                  </a:lnTo>
                  <a:lnTo>
                    <a:pt x="1958047" y="736600"/>
                  </a:lnTo>
                  <a:close/>
                </a:path>
                <a:path w="4291965" h="1562100">
                  <a:moveTo>
                    <a:pt x="1954847" y="723900"/>
                  </a:moveTo>
                  <a:lnTo>
                    <a:pt x="1869338" y="723900"/>
                  </a:lnTo>
                  <a:lnTo>
                    <a:pt x="1867115" y="736600"/>
                  </a:lnTo>
                  <a:lnTo>
                    <a:pt x="1965045" y="736600"/>
                  </a:lnTo>
                  <a:lnTo>
                    <a:pt x="1954847" y="723900"/>
                  </a:lnTo>
                  <a:close/>
                </a:path>
                <a:path w="4291965" h="1562100">
                  <a:moveTo>
                    <a:pt x="1989391" y="723900"/>
                  </a:moveTo>
                  <a:lnTo>
                    <a:pt x="1961845" y="723900"/>
                  </a:lnTo>
                  <a:lnTo>
                    <a:pt x="1970023" y="736600"/>
                  </a:lnTo>
                  <a:lnTo>
                    <a:pt x="1982495" y="736600"/>
                  </a:lnTo>
                  <a:lnTo>
                    <a:pt x="1989391" y="723900"/>
                  </a:lnTo>
                  <a:close/>
                </a:path>
                <a:path w="4291965" h="1562100">
                  <a:moveTo>
                    <a:pt x="1893760" y="711200"/>
                  </a:moveTo>
                  <a:lnTo>
                    <a:pt x="1886267" y="723900"/>
                  </a:lnTo>
                  <a:lnTo>
                    <a:pt x="1894814" y="723900"/>
                  </a:lnTo>
                  <a:lnTo>
                    <a:pt x="1893760" y="711200"/>
                  </a:lnTo>
                  <a:close/>
                </a:path>
                <a:path w="4291965" h="1562100">
                  <a:moveTo>
                    <a:pt x="1999437" y="711200"/>
                  </a:moveTo>
                  <a:lnTo>
                    <a:pt x="1902663" y="711200"/>
                  </a:lnTo>
                  <a:lnTo>
                    <a:pt x="1902180" y="723900"/>
                  </a:lnTo>
                  <a:lnTo>
                    <a:pt x="2006345" y="723900"/>
                  </a:lnTo>
                  <a:lnTo>
                    <a:pt x="1999437" y="711200"/>
                  </a:lnTo>
                  <a:close/>
                </a:path>
                <a:path w="4291965" h="1562100">
                  <a:moveTo>
                    <a:pt x="2033739" y="698500"/>
                  </a:moveTo>
                  <a:lnTo>
                    <a:pt x="1942269" y="698500"/>
                  </a:lnTo>
                  <a:lnTo>
                    <a:pt x="1940095" y="711200"/>
                  </a:lnTo>
                  <a:lnTo>
                    <a:pt x="2037575" y="711200"/>
                  </a:lnTo>
                  <a:lnTo>
                    <a:pt x="2033739" y="698500"/>
                  </a:lnTo>
                  <a:close/>
                </a:path>
                <a:path w="4291965" h="1562100">
                  <a:moveTo>
                    <a:pt x="2062797" y="698500"/>
                  </a:moveTo>
                  <a:lnTo>
                    <a:pt x="2038095" y="698500"/>
                  </a:lnTo>
                  <a:lnTo>
                    <a:pt x="2049208" y="711200"/>
                  </a:lnTo>
                  <a:lnTo>
                    <a:pt x="2062797" y="698500"/>
                  </a:lnTo>
                  <a:close/>
                </a:path>
                <a:path w="4291965" h="1562100">
                  <a:moveTo>
                    <a:pt x="1983206" y="685800"/>
                  </a:moveTo>
                  <a:lnTo>
                    <a:pt x="1978139" y="685800"/>
                  </a:lnTo>
                  <a:lnTo>
                    <a:pt x="1973122" y="698500"/>
                  </a:lnTo>
                  <a:lnTo>
                    <a:pt x="1979625" y="698500"/>
                  </a:lnTo>
                  <a:lnTo>
                    <a:pt x="1983206" y="685800"/>
                  </a:lnTo>
                  <a:close/>
                </a:path>
                <a:path w="4291965" h="1562100">
                  <a:moveTo>
                    <a:pt x="2065870" y="685800"/>
                  </a:moveTo>
                  <a:lnTo>
                    <a:pt x="1991213" y="685800"/>
                  </a:lnTo>
                  <a:lnTo>
                    <a:pt x="1990536" y="698500"/>
                  </a:lnTo>
                  <a:lnTo>
                    <a:pt x="2068537" y="698500"/>
                  </a:lnTo>
                  <a:lnTo>
                    <a:pt x="2065870" y="685800"/>
                  </a:lnTo>
                  <a:close/>
                </a:path>
                <a:path w="4291965" h="1562100">
                  <a:moveTo>
                    <a:pt x="2095347" y="685800"/>
                  </a:moveTo>
                  <a:lnTo>
                    <a:pt x="2076488" y="685800"/>
                  </a:lnTo>
                  <a:lnTo>
                    <a:pt x="2088756" y="698500"/>
                  </a:lnTo>
                  <a:lnTo>
                    <a:pt x="2095347" y="685800"/>
                  </a:lnTo>
                  <a:close/>
                </a:path>
                <a:path w="4291965" h="1562100">
                  <a:moveTo>
                    <a:pt x="2002408" y="673100"/>
                  </a:moveTo>
                  <a:lnTo>
                    <a:pt x="1995093" y="685800"/>
                  </a:lnTo>
                  <a:lnTo>
                    <a:pt x="2004275" y="685800"/>
                  </a:lnTo>
                  <a:lnTo>
                    <a:pt x="2002408" y="673100"/>
                  </a:lnTo>
                  <a:close/>
                </a:path>
                <a:path w="4291965" h="1562100">
                  <a:moveTo>
                    <a:pt x="2109800" y="673100"/>
                  </a:moveTo>
                  <a:lnTo>
                    <a:pt x="2017039" y="673100"/>
                  </a:lnTo>
                  <a:lnTo>
                    <a:pt x="2014016" y="685800"/>
                  </a:lnTo>
                  <a:lnTo>
                    <a:pt x="2111590" y="685800"/>
                  </a:lnTo>
                  <a:lnTo>
                    <a:pt x="2109800" y="673100"/>
                  </a:lnTo>
                  <a:close/>
                </a:path>
                <a:path w="4291965" h="1562100">
                  <a:moveTo>
                    <a:pt x="2141448" y="660400"/>
                  </a:moveTo>
                  <a:lnTo>
                    <a:pt x="2107628" y="660400"/>
                  </a:lnTo>
                  <a:lnTo>
                    <a:pt x="2109800" y="673100"/>
                  </a:lnTo>
                  <a:lnTo>
                    <a:pt x="2111590" y="685800"/>
                  </a:lnTo>
                  <a:lnTo>
                    <a:pt x="2116747" y="685800"/>
                  </a:lnTo>
                  <a:lnTo>
                    <a:pt x="2110092" y="673100"/>
                  </a:lnTo>
                  <a:lnTo>
                    <a:pt x="2139988" y="673100"/>
                  </a:lnTo>
                  <a:lnTo>
                    <a:pt x="2141448" y="660400"/>
                  </a:lnTo>
                  <a:close/>
                </a:path>
                <a:path w="4291965" h="1562100">
                  <a:moveTo>
                    <a:pt x="2129459" y="673100"/>
                  </a:moveTo>
                  <a:lnTo>
                    <a:pt x="2110092" y="673100"/>
                  </a:lnTo>
                  <a:lnTo>
                    <a:pt x="2116747" y="685800"/>
                  </a:lnTo>
                  <a:lnTo>
                    <a:pt x="2122652" y="685800"/>
                  </a:lnTo>
                  <a:lnTo>
                    <a:pt x="2129459" y="673100"/>
                  </a:lnTo>
                  <a:close/>
                </a:path>
                <a:path w="4291965" h="1562100">
                  <a:moveTo>
                    <a:pt x="2107424" y="660400"/>
                  </a:moveTo>
                  <a:lnTo>
                    <a:pt x="2047494" y="660400"/>
                  </a:lnTo>
                  <a:lnTo>
                    <a:pt x="2049157" y="673100"/>
                  </a:lnTo>
                  <a:lnTo>
                    <a:pt x="2109038" y="673100"/>
                  </a:lnTo>
                  <a:lnTo>
                    <a:pt x="2107424" y="660400"/>
                  </a:lnTo>
                  <a:close/>
                </a:path>
                <a:path w="4291965" h="1562100">
                  <a:moveTo>
                    <a:pt x="2162365" y="660400"/>
                  </a:moveTo>
                  <a:lnTo>
                    <a:pt x="2150935" y="660400"/>
                  </a:lnTo>
                  <a:lnTo>
                    <a:pt x="2152891" y="673100"/>
                  </a:lnTo>
                  <a:lnTo>
                    <a:pt x="2159203" y="673100"/>
                  </a:lnTo>
                  <a:lnTo>
                    <a:pt x="2162365" y="660400"/>
                  </a:lnTo>
                  <a:close/>
                </a:path>
                <a:path w="4291965" h="1562100">
                  <a:moveTo>
                    <a:pt x="2097900" y="647700"/>
                  </a:moveTo>
                  <a:lnTo>
                    <a:pt x="2094014" y="647700"/>
                  </a:lnTo>
                  <a:lnTo>
                    <a:pt x="2088769" y="660400"/>
                  </a:lnTo>
                  <a:lnTo>
                    <a:pt x="2101162" y="660400"/>
                  </a:lnTo>
                  <a:lnTo>
                    <a:pt x="2097900" y="647700"/>
                  </a:lnTo>
                  <a:close/>
                </a:path>
                <a:path w="4291965" h="1562100">
                  <a:moveTo>
                    <a:pt x="2101230" y="647700"/>
                  </a:moveTo>
                  <a:lnTo>
                    <a:pt x="2097900" y="647700"/>
                  </a:lnTo>
                  <a:lnTo>
                    <a:pt x="2101162" y="660400"/>
                  </a:lnTo>
                  <a:lnTo>
                    <a:pt x="2104596" y="660400"/>
                  </a:lnTo>
                  <a:lnTo>
                    <a:pt x="2101230" y="647700"/>
                  </a:lnTo>
                  <a:close/>
                </a:path>
                <a:path w="4291965" h="1562100">
                  <a:moveTo>
                    <a:pt x="2115616" y="647700"/>
                  </a:moveTo>
                  <a:lnTo>
                    <a:pt x="2101230" y="647700"/>
                  </a:lnTo>
                  <a:lnTo>
                    <a:pt x="2104596" y="660400"/>
                  </a:lnTo>
                  <a:lnTo>
                    <a:pt x="2121992" y="660400"/>
                  </a:lnTo>
                  <a:lnTo>
                    <a:pt x="2115616" y="647700"/>
                  </a:lnTo>
                  <a:close/>
                </a:path>
                <a:path w="4291965" h="1562100">
                  <a:moveTo>
                    <a:pt x="2171014" y="647700"/>
                  </a:moveTo>
                  <a:lnTo>
                    <a:pt x="2127999" y="647700"/>
                  </a:lnTo>
                  <a:lnTo>
                    <a:pt x="2126500" y="660400"/>
                  </a:lnTo>
                  <a:lnTo>
                    <a:pt x="2168499" y="660400"/>
                  </a:lnTo>
                  <a:lnTo>
                    <a:pt x="2171014" y="647700"/>
                  </a:lnTo>
                  <a:close/>
                </a:path>
                <a:path w="4291965" h="1562100">
                  <a:moveTo>
                    <a:pt x="2211476" y="635000"/>
                  </a:moveTo>
                  <a:lnTo>
                    <a:pt x="2127846" y="635000"/>
                  </a:lnTo>
                  <a:lnTo>
                    <a:pt x="2128215" y="647700"/>
                  </a:lnTo>
                  <a:lnTo>
                    <a:pt x="2180310" y="647700"/>
                  </a:lnTo>
                  <a:lnTo>
                    <a:pt x="2181974" y="660400"/>
                  </a:lnTo>
                  <a:lnTo>
                    <a:pt x="2194750" y="660400"/>
                  </a:lnTo>
                  <a:lnTo>
                    <a:pt x="2209038" y="647700"/>
                  </a:lnTo>
                  <a:lnTo>
                    <a:pt x="2211476" y="635000"/>
                  </a:lnTo>
                  <a:close/>
                </a:path>
                <a:path w="4291965" h="1562100">
                  <a:moveTo>
                    <a:pt x="2110346" y="635000"/>
                  </a:moveTo>
                  <a:lnTo>
                    <a:pt x="2100948" y="647700"/>
                  </a:lnTo>
                  <a:lnTo>
                    <a:pt x="2113635" y="647700"/>
                  </a:lnTo>
                  <a:lnTo>
                    <a:pt x="2110346" y="635000"/>
                  </a:lnTo>
                  <a:close/>
                </a:path>
                <a:path w="4291965" h="1562100">
                  <a:moveTo>
                    <a:pt x="2238108" y="635000"/>
                  </a:moveTo>
                  <a:lnTo>
                    <a:pt x="2211476" y="635000"/>
                  </a:lnTo>
                  <a:lnTo>
                    <a:pt x="2218931" y="647700"/>
                  </a:lnTo>
                  <a:lnTo>
                    <a:pt x="2235390" y="647700"/>
                  </a:lnTo>
                  <a:lnTo>
                    <a:pt x="2238108" y="635000"/>
                  </a:lnTo>
                  <a:close/>
                </a:path>
                <a:path w="4291965" h="1562100">
                  <a:moveTo>
                    <a:pt x="2189607" y="622300"/>
                  </a:moveTo>
                  <a:lnTo>
                    <a:pt x="2156269" y="622300"/>
                  </a:lnTo>
                  <a:lnTo>
                    <a:pt x="2152116" y="635000"/>
                  </a:lnTo>
                  <a:lnTo>
                    <a:pt x="2198471" y="635000"/>
                  </a:lnTo>
                  <a:lnTo>
                    <a:pt x="2189607" y="622300"/>
                  </a:lnTo>
                  <a:close/>
                </a:path>
                <a:path w="4291965" h="1562100">
                  <a:moveTo>
                    <a:pt x="2236012" y="622300"/>
                  </a:moveTo>
                  <a:lnTo>
                    <a:pt x="2207590" y="622300"/>
                  </a:lnTo>
                  <a:lnTo>
                    <a:pt x="2205456" y="635000"/>
                  </a:lnTo>
                  <a:lnTo>
                    <a:pt x="2240940" y="635000"/>
                  </a:lnTo>
                  <a:lnTo>
                    <a:pt x="2236012" y="622300"/>
                  </a:lnTo>
                  <a:close/>
                </a:path>
                <a:path w="4291965" h="1562100">
                  <a:moveTo>
                    <a:pt x="2284145" y="609600"/>
                  </a:moveTo>
                  <a:lnTo>
                    <a:pt x="2205532" y="609600"/>
                  </a:lnTo>
                  <a:lnTo>
                    <a:pt x="2206929" y="622300"/>
                  </a:lnTo>
                  <a:lnTo>
                    <a:pt x="2281389" y="622300"/>
                  </a:lnTo>
                  <a:lnTo>
                    <a:pt x="2284145" y="609600"/>
                  </a:lnTo>
                  <a:close/>
                </a:path>
                <a:path w="4291965" h="1562100">
                  <a:moveTo>
                    <a:pt x="2315552" y="609600"/>
                  </a:moveTo>
                  <a:lnTo>
                    <a:pt x="2296490" y="609600"/>
                  </a:lnTo>
                  <a:lnTo>
                    <a:pt x="2300528" y="622300"/>
                  </a:lnTo>
                  <a:lnTo>
                    <a:pt x="2306701" y="622300"/>
                  </a:lnTo>
                  <a:lnTo>
                    <a:pt x="2315552" y="609600"/>
                  </a:lnTo>
                  <a:close/>
                </a:path>
                <a:path w="4291965" h="1562100">
                  <a:moveTo>
                    <a:pt x="2325497" y="584200"/>
                  </a:moveTo>
                  <a:lnTo>
                    <a:pt x="2291194" y="584200"/>
                  </a:lnTo>
                  <a:lnTo>
                    <a:pt x="2286406" y="596900"/>
                  </a:lnTo>
                  <a:lnTo>
                    <a:pt x="2219269" y="596900"/>
                  </a:lnTo>
                  <a:lnTo>
                    <a:pt x="2212422" y="609600"/>
                  </a:lnTo>
                  <a:lnTo>
                    <a:pt x="2318918" y="609600"/>
                  </a:lnTo>
                  <a:lnTo>
                    <a:pt x="2325497" y="584200"/>
                  </a:lnTo>
                  <a:close/>
                </a:path>
                <a:path w="4291965" h="1562100">
                  <a:moveTo>
                    <a:pt x="2343326" y="575918"/>
                  </a:moveTo>
                  <a:lnTo>
                    <a:pt x="2344418" y="584200"/>
                  </a:lnTo>
                  <a:lnTo>
                    <a:pt x="2348823" y="596900"/>
                  </a:lnTo>
                  <a:lnTo>
                    <a:pt x="2334514" y="596900"/>
                  </a:lnTo>
                  <a:lnTo>
                    <a:pt x="2344077" y="609600"/>
                  </a:lnTo>
                  <a:lnTo>
                    <a:pt x="2349576" y="596900"/>
                  </a:lnTo>
                  <a:lnTo>
                    <a:pt x="2345182" y="584200"/>
                  </a:lnTo>
                  <a:lnTo>
                    <a:pt x="2343326" y="575918"/>
                  </a:lnTo>
                  <a:close/>
                </a:path>
                <a:path w="4291965" h="1562100">
                  <a:moveTo>
                    <a:pt x="2266480" y="584200"/>
                  </a:moveTo>
                  <a:lnTo>
                    <a:pt x="2249309" y="584200"/>
                  </a:lnTo>
                  <a:lnTo>
                    <a:pt x="2252154" y="596900"/>
                  </a:lnTo>
                  <a:lnTo>
                    <a:pt x="2269337" y="596900"/>
                  </a:lnTo>
                  <a:lnTo>
                    <a:pt x="2266480" y="584200"/>
                  </a:lnTo>
                  <a:close/>
                </a:path>
                <a:path w="4291965" h="1562100">
                  <a:moveTo>
                    <a:pt x="2339492" y="558800"/>
                  </a:moveTo>
                  <a:lnTo>
                    <a:pt x="2327541" y="558800"/>
                  </a:lnTo>
                  <a:lnTo>
                    <a:pt x="2307971" y="571500"/>
                  </a:lnTo>
                  <a:lnTo>
                    <a:pt x="2314994" y="584200"/>
                  </a:lnTo>
                  <a:lnTo>
                    <a:pt x="2332482" y="584200"/>
                  </a:lnTo>
                  <a:lnTo>
                    <a:pt x="2334133" y="596900"/>
                  </a:lnTo>
                  <a:lnTo>
                    <a:pt x="2348823" y="596900"/>
                  </a:lnTo>
                  <a:lnTo>
                    <a:pt x="2344418" y="584200"/>
                  </a:lnTo>
                  <a:lnTo>
                    <a:pt x="2343326" y="575918"/>
                  </a:lnTo>
                  <a:lnTo>
                    <a:pt x="2339492" y="558800"/>
                  </a:lnTo>
                  <a:close/>
                </a:path>
                <a:path w="4291965" h="1562100">
                  <a:moveTo>
                    <a:pt x="2345867" y="546100"/>
                  </a:moveTo>
                  <a:lnTo>
                    <a:pt x="2343467" y="558800"/>
                  </a:lnTo>
                  <a:lnTo>
                    <a:pt x="2342744" y="571500"/>
                  </a:lnTo>
                  <a:lnTo>
                    <a:pt x="2343326" y="575918"/>
                  </a:lnTo>
                  <a:lnTo>
                    <a:pt x="2345182" y="584200"/>
                  </a:lnTo>
                  <a:lnTo>
                    <a:pt x="2349576" y="596900"/>
                  </a:lnTo>
                  <a:lnTo>
                    <a:pt x="2373287" y="596900"/>
                  </a:lnTo>
                  <a:lnTo>
                    <a:pt x="2367508" y="584200"/>
                  </a:lnTo>
                  <a:lnTo>
                    <a:pt x="2390355" y="584200"/>
                  </a:lnTo>
                  <a:lnTo>
                    <a:pt x="2391905" y="571500"/>
                  </a:lnTo>
                  <a:lnTo>
                    <a:pt x="2437777" y="571500"/>
                  </a:lnTo>
                  <a:lnTo>
                    <a:pt x="2440398" y="562105"/>
                  </a:lnTo>
                  <a:lnTo>
                    <a:pt x="2438336" y="558800"/>
                  </a:lnTo>
                  <a:lnTo>
                    <a:pt x="2355316" y="558800"/>
                  </a:lnTo>
                  <a:lnTo>
                    <a:pt x="2345867" y="546100"/>
                  </a:lnTo>
                  <a:close/>
                </a:path>
                <a:path w="4291965" h="1562100">
                  <a:moveTo>
                    <a:pt x="2387587" y="584200"/>
                  </a:moveTo>
                  <a:lnTo>
                    <a:pt x="2384640" y="584200"/>
                  </a:lnTo>
                  <a:lnTo>
                    <a:pt x="2383472" y="596900"/>
                  </a:lnTo>
                  <a:lnTo>
                    <a:pt x="2387587" y="584200"/>
                  </a:lnTo>
                  <a:close/>
                </a:path>
                <a:path w="4291965" h="1562100">
                  <a:moveTo>
                    <a:pt x="2299055" y="571500"/>
                  </a:moveTo>
                  <a:lnTo>
                    <a:pt x="2282202" y="571500"/>
                  </a:lnTo>
                  <a:lnTo>
                    <a:pt x="2280259" y="584200"/>
                  </a:lnTo>
                  <a:lnTo>
                    <a:pt x="2304580" y="584200"/>
                  </a:lnTo>
                  <a:lnTo>
                    <a:pt x="2299055" y="571500"/>
                  </a:lnTo>
                  <a:close/>
                </a:path>
                <a:path w="4291965" h="1562100">
                  <a:moveTo>
                    <a:pt x="2462276" y="558800"/>
                  </a:moveTo>
                  <a:lnTo>
                    <a:pt x="2441321" y="558800"/>
                  </a:lnTo>
                  <a:lnTo>
                    <a:pt x="2440398" y="562105"/>
                  </a:lnTo>
                  <a:lnTo>
                    <a:pt x="2446261" y="571500"/>
                  </a:lnTo>
                  <a:lnTo>
                    <a:pt x="2458745" y="571500"/>
                  </a:lnTo>
                  <a:lnTo>
                    <a:pt x="2462276" y="558800"/>
                  </a:lnTo>
                  <a:close/>
                </a:path>
                <a:path w="4291965" h="1562100">
                  <a:moveTo>
                    <a:pt x="2441321" y="558800"/>
                  </a:moveTo>
                  <a:lnTo>
                    <a:pt x="2438336" y="558800"/>
                  </a:lnTo>
                  <a:lnTo>
                    <a:pt x="2440398" y="562105"/>
                  </a:lnTo>
                  <a:lnTo>
                    <a:pt x="2441321" y="558800"/>
                  </a:lnTo>
                  <a:close/>
                </a:path>
                <a:path w="4291965" h="1562100">
                  <a:moveTo>
                    <a:pt x="2370467" y="546100"/>
                  </a:moveTo>
                  <a:lnTo>
                    <a:pt x="2362860" y="546100"/>
                  </a:lnTo>
                  <a:lnTo>
                    <a:pt x="2355316" y="558800"/>
                  </a:lnTo>
                  <a:lnTo>
                    <a:pt x="2371255" y="558800"/>
                  </a:lnTo>
                  <a:lnTo>
                    <a:pt x="2370467" y="546100"/>
                  </a:lnTo>
                  <a:close/>
                </a:path>
                <a:path w="4291965" h="1562100">
                  <a:moveTo>
                    <a:pt x="2476195" y="546100"/>
                  </a:moveTo>
                  <a:lnTo>
                    <a:pt x="2379433" y="546100"/>
                  </a:lnTo>
                  <a:lnTo>
                    <a:pt x="2378710" y="558800"/>
                  </a:lnTo>
                  <a:lnTo>
                    <a:pt x="2482913" y="558800"/>
                  </a:lnTo>
                  <a:lnTo>
                    <a:pt x="2476195" y="546100"/>
                  </a:lnTo>
                  <a:close/>
                </a:path>
                <a:path w="4291965" h="1562100">
                  <a:moveTo>
                    <a:pt x="2406390" y="533400"/>
                  </a:moveTo>
                  <a:lnTo>
                    <a:pt x="2400363" y="533400"/>
                  </a:lnTo>
                  <a:lnTo>
                    <a:pt x="2393111" y="546100"/>
                  </a:lnTo>
                  <a:lnTo>
                    <a:pt x="2413117" y="546100"/>
                  </a:lnTo>
                  <a:lnTo>
                    <a:pt x="2406390" y="533400"/>
                  </a:lnTo>
                  <a:close/>
                </a:path>
                <a:path w="4291965" h="1562100">
                  <a:moveTo>
                    <a:pt x="2514485" y="533400"/>
                  </a:moveTo>
                  <a:lnTo>
                    <a:pt x="2430769" y="533400"/>
                  </a:lnTo>
                  <a:lnTo>
                    <a:pt x="2436091" y="546100"/>
                  </a:lnTo>
                  <a:lnTo>
                    <a:pt x="2510205" y="546100"/>
                  </a:lnTo>
                  <a:lnTo>
                    <a:pt x="2514485" y="533400"/>
                  </a:lnTo>
                  <a:close/>
                </a:path>
                <a:path w="4291965" h="1562100">
                  <a:moveTo>
                    <a:pt x="2539746" y="533400"/>
                  </a:moveTo>
                  <a:lnTo>
                    <a:pt x="2515158" y="533400"/>
                  </a:lnTo>
                  <a:lnTo>
                    <a:pt x="2526068" y="546100"/>
                  </a:lnTo>
                  <a:lnTo>
                    <a:pt x="2539746" y="533400"/>
                  </a:lnTo>
                  <a:close/>
                </a:path>
                <a:path w="4291965" h="1562100">
                  <a:moveTo>
                    <a:pt x="2460548" y="520700"/>
                  </a:moveTo>
                  <a:lnTo>
                    <a:pt x="2437422" y="520700"/>
                  </a:lnTo>
                  <a:lnTo>
                    <a:pt x="2431072" y="533400"/>
                  </a:lnTo>
                  <a:lnTo>
                    <a:pt x="2456713" y="533400"/>
                  </a:lnTo>
                  <a:lnTo>
                    <a:pt x="2460548" y="520700"/>
                  </a:lnTo>
                  <a:close/>
                </a:path>
                <a:path w="4291965" h="1562100">
                  <a:moveTo>
                    <a:pt x="2543251" y="520700"/>
                  </a:moveTo>
                  <a:lnTo>
                    <a:pt x="2467759" y="520700"/>
                  </a:lnTo>
                  <a:lnTo>
                    <a:pt x="2464295" y="533400"/>
                  </a:lnTo>
                  <a:lnTo>
                    <a:pt x="2545600" y="533400"/>
                  </a:lnTo>
                  <a:lnTo>
                    <a:pt x="2543251" y="520700"/>
                  </a:lnTo>
                  <a:close/>
                </a:path>
                <a:path w="4291965" h="1562100">
                  <a:moveTo>
                    <a:pt x="2572600" y="520700"/>
                  </a:moveTo>
                  <a:lnTo>
                    <a:pt x="2553957" y="520700"/>
                  </a:lnTo>
                  <a:lnTo>
                    <a:pt x="2565946" y="533400"/>
                  </a:lnTo>
                  <a:lnTo>
                    <a:pt x="2572600" y="520700"/>
                  </a:lnTo>
                  <a:close/>
                </a:path>
                <a:path w="4291965" h="1562100">
                  <a:moveTo>
                    <a:pt x="2479992" y="508000"/>
                  </a:moveTo>
                  <a:lnTo>
                    <a:pt x="2472575" y="508000"/>
                  </a:lnTo>
                  <a:lnTo>
                    <a:pt x="2469247" y="520700"/>
                  </a:lnTo>
                  <a:lnTo>
                    <a:pt x="2481656" y="520700"/>
                  </a:lnTo>
                  <a:lnTo>
                    <a:pt x="2479992" y="508000"/>
                  </a:lnTo>
                  <a:close/>
                </a:path>
                <a:path w="4291965" h="1562100">
                  <a:moveTo>
                    <a:pt x="2587472" y="508000"/>
                  </a:moveTo>
                  <a:lnTo>
                    <a:pt x="2491536" y="508000"/>
                  </a:lnTo>
                  <a:lnTo>
                    <a:pt x="2488361" y="520700"/>
                  </a:lnTo>
                  <a:lnTo>
                    <a:pt x="2589047" y="520700"/>
                  </a:lnTo>
                  <a:lnTo>
                    <a:pt x="2587472" y="508000"/>
                  </a:lnTo>
                  <a:close/>
                </a:path>
                <a:path w="4291965" h="1562100">
                  <a:moveTo>
                    <a:pt x="2619413" y="495300"/>
                  </a:moveTo>
                  <a:lnTo>
                    <a:pt x="2585593" y="495300"/>
                  </a:lnTo>
                  <a:lnTo>
                    <a:pt x="2587472" y="508000"/>
                  </a:lnTo>
                  <a:lnTo>
                    <a:pt x="2589047" y="520700"/>
                  </a:lnTo>
                  <a:lnTo>
                    <a:pt x="2594216" y="520700"/>
                  </a:lnTo>
                  <a:lnTo>
                    <a:pt x="2587790" y="508000"/>
                  </a:lnTo>
                  <a:lnTo>
                    <a:pt x="2617723" y="508000"/>
                  </a:lnTo>
                  <a:lnTo>
                    <a:pt x="2619413" y="495300"/>
                  </a:lnTo>
                  <a:close/>
                </a:path>
                <a:path w="4291965" h="1562100">
                  <a:moveTo>
                    <a:pt x="2607221" y="508000"/>
                  </a:moveTo>
                  <a:lnTo>
                    <a:pt x="2587790" y="508000"/>
                  </a:lnTo>
                  <a:lnTo>
                    <a:pt x="2594216" y="520700"/>
                  </a:lnTo>
                  <a:lnTo>
                    <a:pt x="2600172" y="520700"/>
                  </a:lnTo>
                  <a:lnTo>
                    <a:pt x="2607221" y="508000"/>
                  </a:lnTo>
                  <a:close/>
                </a:path>
                <a:path w="4291965" h="1562100">
                  <a:moveTo>
                    <a:pt x="2585326" y="495300"/>
                  </a:moveTo>
                  <a:lnTo>
                    <a:pt x="2525407" y="495300"/>
                  </a:lnTo>
                  <a:lnTo>
                    <a:pt x="2526868" y="508000"/>
                  </a:lnTo>
                  <a:lnTo>
                    <a:pt x="2586824" y="508000"/>
                  </a:lnTo>
                  <a:lnTo>
                    <a:pt x="2585326" y="495300"/>
                  </a:lnTo>
                  <a:close/>
                </a:path>
                <a:path w="4291965" h="1562100">
                  <a:moveTo>
                    <a:pt x="2643441" y="495300"/>
                  </a:moveTo>
                  <a:lnTo>
                    <a:pt x="2628760" y="495300"/>
                  </a:lnTo>
                  <a:lnTo>
                    <a:pt x="2630703" y="508000"/>
                  </a:lnTo>
                  <a:lnTo>
                    <a:pt x="2640203" y="508000"/>
                  </a:lnTo>
                  <a:lnTo>
                    <a:pt x="2643441" y="495300"/>
                  </a:lnTo>
                  <a:close/>
                </a:path>
                <a:path w="4291965" h="1562100">
                  <a:moveTo>
                    <a:pt x="2556446" y="482600"/>
                  </a:moveTo>
                  <a:lnTo>
                    <a:pt x="2546172" y="482600"/>
                  </a:lnTo>
                  <a:lnTo>
                    <a:pt x="2542374" y="495300"/>
                  </a:lnTo>
                  <a:lnTo>
                    <a:pt x="2554592" y="495300"/>
                  </a:lnTo>
                  <a:lnTo>
                    <a:pt x="2556446" y="482600"/>
                  </a:lnTo>
                  <a:close/>
                </a:path>
                <a:path w="4291965" h="1562100">
                  <a:moveTo>
                    <a:pt x="2576069" y="482600"/>
                  </a:moveTo>
                  <a:lnTo>
                    <a:pt x="2572207" y="482600"/>
                  </a:lnTo>
                  <a:lnTo>
                    <a:pt x="2566809" y="495300"/>
                  </a:lnTo>
                  <a:lnTo>
                    <a:pt x="2579251" y="495300"/>
                  </a:lnTo>
                  <a:lnTo>
                    <a:pt x="2576069" y="482600"/>
                  </a:lnTo>
                  <a:close/>
                </a:path>
                <a:path w="4291965" h="1562100">
                  <a:moveTo>
                    <a:pt x="2579475" y="482600"/>
                  </a:moveTo>
                  <a:lnTo>
                    <a:pt x="2576069" y="482600"/>
                  </a:lnTo>
                  <a:lnTo>
                    <a:pt x="2579251" y="495300"/>
                  </a:lnTo>
                  <a:lnTo>
                    <a:pt x="2582683" y="495300"/>
                  </a:lnTo>
                  <a:lnTo>
                    <a:pt x="2579475" y="482600"/>
                  </a:lnTo>
                  <a:close/>
                </a:path>
                <a:path w="4291965" h="1562100">
                  <a:moveTo>
                    <a:pt x="2593898" y="482600"/>
                  </a:moveTo>
                  <a:lnTo>
                    <a:pt x="2579475" y="482600"/>
                  </a:lnTo>
                  <a:lnTo>
                    <a:pt x="2582683" y="495300"/>
                  </a:lnTo>
                  <a:lnTo>
                    <a:pt x="2600007" y="495300"/>
                  </a:lnTo>
                  <a:lnTo>
                    <a:pt x="2593898" y="482600"/>
                  </a:lnTo>
                  <a:close/>
                </a:path>
                <a:path w="4291965" h="1562100">
                  <a:moveTo>
                    <a:pt x="2649270" y="482600"/>
                  </a:moveTo>
                  <a:lnTo>
                    <a:pt x="2606205" y="482600"/>
                  </a:lnTo>
                  <a:lnTo>
                    <a:pt x="2604617" y="495300"/>
                  </a:lnTo>
                  <a:lnTo>
                    <a:pt x="2646514" y="495300"/>
                  </a:lnTo>
                  <a:lnTo>
                    <a:pt x="2649270" y="482600"/>
                  </a:lnTo>
                  <a:close/>
                </a:path>
                <a:path w="4291965" h="1562100">
                  <a:moveTo>
                    <a:pt x="2689948" y="469900"/>
                  </a:moveTo>
                  <a:lnTo>
                    <a:pt x="2606471" y="469900"/>
                  </a:lnTo>
                  <a:lnTo>
                    <a:pt x="2606522" y="482600"/>
                  </a:lnTo>
                  <a:lnTo>
                    <a:pt x="2658605" y="482600"/>
                  </a:lnTo>
                  <a:lnTo>
                    <a:pt x="2660053" y="495300"/>
                  </a:lnTo>
                  <a:lnTo>
                    <a:pt x="2672829" y="495300"/>
                  </a:lnTo>
                  <a:lnTo>
                    <a:pt x="2687294" y="482600"/>
                  </a:lnTo>
                  <a:lnTo>
                    <a:pt x="2689948" y="469900"/>
                  </a:lnTo>
                  <a:close/>
                </a:path>
                <a:path w="4291965" h="1562100">
                  <a:moveTo>
                    <a:pt x="2588831" y="469900"/>
                  </a:moveTo>
                  <a:lnTo>
                    <a:pt x="2579306" y="482600"/>
                  </a:lnTo>
                  <a:lnTo>
                    <a:pt x="2592057" y="482600"/>
                  </a:lnTo>
                  <a:lnTo>
                    <a:pt x="2588831" y="469900"/>
                  </a:lnTo>
                  <a:close/>
                </a:path>
                <a:path w="4291965" h="1562100">
                  <a:moveTo>
                    <a:pt x="2719451" y="469900"/>
                  </a:moveTo>
                  <a:lnTo>
                    <a:pt x="2689948" y="469900"/>
                  </a:lnTo>
                  <a:lnTo>
                    <a:pt x="2697200" y="482600"/>
                  </a:lnTo>
                  <a:lnTo>
                    <a:pt x="2716555" y="482600"/>
                  </a:lnTo>
                  <a:lnTo>
                    <a:pt x="2719451" y="469900"/>
                  </a:lnTo>
                  <a:close/>
                </a:path>
                <a:path w="4291965" h="1562100">
                  <a:moveTo>
                    <a:pt x="2668498" y="457200"/>
                  </a:moveTo>
                  <a:lnTo>
                    <a:pt x="2635110" y="457200"/>
                  </a:lnTo>
                  <a:lnTo>
                    <a:pt x="2630741" y="469900"/>
                  </a:lnTo>
                  <a:lnTo>
                    <a:pt x="2677160" y="469900"/>
                  </a:lnTo>
                  <a:lnTo>
                    <a:pt x="2668498" y="457200"/>
                  </a:lnTo>
                  <a:close/>
                </a:path>
                <a:path w="4291965" h="1562100">
                  <a:moveTo>
                    <a:pt x="2729153" y="457200"/>
                  </a:moveTo>
                  <a:lnTo>
                    <a:pt x="2688488" y="457200"/>
                  </a:lnTo>
                  <a:lnTo>
                    <a:pt x="2686329" y="469900"/>
                  </a:lnTo>
                  <a:lnTo>
                    <a:pt x="2729382" y="469900"/>
                  </a:lnTo>
                  <a:lnTo>
                    <a:pt x="2729153" y="457200"/>
                  </a:lnTo>
                  <a:close/>
                </a:path>
                <a:path w="4291965" h="1562100">
                  <a:moveTo>
                    <a:pt x="2763253" y="444500"/>
                  </a:moveTo>
                  <a:lnTo>
                    <a:pt x="2683370" y="444500"/>
                  </a:lnTo>
                  <a:lnTo>
                    <a:pt x="2684564" y="457200"/>
                  </a:lnTo>
                  <a:lnTo>
                    <a:pt x="2760370" y="457200"/>
                  </a:lnTo>
                  <a:lnTo>
                    <a:pt x="2763253" y="444500"/>
                  </a:lnTo>
                  <a:close/>
                </a:path>
                <a:path w="4291965" h="1562100">
                  <a:moveTo>
                    <a:pt x="2805125" y="431800"/>
                  </a:moveTo>
                  <a:lnTo>
                    <a:pt x="2731604" y="431800"/>
                  </a:lnTo>
                  <a:lnTo>
                    <a:pt x="2719705" y="444500"/>
                  </a:lnTo>
                  <a:lnTo>
                    <a:pt x="2766948" y="444500"/>
                  </a:lnTo>
                  <a:lnTo>
                    <a:pt x="2771267" y="457200"/>
                  </a:lnTo>
                  <a:lnTo>
                    <a:pt x="2794622" y="457200"/>
                  </a:lnTo>
                  <a:lnTo>
                    <a:pt x="2798165" y="444500"/>
                  </a:lnTo>
                  <a:lnTo>
                    <a:pt x="2805125" y="431800"/>
                  </a:lnTo>
                  <a:close/>
                </a:path>
                <a:path w="4291965" h="1562100">
                  <a:moveTo>
                    <a:pt x="2714193" y="431800"/>
                  </a:moveTo>
                  <a:lnTo>
                    <a:pt x="2698686" y="431800"/>
                  </a:lnTo>
                  <a:lnTo>
                    <a:pt x="2691734" y="444500"/>
                  </a:lnTo>
                  <a:lnTo>
                    <a:pt x="2714942" y="444500"/>
                  </a:lnTo>
                  <a:lnTo>
                    <a:pt x="2714193" y="431800"/>
                  </a:lnTo>
                  <a:close/>
                </a:path>
                <a:path w="4291965" h="1562100">
                  <a:moveTo>
                    <a:pt x="2819717" y="406400"/>
                  </a:moveTo>
                  <a:lnTo>
                    <a:pt x="2788132" y="406400"/>
                  </a:lnTo>
                  <a:lnTo>
                    <a:pt x="2794774" y="419100"/>
                  </a:lnTo>
                  <a:lnTo>
                    <a:pt x="2770911" y="419100"/>
                  </a:lnTo>
                  <a:lnTo>
                    <a:pt x="2765920" y="431800"/>
                  </a:lnTo>
                  <a:lnTo>
                    <a:pt x="2815183" y="431800"/>
                  </a:lnTo>
                  <a:lnTo>
                    <a:pt x="2813824" y="444500"/>
                  </a:lnTo>
                  <a:lnTo>
                    <a:pt x="2823349" y="444500"/>
                  </a:lnTo>
                  <a:lnTo>
                    <a:pt x="2828713" y="432526"/>
                  </a:lnTo>
                  <a:lnTo>
                    <a:pt x="2828290" y="431800"/>
                  </a:lnTo>
                  <a:lnTo>
                    <a:pt x="2824164" y="419100"/>
                  </a:lnTo>
                  <a:lnTo>
                    <a:pt x="2823862" y="416244"/>
                  </a:lnTo>
                  <a:lnTo>
                    <a:pt x="2819717" y="406400"/>
                  </a:lnTo>
                  <a:close/>
                </a:path>
                <a:path w="4291965" h="1562100">
                  <a:moveTo>
                    <a:pt x="2874416" y="406400"/>
                  </a:moveTo>
                  <a:lnTo>
                    <a:pt x="2822820" y="406400"/>
                  </a:lnTo>
                  <a:lnTo>
                    <a:pt x="2823862" y="416244"/>
                  </a:lnTo>
                  <a:lnTo>
                    <a:pt x="2825064" y="419100"/>
                  </a:lnTo>
                  <a:lnTo>
                    <a:pt x="2829039" y="431800"/>
                  </a:lnTo>
                  <a:lnTo>
                    <a:pt x="2828713" y="432526"/>
                  </a:lnTo>
                  <a:lnTo>
                    <a:pt x="2835681" y="444500"/>
                  </a:lnTo>
                  <a:lnTo>
                    <a:pt x="2847822" y="431800"/>
                  </a:lnTo>
                  <a:lnTo>
                    <a:pt x="2847187" y="431800"/>
                  </a:lnTo>
                  <a:lnTo>
                    <a:pt x="2850883" y="419100"/>
                  </a:lnTo>
                  <a:lnTo>
                    <a:pt x="2873438" y="419100"/>
                  </a:lnTo>
                  <a:lnTo>
                    <a:pt x="2874416" y="406400"/>
                  </a:lnTo>
                  <a:close/>
                </a:path>
                <a:path w="4291965" h="1562100">
                  <a:moveTo>
                    <a:pt x="2823862" y="416244"/>
                  </a:moveTo>
                  <a:lnTo>
                    <a:pt x="2824164" y="419100"/>
                  </a:lnTo>
                  <a:lnTo>
                    <a:pt x="2828290" y="431800"/>
                  </a:lnTo>
                  <a:lnTo>
                    <a:pt x="2828713" y="432526"/>
                  </a:lnTo>
                  <a:lnTo>
                    <a:pt x="2829039" y="431800"/>
                  </a:lnTo>
                  <a:lnTo>
                    <a:pt x="2825064" y="419100"/>
                  </a:lnTo>
                  <a:lnTo>
                    <a:pt x="2823862" y="416244"/>
                  </a:lnTo>
                  <a:close/>
                </a:path>
                <a:path w="4291965" h="1562100">
                  <a:moveTo>
                    <a:pt x="2746197" y="419100"/>
                  </a:moveTo>
                  <a:lnTo>
                    <a:pt x="2729001" y="419100"/>
                  </a:lnTo>
                  <a:lnTo>
                    <a:pt x="2731706" y="431800"/>
                  </a:lnTo>
                  <a:lnTo>
                    <a:pt x="2748902" y="431800"/>
                  </a:lnTo>
                  <a:lnTo>
                    <a:pt x="2746197" y="419100"/>
                  </a:lnTo>
                  <a:close/>
                </a:path>
                <a:path w="4291965" h="1562100">
                  <a:moveTo>
                    <a:pt x="2870200" y="419100"/>
                  </a:moveTo>
                  <a:lnTo>
                    <a:pt x="2854515" y="419100"/>
                  </a:lnTo>
                  <a:lnTo>
                    <a:pt x="2856382" y="431800"/>
                  </a:lnTo>
                  <a:lnTo>
                    <a:pt x="2871254" y="431800"/>
                  </a:lnTo>
                  <a:lnTo>
                    <a:pt x="2870200" y="419100"/>
                  </a:lnTo>
                  <a:close/>
                </a:path>
                <a:path w="4291965" h="1562100">
                  <a:moveTo>
                    <a:pt x="2779153" y="406400"/>
                  </a:moveTo>
                  <a:lnTo>
                    <a:pt x="2765958" y="406400"/>
                  </a:lnTo>
                  <a:lnTo>
                    <a:pt x="2764104" y="419100"/>
                  </a:lnTo>
                  <a:lnTo>
                    <a:pt x="2784360" y="419100"/>
                  </a:lnTo>
                  <a:lnTo>
                    <a:pt x="2779153" y="406400"/>
                  </a:lnTo>
                  <a:close/>
                </a:path>
                <a:path w="4291965" h="1562100">
                  <a:moveTo>
                    <a:pt x="2914294" y="406400"/>
                  </a:moveTo>
                  <a:lnTo>
                    <a:pt x="2885097" y="406400"/>
                  </a:lnTo>
                  <a:lnTo>
                    <a:pt x="2892615" y="419100"/>
                  </a:lnTo>
                  <a:lnTo>
                    <a:pt x="2907665" y="419100"/>
                  </a:lnTo>
                  <a:lnTo>
                    <a:pt x="2914294" y="406400"/>
                  </a:lnTo>
                  <a:close/>
                </a:path>
                <a:path w="4291965" h="1562100">
                  <a:moveTo>
                    <a:pt x="2851137" y="381000"/>
                  </a:moveTo>
                  <a:lnTo>
                    <a:pt x="2843441" y="393700"/>
                  </a:lnTo>
                  <a:lnTo>
                    <a:pt x="2826385" y="393700"/>
                  </a:lnTo>
                  <a:lnTo>
                    <a:pt x="2823781" y="406400"/>
                  </a:lnTo>
                  <a:lnTo>
                    <a:pt x="2862922" y="406400"/>
                  </a:lnTo>
                  <a:lnTo>
                    <a:pt x="2851670" y="393700"/>
                  </a:lnTo>
                  <a:lnTo>
                    <a:pt x="2851137" y="381000"/>
                  </a:lnTo>
                  <a:close/>
                </a:path>
                <a:path w="4291965" h="1562100">
                  <a:moveTo>
                    <a:pt x="2908071" y="381000"/>
                  </a:moveTo>
                  <a:lnTo>
                    <a:pt x="2860179" y="381000"/>
                  </a:lnTo>
                  <a:lnTo>
                    <a:pt x="2859189" y="393700"/>
                  </a:lnTo>
                  <a:lnTo>
                    <a:pt x="2862922" y="406400"/>
                  </a:lnTo>
                  <a:lnTo>
                    <a:pt x="2915119" y="406400"/>
                  </a:lnTo>
                  <a:lnTo>
                    <a:pt x="2918764" y="393700"/>
                  </a:lnTo>
                  <a:lnTo>
                    <a:pt x="2907747" y="393700"/>
                  </a:lnTo>
                  <a:lnTo>
                    <a:pt x="2908071" y="381000"/>
                  </a:lnTo>
                  <a:close/>
                </a:path>
                <a:path w="4291965" h="1562100">
                  <a:moveTo>
                    <a:pt x="2963379" y="393700"/>
                  </a:moveTo>
                  <a:lnTo>
                    <a:pt x="2918764" y="393700"/>
                  </a:lnTo>
                  <a:lnTo>
                    <a:pt x="2926435" y="406400"/>
                  </a:lnTo>
                  <a:lnTo>
                    <a:pt x="2945993" y="406400"/>
                  </a:lnTo>
                  <a:lnTo>
                    <a:pt x="2963379" y="393700"/>
                  </a:lnTo>
                  <a:close/>
                </a:path>
                <a:path w="4291965" h="1562100">
                  <a:moveTo>
                    <a:pt x="2960878" y="381000"/>
                  </a:moveTo>
                  <a:lnTo>
                    <a:pt x="2917674" y="381000"/>
                  </a:lnTo>
                  <a:lnTo>
                    <a:pt x="2912897" y="393700"/>
                  </a:lnTo>
                  <a:lnTo>
                    <a:pt x="2956877" y="393700"/>
                  </a:lnTo>
                  <a:lnTo>
                    <a:pt x="2960878" y="381000"/>
                  </a:lnTo>
                  <a:close/>
                </a:path>
                <a:path w="4291965" h="1562100">
                  <a:moveTo>
                    <a:pt x="2990951" y="381000"/>
                  </a:moveTo>
                  <a:lnTo>
                    <a:pt x="2960878" y="381000"/>
                  </a:lnTo>
                  <a:lnTo>
                    <a:pt x="2970847" y="393700"/>
                  </a:lnTo>
                  <a:lnTo>
                    <a:pt x="2986646" y="393700"/>
                  </a:lnTo>
                  <a:lnTo>
                    <a:pt x="2990951" y="381000"/>
                  </a:lnTo>
                  <a:close/>
                </a:path>
                <a:path w="4291965" h="1562100">
                  <a:moveTo>
                    <a:pt x="2991942" y="368300"/>
                  </a:moveTo>
                  <a:lnTo>
                    <a:pt x="2906185" y="368300"/>
                  </a:lnTo>
                  <a:lnTo>
                    <a:pt x="2900168" y="381000"/>
                  </a:lnTo>
                  <a:lnTo>
                    <a:pt x="2994075" y="381000"/>
                  </a:lnTo>
                  <a:lnTo>
                    <a:pt x="2991942" y="368300"/>
                  </a:lnTo>
                  <a:close/>
                </a:path>
                <a:path w="4291965" h="1562100">
                  <a:moveTo>
                    <a:pt x="2991942" y="368300"/>
                  </a:moveTo>
                  <a:lnTo>
                    <a:pt x="2994075" y="381000"/>
                  </a:lnTo>
                  <a:lnTo>
                    <a:pt x="2995295" y="381000"/>
                  </a:lnTo>
                  <a:lnTo>
                    <a:pt x="2991942" y="368300"/>
                  </a:lnTo>
                  <a:close/>
                </a:path>
                <a:path w="4291965" h="1562100">
                  <a:moveTo>
                    <a:pt x="3035325" y="355600"/>
                  </a:moveTo>
                  <a:lnTo>
                    <a:pt x="2969755" y="355600"/>
                  </a:lnTo>
                  <a:lnTo>
                    <a:pt x="2972104" y="368300"/>
                  </a:lnTo>
                  <a:lnTo>
                    <a:pt x="2991942" y="368300"/>
                  </a:lnTo>
                  <a:lnTo>
                    <a:pt x="2995295" y="381000"/>
                  </a:lnTo>
                  <a:lnTo>
                    <a:pt x="3026549" y="381000"/>
                  </a:lnTo>
                  <a:lnTo>
                    <a:pt x="3024530" y="368300"/>
                  </a:lnTo>
                  <a:lnTo>
                    <a:pt x="3035325" y="355600"/>
                  </a:lnTo>
                  <a:close/>
                </a:path>
                <a:path w="4291965" h="1562100">
                  <a:moveTo>
                    <a:pt x="2962973" y="355600"/>
                  </a:moveTo>
                  <a:lnTo>
                    <a:pt x="2950579" y="355600"/>
                  </a:lnTo>
                  <a:lnTo>
                    <a:pt x="2949760" y="368300"/>
                  </a:lnTo>
                  <a:lnTo>
                    <a:pt x="2972104" y="368300"/>
                  </a:lnTo>
                  <a:lnTo>
                    <a:pt x="2962973" y="355600"/>
                  </a:lnTo>
                  <a:close/>
                </a:path>
                <a:path w="4291965" h="1562100">
                  <a:moveTo>
                    <a:pt x="3069374" y="355600"/>
                  </a:moveTo>
                  <a:lnTo>
                    <a:pt x="3035325" y="355600"/>
                  </a:lnTo>
                  <a:lnTo>
                    <a:pt x="3047022" y="368300"/>
                  </a:lnTo>
                  <a:lnTo>
                    <a:pt x="3071558" y="368300"/>
                  </a:lnTo>
                  <a:lnTo>
                    <a:pt x="3071826" y="360645"/>
                  </a:lnTo>
                  <a:lnTo>
                    <a:pt x="3069374" y="355600"/>
                  </a:lnTo>
                  <a:close/>
                </a:path>
                <a:path w="4291965" h="1562100">
                  <a:moveTo>
                    <a:pt x="3071826" y="360645"/>
                  </a:moveTo>
                  <a:lnTo>
                    <a:pt x="3071558" y="368300"/>
                  </a:lnTo>
                  <a:lnTo>
                    <a:pt x="3075546" y="368300"/>
                  </a:lnTo>
                  <a:lnTo>
                    <a:pt x="3071826" y="360645"/>
                  </a:lnTo>
                  <a:close/>
                </a:path>
                <a:path w="4291965" h="1562100">
                  <a:moveTo>
                    <a:pt x="3085744" y="355600"/>
                  </a:moveTo>
                  <a:lnTo>
                    <a:pt x="3072003" y="355600"/>
                  </a:lnTo>
                  <a:lnTo>
                    <a:pt x="3071826" y="360645"/>
                  </a:lnTo>
                  <a:lnTo>
                    <a:pt x="3075546" y="368300"/>
                  </a:lnTo>
                  <a:lnTo>
                    <a:pt x="3079673" y="368300"/>
                  </a:lnTo>
                  <a:lnTo>
                    <a:pt x="3085744" y="355600"/>
                  </a:lnTo>
                  <a:close/>
                </a:path>
                <a:path w="4291965" h="1562100">
                  <a:moveTo>
                    <a:pt x="3063976" y="342900"/>
                  </a:moveTo>
                  <a:lnTo>
                    <a:pt x="3007220" y="342900"/>
                  </a:lnTo>
                  <a:lnTo>
                    <a:pt x="3008464" y="355600"/>
                  </a:lnTo>
                  <a:lnTo>
                    <a:pt x="3068472" y="355600"/>
                  </a:lnTo>
                  <a:lnTo>
                    <a:pt x="3067593" y="347496"/>
                  </a:lnTo>
                  <a:lnTo>
                    <a:pt x="3063976" y="342900"/>
                  </a:lnTo>
                  <a:close/>
                </a:path>
                <a:path w="4291965" h="1562100">
                  <a:moveTo>
                    <a:pt x="3121393" y="330200"/>
                  </a:moveTo>
                  <a:lnTo>
                    <a:pt x="3064640" y="330200"/>
                  </a:lnTo>
                  <a:lnTo>
                    <a:pt x="3067095" y="342900"/>
                  </a:lnTo>
                  <a:lnTo>
                    <a:pt x="3067593" y="347496"/>
                  </a:lnTo>
                  <a:lnTo>
                    <a:pt x="3073971" y="355600"/>
                  </a:lnTo>
                  <a:lnTo>
                    <a:pt x="3091764" y="355600"/>
                  </a:lnTo>
                  <a:lnTo>
                    <a:pt x="3092094" y="342900"/>
                  </a:lnTo>
                  <a:lnTo>
                    <a:pt x="3115614" y="342900"/>
                  </a:lnTo>
                  <a:lnTo>
                    <a:pt x="3121393" y="330200"/>
                  </a:lnTo>
                  <a:close/>
                </a:path>
                <a:path w="4291965" h="1562100">
                  <a:moveTo>
                    <a:pt x="3109912" y="342900"/>
                  </a:moveTo>
                  <a:lnTo>
                    <a:pt x="3099892" y="342900"/>
                  </a:lnTo>
                  <a:lnTo>
                    <a:pt x="3096260" y="355600"/>
                  </a:lnTo>
                  <a:lnTo>
                    <a:pt x="3109823" y="355600"/>
                  </a:lnTo>
                  <a:lnTo>
                    <a:pt x="3109912" y="342900"/>
                  </a:lnTo>
                  <a:close/>
                </a:path>
                <a:path w="4291965" h="1562100">
                  <a:moveTo>
                    <a:pt x="3064640" y="330200"/>
                  </a:moveTo>
                  <a:lnTo>
                    <a:pt x="3061081" y="330200"/>
                  </a:lnTo>
                  <a:lnTo>
                    <a:pt x="3057397" y="342900"/>
                  </a:lnTo>
                  <a:lnTo>
                    <a:pt x="3063976" y="342900"/>
                  </a:lnTo>
                  <a:lnTo>
                    <a:pt x="3067593" y="347496"/>
                  </a:lnTo>
                  <a:lnTo>
                    <a:pt x="3067095" y="342900"/>
                  </a:lnTo>
                  <a:lnTo>
                    <a:pt x="3064640" y="330200"/>
                  </a:lnTo>
                  <a:close/>
                </a:path>
                <a:path w="4291965" h="1562100">
                  <a:moveTo>
                    <a:pt x="3036544" y="330200"/>
                  </a:moveTo>
                  <a:lnTo>
                    <a:pt x="3024352" y="330200"/>
                  </a:lnTo>
                  <a:lnTo>
                    <a:pt x="3020555" y="342900"/>
                  </a:lnTo>
                  <a:lnTo>
                    <a:pt x="3034665" y="342900"/>
                  </a:lnTo>
                  <a:lnTo>
                    <a:pt x="3036544" y="330200"/>
                  </a:lnTo>
                  <a:close/>
                </a:path>
                <a:path w="4291965" h="1562100">
                  <a:moveTo>
                    <a:pt x="3061081" y="330200"/>
                  </a:moveTo>
                  <a:lnTo>
                    <a:pt x="3054273" y="330200"/>
                  </a:lnTo>
                  <a:lnTo>
                    <a:pt x="3048723" y="342900"/>
                  </a:lnTo>
                  <a:lnTo>
                    <a:pt x="3057397" y="342900"/>
                  </a:lnTo>
                  <a:lnTo>
                    <a:pt x="3061081" y="330200"/>
                  </a:lnTo>
                  <a:close/>
                </a:path>
                <a:path w="4291965" h="1562100">
                  <a:moveTo>
                    <a:pt x="3135083" y="330200"/>
                  </a:moveTo>
                  <a:lnTo>
                    <a:pt x="3121393" y="330200"/>
                  </a:lnTo>
                  <a:lnTo>
                    <a:pt x="3118827" y="342900"/>
                  </a:lnTo>
                  <a:lnTo>
                    <a:pt x="3140989" y="342900"/>
                  </a:lnTo>
                  <a:lnTo>
                    <a:pt x="3135083" y="330200"/>
                  </a:lnTo>
                  <a:close/>
                </a:path>
                <a:path w="4291965" h="1562100">
                  <a:moveTo>
                    <a:pt x="3160776" y="330200"/>
                  </a:moveTo>
                  <a:lnTo>
                    <a:pt x="3142767" y="330200"/>
                  </a:lnTo>
                  <a:lnTo>
                    <a:pt x="3147593" y="342900"/>
                  </a:lnTo>
                  <a:lnTo>
                    <a:pt x="3155060" y="342900"/>
                  </a:lnTo>
                  <a:lnTo>
                    <a:pt x="3160776" y="330200"/>
                  </a:lnTo>
                  <a:close/>
                </a:path>
                <a:path w="4291965" h="1562100">
                  <a:moveTo>
                    <a:pt x="3185833" y="317500"/>
                  </a:moveTo>
                  <a:lnTo>
                    <a:pt x="3167367" y="317500"/>
                  </a:lnTo>
                  <a:lnTo>
                    <a:pt x="3167278" y="330200"/>
                  </a:lnTo>
                  <a:lnTo>
                    <a:pt x="3167062" y="342900"/>
                  </a:lnTo>
                  <a:lnTo>
                    <a:pt x="3169196" y="330200"/>
                  </a:lnTo>
                  <a:lnTo>
                    <a:pt x="3191662" y="330200"/>
                  </a:lnTo>
                  <a:lnTo>
                    <a:pt x="3185833" y="317500"/>
                  </a:lnTo>
                  <a:close/>
                </a:path>
                <a:path w="4291965" h="1562100">
                  <a:moveTo>
                    <a:pt x="3102051" y="317500"/>
                  </a:moveTo>
                  <a:lnTo>
                    <a:pt x="3073130" y="317500"/>
                  </a:lnTo>
                  <a:lnTo>
                    <a:pt x="3065813" y="330200"/>
                  </a:lnTo>
                  <a:lnTo>
                    <a:pt x="3107956" y="330200"/>
                  </a:lnTo>
                  <a:lnTo>
                    <a:pt x="3102051" y="317500"/>
                  </a:lnTo>
                  <a:close/>
                </a:path>
                <a:path w="4291965" h="1562100">
                  <a:moveTo>
                    <a:pt x="3102787" y="317500"/>
                  </a:moveTo>
                  <a:lnTo>
                    <a:pt x="3102051" y="317500"/>
                  </a:lnTo>
                  <a:lnTo>
                    <a:pt x="3107956" y="330200"/>
                  </a:lnTo>
                  <a:lnTo>
                    <a:pt x="3102787" y="317500"/>
                  </a:lnTo>
                  <a:close/>
                </a:path>
                <a:path w="4291965" h="1562100">
                  <a:moveTo>
                    <a:pt x="3167367" y="317500"/>
                  </a:moveTo>
                  <a:lnTo>
                    <a:pt x="3102787" y="317500"/>
                  </a:lnTo>
                  <a:lnTo>
                    <a:pt x="3107956" y="330200"/>
                  </a:lnTo>
                  <a:lnTo>
                    <a:pt x="3158667" y="330200"/>
                  </a:lnTo>
                  <a:lnTo>
                    <a:pt x="3167367" y="317500"/>
                  </a:lnTo>
                  <a:close/>
                </a:path>
                <a:path w="4291965" h="1562100">
                  <a:moveTo>
                    <a:pt x="3152533" y="304800"/>
                  </a:moveTo>
                  <a:lnTo>
                    <a:pt x="3126143" y="304800"/>
                  </a:lnTo>
                  <a:lnTo>
                    <a:pt x="3111690" y="317500"/>
                  </a:lnTo>
                  <a:lnTo>
                    <a:pt x="3147796" y="317500"/>
                  </a:lnTo>
                  <a:lnTo>
                    <a:pt x="3152533" y="304800"/>
                  </a:lnTo>
                  <a:close/>
                </a:path>
                <a:path w="4291965" h="1562100">
                  <a:moveTo>
                    <a:pt x="3172752" y="292100"/>
                  </a:moveTo>
                  <a:lnTo>
                    <a:pt x="3160318" y="292100"/>
                  </a:lnTo>
                  <a:lnTo>
                    <a:pt x="3156686" y="304800"/>
                  </a:lnTo>
                  <a:lnTo>
                    <a:pt x="3152533" y="317500"/>
                  </a:lnTo>
                  <a:lnTo>
                    <a:pt x="3214776" y="317500"/>
                  </a:lnTo>
                  <a:lnTo>
                    <a:pt x="3219424" y="304800"/>
                  </a:lnTo>
                  <a:lnTo>
                    <a:pt x="3173564" y="304800"/>
                  </a:lnTo>
                  <a:lnTo>
                    <a:pt x="3172752" y="292100"/>
                  </a:lnTo>
                  <a:close/>
                </a:path>
                <a:path w="4291965" h="1562100">
                  <a:moveTo>
                    <a:pt x="3255403" y="304800"/>
                  </a:moveTo>
                  <a:lnTo>
                    <a:pt x="3224161" y="304800"/>
                  </a:lnTo>
                  <a:lnTo>
                    <a:pt x="3227514" y="317500"/>
                  </a:lnTo>
                  <a:lnTo>
                    <a:pt x="3247516" y="317500"/>
                  </a:lnTo>
                  <a:lnTo>
                    <a:pt x="3255403" y="304800"/>
                  </a:lnTo>
                  <a:close/>
                </a:path>
                <a:path w="4291965" h="1562100">
                  <a:moveTo>
                    <a:pt x="3153930" y="292100"/>
                  </a:moveTo>
                  <a:lnTo>
                    <a:pt x="3148749" y="304800"/>
                  </a:lnTo>
                  <a:lnTo>
                    <a:pt x="3152838" y="304800"/>
                  </a:lnTo>
                  <a:lnTo>
                    <a:pt x="3153930" y="292100"/>
                  </a:lnTo>
                  <a:close/>
                </a:path>
                <a:path w="4291965" h="1562100">
                  <a:moveTo>
                    <a:pt x="3260865" y="292100"/>
                  </a:moveTo>
                  <a:lnTo>
                    <a:pt x="3184525" y="292100"/>
                  </a:lnTo>
                  <a:lnTo>
                    <a:pt x="3184728" y="304800"/>
                  </a:lnTo>
                  <a:lnTo>
                    <a:pt x="3261496" y="304800"/>
                  </a:lnTo>
                  <a:lnTo>
                    <a:pt x="3260865" y="292100"/>
                  </a:lnTo>
                  <a:close/>
                </a:path>
                <a:path w="4291965" h="1562100">
                  <a:moveTo>
                    <a:pt x="3286188" y="292100"/>
                  </a:moveTo>
                  <a:lnTo>
                    <a:pt x="3272980" y="292100"/>
                  </a:lnTo>
                  <a:lnTo>
                    <a:pt x="3273882" y="304800"/>
                  </a:lnTo>
                  <a:lnTo>
                    <a:pt x="3290354" y="304800"/>
                  </a:lnTo>
                  <a:lnTo>
                    <a:pt x="3286188" y="292100"/>
                  </a:lnTo>
                  <a:close/>
                </a:path>
                <a:path w="4291965" h="1562100">
                  <a:moveTo>
                    <a:pt x="3312058" y="292100"/>
                  </a:moveTo>
                  <a:lnTo>
                    <a:pt x="3303803" y="292100"/>
                  </a:lnTo>
                  <a:lnTo>
                    <a:pt x="3303765" y="304800"/>
                  </a:lnTo>
                  <a:lnTo>
                    <a:pt x="3312058" y="292100"/>
                  </a:lnTo>
                  <a:close/>
                </a:path>
                <a:path w="4291965" h="1562100">
                  <a:moveTo>
                    <a:pt x="3199295" y="279400"/>
                  </a:moveTo>
                  <a:lnTo>
                    <a:pt x="3185998" y="292100"/>
                  </a:lnTo>
                  <a:lnTo>
                    <a:pt x="3200628" y="292100"/>
                  </a:lnTo>
                  <a:lnTo>
                    <a:pt x="3199295" y="279400"/>
                  </a:lnTo>
                  <a:close/>
                </a:path>
                <a:path w="4291965" h="1562100">
                  <a:moveTo>
                    <a:pt x="3258439" y="279400"/>
                  </a:moveTo>
                  <a:lnTo>
                    <a:pt x="3203498" y="279400"/>
                  </a:lnTo>
                  <a:lnTo>
                    <a:pt x="3200654" y="292100"/>
                  </a:lnTo>
                  <a:lnTo>
                    <a:pt x="3265995" y="292100"/>
                  </a:lnTo>
                  <a:lnTo>
                    <a:pt x="3258439" y="279400"/>
                  </a:lnTo>
                  <a:close/>
                </a:path>
                <a:path w="4291965" h="1562100">
                  <a:moveTo>
                    <a:pt x="3294329" y="279400"/>
                  </a:moveTo>
                  <a:lnTo>
                    <a:pt x="3267481" y="279400"/>
                  </a:lnTo>
                  <a:lnTo>
                    <a:pt x="3265995" y="292100"/>
                  </a:lnTo>
                  <a:lnTo>
                    <a:pt x="3293668" y="292100"/>
                  </a:lnTo>
                  <a:lnTo>
                    <a:pt x="3294329" y="279400"/>
                  </a:lnTo>
                  <a:close/>
                </a:path>
                <a:path w="4291965" h="1562100">
                  <a:moveTo>
                    <a:pt x="3307181" y="266700"/>
                  </a:moveTo>
                  <a:lnTo>
                    <a:pt x="3255784" y="266700"/>
                  </a:lnTo>
                  <a:lnTo>
                    <a:pt x="3268840" y="279400"/>
                  </a:lnTo>
                  <a:lnTo>
                    <a:pt x="3304489" y="279400"/>
                  </a:lnTo>
                  <a:lnTo>
                    <a:pt x="3303778" y="292100"/>
                  </a:lnTo>
                  <a:lnTo>
                    <a:pt x="3312414" y="292100"/>
                  </a:lnTo>
                  <a:lnTo>
                    <a:pt x="3311242" y="280147"/>
                  </a:lnTo>
                  <a:lnTo>
                    <a:pt x="3307181" y="266700"/>
                  </a:lnTo>
                  <a:close/>
                </a:path>
                <a:path w="4291965" h="1562100">
                  <a:moveTo>
                    <a:pt x="3311242" y="280147"/>
                  </a:moveTo>
                  <a:lnTo>
                    <a:pt x="3312414" y="292100"/>
                  </a:lnTo>
                  <a:lnTo>
                    <a:pt x="3314852" y="292100"/>
                  </a:lnTo>
                  <a:lnTo>
                    <a:pt x="3311242" y="280147"/>
                  </a:lnTo>
                  <a:close/>
                </a:path>
                <a:path w="4291965" h="1562100">
                  <a:moveTo>
                    <a:pt x="3343541" y="266700"/>
                  </a:moveTo>
                  <a:lnTo>
                    <a:pt x="3309747" y="266700"/>
                  </a:lnTo>
                  <a:lnTo>
                    <a:pt x="3311242" y="280147"/>
                  </a:lnTo>
                  <a:lnTo>
                    <a:pt x="3314852" y="292100"/>
                  </a:lnTo>
                  <a:lnTo>
                    <a:pt x="3323615" y="292100"/>
                  </a:lnTo>
                  <a:lnTo>
                    <a:pt x="3331044" y="279400"/>
                  </a:lnTo>
                  <a:lnTo>
                    <a:pt x="3341509" y="279400"/>
                  </a:lnTo>
                  <a:lnTo>
                    <a:pt x="3343541" y="266700"/>
                  </a:lnTo>
                  <a:close/>
                </a:path>
                <a:path w="4291965" h="1562100">
                  <a:moveTo>
                    <a:pt x="3249066" y="266700"/>
                  </a:moveTo>
                  <a:lnTo>
                    <a:pt x="3243605" y="266700"/>
                  </a:lnTo>
                  <a:lnTo>
                    <a:pt x="3236976" y="279400"/>
                  </a:lnTo>
                  <a:lnTo>
                    <a:pt x="3254502" y="279400"/>
                  </a:lnTo>
                  <a:lnTo>
                    <a:pt x="3249066" y="266700"/>
                  </a:lnTo>
                  <a:close/>
                </a:path>
                <a:path w="4291965" h="1562100">
                  <a:moveTo>
                    <a:pt x="3373805" y="254000"/>
                  </a:moveTo>
                  <a:lnTo>
                    <a:pt x="3330714" y="254000"/>
                  </a:lnTo>
                  <a:lnTo>
                    <a:pt x="3328962" y="266700"/>
                  </a:lnTo>
                  <a:lnTo>
                    <a:pt x="3343541" y="266700"/>
                  </a:lnTo>
                  <a:lnTo>
                    <a:pt x="3350856" y="279400"/>
                  </a:lnTo>
                  <a:lnTo>
                    <a:pt x="3367392" y="279400"/>
                  </a:lnTo>
                  <a:lnTo>
                    <a:pt x="3370706" y="266700"/>
                  </a:lnTo>
                  <a:lnTo>
                    <a:pt x="3373805" y="254000"/>
                  </a:lnTo>
                  <a:close/>
                </a:path>
                <a:path w="4291965" h="1562100">
                  <a:moveTo>
                    <a:pt x="3276955" y="254000"/>
                  </a:moveTo>
                  <a:lnTo>
                    <a:pt x="3260521" y="266700"/>
                  </a:lnTo>
                  <a:lnTo>
                    <a:pt x="3285477" y="266700"/>
                  </a:lnTo>
                  <a:lnTo>
                    <a:pt x="3276955" y="254000"/>
                  </a:lnTo>
                  <a:close/>
                </a:path>
                <a:path w="4291965" h="1562100">
                  <a:moveTo>
                    <a:pt x="3299980" y="254000"/>
                  </a:moveTo>
                  <a:lnTo>
                    <a:pt x="3293605" y="266700"/>
                  </a:lnTo>
                  <a:lnTo>
                    <a:pt x="3302546" y="266700"/>
                  </a:lnTo>
                  <a:lnTo>
                    <a:pt x="3299980" y="254000"/>
                  </a:lnTo>
                  <a:close/>
                </a:path>
                <a:path w="4291965" h="1562100">
                  <a:moveTo>
                    <a:pt x="3318535" y="254000"/>
                  </a:moveTo>
                  <a:lnTo>
                    <a:pt x="3300539" y="254000"/>
                  </a:lnTo>
                  <a:lnTo>
                    <a:pt x="3303596" y="266700"/>
                  </a:lnTo>
                  <a:lnTo>
                    <a:pt x="3324212" y="266700"/>
                  </a:lnTo>
                  <a:lnTo>
                    <a:pt x="3318535" y="254000"/>
                  </a:lnTo>
                  <a:close/>
                </a:path>
                <a:path w="4291965" h="1562100">
                  <a:moveTo>
                    <a:pt x="3414776" y="254000"/>
                  </a:moveTo>
                  <a:lnTo>
                    <a:pt x="3383178" y="254000"/>
                  </a:lnTo>
                  <a:lnTo>
                    <a:pt x="3384308" y="266700"/>
                  </a:lnTo>
                  <a:lnTo>
                    <a:pt x="3411791" y="266700"/>
                  </a:lnTo>
                  <a:lnTo>
                    <a:pt x="3414776" y="254000"/>
                  </a:lnTo>
                  <a:close/>
                </a:path>
                <a:path w="4291965" h="1562100">
                  <a:moveTo>
                    <a:pt x="3438448" y="254000"/>
                  </a:moveTo>
                  <a:lnTo>
                    <a:pt x="3414776" y="254000"/>
                  </a:lnTo>
                  <a:lnTo>
                    <a:pt x="3421735" y="266700"/>
                  </a:lnTo>
                  <a:lnTo>
                    <a:pt x="3433597" y="266700"/>
                  </a:lnTo>
                  <a:lnTo>
                    <a:pt x="3438448" y="254000"/>
                  </a:lnTo>
                  <a:close/>
                </a:path>
                <a:path w="4291965" h="1562100">
                  <a:moveTo>
                    <a:pt x="3313760" y="241300"/>
                  </a:moveTo>
                  <a:lnTo>
                    <a:pt x="3304057" y="254000"/>
                  </a:lnTo>
                  <a:lnTo>
                    <a:pt x="3316897" y="254000"/>
                  </a:lnTo>
                  <a:lnTo>
                    <a:pt x="3313760" y="241300"/>
                  </a:lnTo>
                  <a:close/>
                </a:path>
                <a:path w="4291965" h="1562100">
                  <a:moveTo>
                    <a:pt x="3439972" y="241300"/>
                  </a:moveTo>
                  <a:lnTo>
                    <a:pt x="3331578" y="241300"/>
                  </a:lnTo>
                  <a:lnTo>
                    <a:pt x="3331159" y="254000"/>
                  </a:lnTo>
                  <a:lnTo>
                    <a:pt x="3444328" y="254000"/>
                  </a:lnTo>
                  <a:lnTo>
                    <a:pt x="3439972" y="241300"/>
                  </a:lnTo>
                  <a:close/>
                </a:path>
                <a:path w="4291965" h="1562100">
                  <a:moveTo>
                    <a:pt x="3393973" y="228600"/>
                  </a:moveTo>
                  <a:lnTo>
                    <a:pt x="3360559" y="228600"/>
                  </a:lnTo>
                  <a:lnTo>
                    <a:pt x="3355848" y="241300"/>
                  </a:lnTo>
                  <a:lnTo>
                    <a:pt x="3402329" y="241300"/>
                  </a:lnTo>
                  <a:lnTo>
                    <a:pt x="3393973" y="228600"/>
                  </a:lnTo>
                  <a:close/>
                </a:path>
                <a:path w="4291965" h="1562100">
                  <a:moveTo>
                    <a:pt x="3485921" y="228600"/>
                  </a:moveTo>
                  <a:lnTo>
                    <a:pt x="3412871" y="228600"/>
                  </a:lnTo>
                  <a:lnTo>
                    <a:pt x="3413810" y="241300"/>
                  </a:lnTo>
                  <a:lnTo>
                    <a:pt x="3485159" y="241300"/>
                  </a:lnTo>
                  <a:lnTo>
                    <a:pt x="3485921" y="228600"/>
                  </a:lnTo>
                  <a:close/>
                </a:path>
                <a:path w="4291965" h="1562100">
                  <a:moveTo>
                    <a:pt x="3520262" y="228600"/>
                  </a:moveTo>
                  <a:lnTo>
                    <a:pt x="3501123" y="228600"/>
                  </a:lnTo>
                  <a:lnTo>
                    <a:pt x="3504984" y="241300"/>
                  </a:lnTo>
                  <a:lnTo>
                    <a:pt x="3511130" y="241300"/>
                  </a:lnTo>
                  <a:lnTo>
                    <a:pt x="3520262" y="228600"/>
                  </a:lnTo>
                  <a:close/>
                </a:path>
                <a:path w="4291965" h="1562100">
                  <a:moveTo>
                    <a:pt x="3531603" y="215900"/>
                  </a:moveTo>
                  <a:lnTo>
                    <a:pt x="3412998" y="215900"/>
                  </a:lnTo>
                  <a:lnTo>
                    <a:pt x="3409251" y="228600"/>
                  </a:lnTo>
                  <a:lnTo>
                    <a:pt x="3524072" y="228600"/>
                  </a:lnTo>
                  <a:lnTo>
                    <a:pt x="3531603" y="215900"/>
                  </a:lnTo>
                  <a:close/>
                </a:path>
                <a:path w="4291965" h="1562100">
                  <a:moveTo>
                    <a:pt x="3550578" y="199760"/>
                  </a:moveTo>
                  <a:lnTo>
                    <a:pt x="3550805" y="203200"/>
                  </a:lnTo>
                  <a:lnTo>
                    <a:pt x="3554502" y="215900"/>
                  </a:lnTo>
                  <a:lnTo>
                    <a:pt x="3541433" y="215900"/>
                  </a:lnTo>
                  <a:lnTo>
                    <a:pt x="3539820" y="228600"/>
                  </a:lnTo>
                  <a:lnTo>
                    <a:pt x="3549269" y="228600"/>
                  </a:lnTo>
                  <a:lnTo>
                    <a:pt x="3555250" y="215900"/>
                  </a:lnTo>
                  <a:lnTo>
                    <a:pt x="3551885" y="203200"/>
                  </a:lnTo>
                  <a:lnTo>
                    <a:pt x="3550578" y="199760"/>
                  </a:lnTo>
                  <a:close/>
                </a:path>
                <a:path w="4291965" h="1562100">
                  <a:moveTo>
                    <a:pt x="3472840" y="203200"/>
                  </a:moveTo>
                  <a:lnTo>
                    <a:pt x="3455631" y="203200"/>
                  </a:lnTo>
                  <a:lnTo>
                    <a:pt x="3458121" y="215900"/>
                  </a:lnTo>
                  <a:lnTo>
                    <a:pt x="3475304" y="215900"/>
                  </a:lnTo>
                  <a:lnTo>
                    <a:pt x="3472840" y="203200"/>
                  </a:lnTo>
                  <a:close/>
                </a:path>
                <a:path w="4291965" h="1562100">
                  <a:moveTo>
                    <a:pt x="3535362" y="177800"/>
                  </a:moveTo>
                  <a:lnTo>
                    <a:pt x="3515410" y="190500"/>
                  </a:lnTo>
                  <a:lnTo>
                    <a:pt x="3521481" y="203200"/>
                  </a:lnTo>
                  <a:lnTo>
                    <a:pt x="3497516" y="203200"/>
                  </a:lnTo>
                  <a:lnTo>
                    <a:pt x="3492258" y="215900"/>
                  </a:lnTo>
                  <a:lnTo>
                    <a:pt x="3554502" y="215900"/>
                  </a:lnTo>
                  <a:lnTo>
                    <a:pt x="3550805" y="203200"/>
                  </a:lnTo>
                  <a:lnTo>
                    <a:pt x="3550578" y="199760"/>
                  </a:lnTo>
                  <a:lnTo>
                    <a:pt x="3547059" y="190500"/>
                  </a:lnTo>
                  <a:lnTo>
                    <a:pt x="3543528" y="190500"/>
                  </a:lnTo>
                  <a:lnTo>
                    <a:pt x="3535362" y="177800"/>
                  </a:lnTo>
                  <a:close/>
                </a:path>
                <a:path w="4291965" h="1562100">
                  <a:moveTo>
                    <a:pt x="3646335" y="177800"/>
                  </a:moveTo>
                  <a:lnTo>
                    <a:pt x="3551288" y="177800"/>
                  </a:lnTo>
                  <a:lnTo>
                    <a:pt x="3549965" y="190500"/>
                  </a:lnTo>
                  <a:lnTo>
                    <a:pt x="3550578" y="199760"/>
                  </a:lnTo>
                  <a:lnTo>
                    <a:pt x="3551885" y="203200"/>
                  </a:lnTo>
                  <a:lnTo>
                    <a:pt x="3555250" y="215900"/>
                  </a:lnTo>
                  <a:lnTo>
                    <a:pt x="3573703" y="215900"/>
                  </a:lnTo>
                  <a:lnTo>
                    <a:pt x="3577488" y="203200"/>
                  </a:lnTo>
                  <a:lnTo>
                    <a:pt x="3600323" y="203200"/>
                  </a:lnTo>
                  <a:lnTo>
                    <a:pt x="3601529" y="190500"/>
                  </a:lnTo>
                  <a:lnTo>
                    <a:pt x="3642614" y="190500"/>
                  </a:lnTo>
                  <a:lnTo>
                    <a:pt x="3646335" y="177800"/>
                  </a:lnTo>
                  <a:close/>
                </a:path>
                <a:path w="4291965" h="1562100">
                  <a:moveTo>
                    <a:pt x="3590925" y="203200"/>
                  </a:moveTo>
                  <a:lnTo>
                    <a:pt x="3581196" y="203200"/>
                  </a:lnTo>
                  <a:lnTo>
                    <a:pt x="3582860" y="215900"/>
                  </a:lnTo>
                  <a:lnTo>
                    <a:pt x="3590925" y="203200"/>
                  </a:lnTo>
                  <a:close/>
                </a:path>
                <a:path w="4291965" h="1562100">
                  <a:moveTo>
                    <a:pt x="3596944" y="203200"/>
                  </a:moveTo>
                  <a:lnTo>
                    <a:pt x="3590925" y="203200"/>
                  </a:lnTo>
                  <a:lnTo>
                    <a:pt x="3589375" y="215900"/>
                  </a:lnTo>
                  <a:lnTo>
                    <a:pt x="3597706" y="215900"/>
                  </a:lnTo>
                  <a:lnTo>
                    <a:pt x="3596944" y="203200"/>
                  </a:lnTo>
                  <a:close/>
                </a:path>
                <a:path w="4291965" h="1562100">
                  <a:moveTo>
                    <a:pt x="3506355" y="190500"/>
                  </a:moveTo>
                  <a:lnTo>
                    <a:pt x="3489172" y="190500"/>
                  </a:lnTo>
                  <a:lnTo>
                    <a:pt x="3486924" y="203200"/>
                  </a:lnTo>
                  <a:lnTo>
                    <a:pt x="3511054" y="203200"/>
                  </a:lnTo>
                  <a:lnTo>
                    <a:pt x="3506355" y="190500"/>
                  </a:lnTo>
                  <a:close/>
                </a:path>
                <a:path w="4291965" h="1562100">
                  <a:moveTo>
                    <a:pt x="3641369" y="190500"/>
                  </a:moveTo>
                  <a:lnTo>
                    <a:pt x="3612324" y="190500"/>
                  </a:lnTo>
                  <a:lnTo>
                    <a:pt x="3619563" y="203200"/>
                  </a:lnTo>
                  <a:lnTo>
                    <a:pt x="3634574" y="203200"/>
                  </a:lnTo>
                  <a:lnTo>
                    <a:pt x="3641369" y="190500"/>
                  </a:lnTo>
                  <a:close/>
                </a:path>
                <a:path w="4291965" h="1562100">
                  <a:moveTo>
                    <a:pt x="3691001" y="177800"/>
                  </a:moveTo>
                  <a:lnTo>
                    <a:pt x="3646335" y="177800"/>
                  </a:lnTo>
                  <a:lnTo>
                    <a:pt x="3653612" y="190500"/>
                  </a:lnTo>
                  <a:lnTo>
                    <a:pt x="3673309" y="190500"/>
                  </a:lnTo>
                  <a:lnTo>
                    <a:pt x="3691001" y="177800"/>
                  </a:lnTo>
                  <a:close/>
                </a:path>
                <a:path w="4291965" h="1562100">
                  <a:moveTo>
                    <a:pt x="3579126" y="165100"/>
                  </a:moveTo>
                  <a:lnTo>
                    <a:pt x="3571303" y="177800"/>
                  </a:lnTo>
                  <a:lnTo>
                    <a:pt x="3579266" y="177800"/>
                  </a:lnTo>
                  <a:lnTo>
                    <a:pt x="3579126" y="165100"/>
                  </a:lnTo>
                  <a:close/>
                </a:path>
                <a:path w="4291965" h="1562100">
                  <a:moveTo>
                    <a:pt x="3636081" y="165100"/>
                  </a:moveTo>
                  <a:lnTo>
                    <a:pt x="3588270" y="165100"/>
                  </a:lnTo>
                  <a:lnTo>
                    <a:pt x="3586899" y="177800"/>
                  </a:lnTo>
                  <a:lnTo>
                    <a:pt x="3635679" y="177800"/>
                  </a:lnTo>
                  <a:lnTo>
                    <a:pt x="3636081" y="165100"/>
                  </a:lnTo>
                  <a:close/>
                </a:path>
                <a:path w="4291965" h="1562100">
                  <a:moveTo>
                    <a:pt x="3723398" y="165100"/>
                  </a:moveTo>
                  <a:lnTo>
                    <a:pt x="3645691" y="165100"/>
                  </a:lnTo>
                  <a:lnTo>
                    <a:pt x="3640810" y="177800"/>
                  </a:lnTo>
                  <a:lnTo>
                    <a:pt x="3718966" y="177800"/>
                  </a:lnTo>
                  <a:lnTo>
                    <a:pt x="3723398" y="165100"/>
                  </a:lnTo>
                  <a:close/>
                </a:path>
                <a:path w="4291965" h="1562100">
                  <a:moveTo>
                    <a:pt x="3748697" y="165100"/>
                  </a:moveTo>
                  <a:lnTo>
                    <a:pt x="3724427" y="165100"/>
                  </a:lnTo>
                  <a:lnTo>
                    <a:pt x="3734841" y="177800"/>
                  </a:lnTo>
                  <a:lnTo>
                    <a:pt x="3748697" y="165100"/>
                  </a:lnTo>
                  <a:close/>
                </a:path>
                <a:path w="4291965" h="1562100">
                  <a:moveTo>
                    <a:pt x="3670630" y="152400"/>
                  </a:moveTo>
                  <a:lnTo>
                    <a:pt x="3634647" y="152400"/>
                  </a:lnTo>
                  <a:lnTo>
                    <a:pt x="3628497" y="165100"/>
                  </a:lnTo>
                  <a:lnTo>
                    <a:pt x="3666159" y="165100"/>
                  </a:lnTo>
                  <a:lnTo>
                    <a:pt x="3670630" y="152400"/>
                  </a:lnTo>
                  <a:close/>
                </a:path>
                <a:path w="4291965" h="1562100">
                  <a:moveTo>
                    <a:pt x="3753294" y="152400"/>
                  </a:moveTo>
                  <a:lnTo>
                    <a:pt x="3681666" y="152400"/>
                  </a:lnTo>
                  <a:lnTo>
                    <a:pt x="3666159" y="165100"/>
                  </a:lnTo>
                  <a:lnTo>
                    <a:pt x="3754818" y="165100"/>
                  </a:lnTo>
                  <a:lnTo>
                    <a:pt x="3753294" y="152400"/>
                  </a:lnTo>
                  <a:close/>
                </a:path>
                <a:path w="4291965" h="1562100">
                  <a:moveTo>
                    <a:pt x="3793858" y="152400"/>
                  </a:moveTo>
                  <a:lnTo>
                    <a:pt x="3764203" y="152400"/>
                  </a:lnTo>
                  <a:lnTo>
                    <a:pt x="3775468" y="165100"/>
                  </a:lnTo>
                  <a:lnTo>
                    <a:pt x="3795280" y="165100"/>
                  </a:lnTo>
                  <a:lnTo>
                    <a:pt x="3793858" y="152400"/>
                  </a:lnTo>
                  <a:close/>
                </a:path>
                <a:path w="4291965" h="1562100">
                  <a:moveTo>
                    <a:pt x="3690658" y="139700"/>
                  </a:moveTo>
                  <a:lnTo>
                    <a:pt x="3683012" y="139700"/>
                  </a:lnTo>
                  <a:lnTo>
                    <a:pt x="3675430" y="152400"/>
                  </a:lnTo>
                  <a:lnTo>
                    <a:pt x="3691839" y="152400"/>
                  </a:lnTo>
                  <a:lnTo>
                    <a:pt x="3690658" y="139700"/>
                  </a:lnTo>
                  <a:close/>
                </a:path>
                <a:path w="4291965" h="1562100">
                  <a:moveTo>
                    <a:pt x="3798150" y="139700"/>
                  </a:moveTo>
                  <a:lnTo>
                    <a:pt x="3698735" y="139700"/>
                  </a:lnTo>
                  <a:lnTo>
                    <a:pt x="3700919" y="152400"/>
                  </a:lnTo>
                  <a:lnTo>
                    <a:pt x="3799154" y="152400"/>
                  </a:lnTo>
                  <a:lnTo>
                    <a:pt x="3798150" y="139700"/>
                  </a:lnTo>
                  <a:close/>
                </a:path>
                <a:path w="4291965" h="1562100">
                  <a:moveTo>
                    <a:pt x="3830408" y="101600"/>
                  </a:moveTo>
                  <a:lnTo>
                    <a:pt x="3819474" y="101600"/>
                  </a:lnTo>
                  <a:lnTo>
                    <a:pt x="3818737" y="114300"/>
                  </a:lnTo>
                  <a:lnTo>
                    <a:pt x="3818483" y="127000"/>
                  </a:lnTo>
                  <a:lnTo>
                    <a:pt x="3797007" y="127000"/>
                  </a:lnTo>
                  <a:lnTo>
                    <a:pt x="3798150" y="139700"/>
                  </a:lnTo>
                  <a:lnTo>
                    <a:pt x="3799154" y="152400"/>
                  </a:lnTo>
                  <a:lnTo>
                    <a:pt x="3804348" y="152400"/>
                  </a:lnTo>
                  <a:lnTo>
                    <a:pt x="3798570" y="139700"/>
                  </a:lnTo>
                  <a:lnTo>
                    <a:pt x="3857967" y="139700"/>
                  </a:lnTo>
                  <a:lnTo>
                    <a:pt x="3861307" y="127000"/>
                  </a:lnTo>
                  <a:lnTo>
                    <a:pt x="3861244" y="114300"/>
                  </a:lnTo>
                  <a:lnTo>
                    <a:pt x="3835971" y="114300"/>
                  </a:lnTo>
                  <a:lnTo>
                    <a:pt x="3830408" y="101600"/>
                  </a:lnTo>
                  <a:close/>
                </a:path>
                <a:path w="4291965" h="1562100">
                  <a:moveTo>
                    <a:pt x="3818077" y="139700"/>
                  </a:moveTo>
                  <a:lnTo>
                    <a:pt x="3798570" y="139700"/>
                  </a:lnTo>
                  <a:lnTo>
                    <a:pt x="3804348" y="152400"/>
                  </a:lnTo>
                  <a:lnTo>
                    <a:pt x="3810419" y="152400"/>
                  </a:lnTo>
                  <a:lnTo>
                    <a:pt x="3818077" y="139700"/>
                  </a:lnTo>
                  <a:close/>
                </a:path>
                <a:path w="4291965" h="1562100">
                  <a:moveTo>
                    <a:pt x="3791586" y="114300"/>
                  </a:moveTo>
                  <a:lnTo>
                    <a:pt x="3788486" y="114300"/>
                  </a:lnTo>
                  <a:lnTo>
                    <a:pt x="3787591" y="116953"/>
                  </a:lnTo>
                  <a:lnTo>
                    <a:pt x="3788022" y="127000"/>
                  </a:lnTo>
                  <a:lnTo>
                    <a:pt x="3736797" y="127000"/>
                  </a:lnTo>
                  <a:lnTo>
                    <a:pt x="3737737" y="139700"/>
                  </a:lnTo>
                  <a:lnTo>
                    <a:pt x="3796569" y="139700"/>
                  </a:lnTo>
                  <a:lnTo>
                    <a:pt x="3794394" y="127000"/>
                  </a:lnTo>
                  <a:lnTo>
                    <a:pt x="3791586" y="114300"/>
                  </a:lnTo>
                  <a:close/>
                </a:path>
                <a:path w="4291965" h="1562100">
                  <a:moveTo>
                    <a:pt x="3902443" y="114300"/>
                  </a:moveTo>
                  <a:lnTo>
                    <a:pt x="3868153" y="114300"/>
                  </a:lnTo>
                  <a:lnTo>
                    <a:pt x="3869461" y="127000"/>
                  </a:lnTo>
                  <a:lnTo>
                    <a:pt x="3871607" y="127000"/>
                  </a:lnTo>
                  <a:lnTo>
                    <a:pt x="3872496" y="139700"/>
                  </a:lnTo>
                  <a:lnTo>
                    <a:pt x="3884358" y="139700"/>
                  </a:lnTo>
                  <a:lnTo>
                    <a:pt x="3899242" y="127000"/>
                  </a:lnTo>
                  <a:lnTo>
                    <a:pt x="3902443" y="114300"/>
                  </a:lnTo>
                  <a:close/>
                </a:path>
                <a:path w="4291965" h="1562100">
                  <a:moveTo>
                    <a:pt x="3787591" y="116953"/>
                  </a:moveTo>
                  <a:lnTo>
                    <a:pt x="3784206" y="127000"/>
                  </a:lnTo>
                  <a:lnTo>
                    <a:pt x="3788022" y="127000"/>
                  </a:lnTo>
                  <a:lnTo>
                    <a:pt x="3787591" y="116953"/>
                  </a:lnTo>
                  <a:close/>
                </a:path>
                <a:path w="4291965" h="1562100">
                  <a:moveTo>
                    <a:pt x="3806113" y="114300"/>
                  </a:moveTo>
                  <a:lnTo>
                    <a:pt x="3791586" y="114300"/>
                  </a:lnTo>
                  <a:lnTo>
                    <a:pt x="3794394" y="127000"/>
                  </a:lnTo>
                  <a:lnTo>
                    <a:pt x="3811511" y="127000"/>
                  </a:lnTo>
                  <a:lnTo>
                    <a:pt x="3806113" y="114300"/>
                  </a:lnTo>
                  <a:close/>
                </a:path>
                <a:path w="4291965" h="1562100">
                  <a:moveTo>
                    <a:pt x="3931996" y="114300"/>
                  </a:moveTo>
                  <a:lnTo>
                    <a:pt x="3902443" y="114300"/>
                  </a:lnTo>
                  <a:lnTo>
                    <a:pt x="3909187" y="127000"/>
                  </a:lnTo>
                  <a:lnTo>
                    <a:pt x="3928948" y="127000"/>
                  </a:lnTo>
                  <a:lnTo>
                    <a:pt x="3931996" y="114300"/>
                  </a:lnTo>
                  <a:close/>
                </a:path>
                <a:path w="4291965" h="1562100">
                  <a:moveTo>
                    <a:pt x="3788486" y="114300"/>
                  </a:moveTo>
                  <a:lnTo>
                    <a:pt x="3787478" y="114300"/>
                  </a:lnTo>
                  <a:lnTo>
                    <a:pt x="3787591" y="116953"/>
                  </a:lnTo>
                  <a:lnTo>
                    <a:pt x="3788486" y="114300"/>
                  </a:lnTo>
                  <a:close/>
                </a:path>
                <a:path w="4291965" h="1562100">
                  <a:moveTo>
                    <a:pt x="3879151" y="88900"/>
                  </a:moveTo>
                  <a:lnTo>
                    <a:pt x="3874731" y="88900"/>
                  </a:lnTo>
                  <a:lnTo>
                    <a:pt x="3870782" y="101600"/>
                  </a:lnTo>
                  <a:lnTo>
                    <a:pt x="3848658" y="101600"/>
                  </a:lnTo>
                  <a:lnTo>
                    <a:pt x="3843718" y="114300"/>
                  </a:lnTo>
                  <a:lnTo>
                    <a:pt x="3890225" y="114300"/>
                  </a:lnTo>
                  <a:lnTo>
                    <a:pt x="3882072" y="101600"/>
                  </a:lnTo>
                  <a:lnTo>
                    <a:pt x="3879151" y="88900"/>
                  </a:lnTo>
                  <a:close/>
                </a:path>
                <a:path w="4291965" h="1562100">
                  <a:moveTo>
                    <a:pt x="3942511" y="101600"/>
                  </a:moveTo>
                  <a:lnTo>
                    <a:pt x="3899484" y="101600"/>
                  </a:lnTo>
                  <a:lnTo>
                    <a:pt x="3897134" y="114300"/>
                  </a:lnTo>
                  <a:lnTo>
                    <a:pt x="3942524" y="114300"/>
                  </a:lnTo>
                  <a:lnTo>
                    <a:pt x="3942511" y="101600"/>
                  </a:lnTo>
                  <a:close/>
                </a:path>
                <a:path w="4291965" h="1562100">
                  <a:moveTo>
                    <a:pt x="3973131" y="101600"/>
                  </a:moveTo>
                  <a:lnTo>
                    <a:pt x="3958615" y="101600"/>
                  </a:lnTo>
                  <a:lnTo>
                    <a:pt x="3969016" y="114300"/>
                  </a:lnTo>
                  <a:lnTo>
                    <a:pt x="3973131" y="101600"/>
                  </a:lnTo>
                  <a:close/>
                </a:path>
                <a:path w="4291965" h="1562100">
                  <a:moveTo>
                    <a:pt x="3980281" y="88900"/>
                  </a:moveTo>
                  <a:lnTo>
                    <a:pt x="3898480" y="88900"/>
                  </a:lnTo>
                  <a:lnTo>
                    <a:pt x="3899700" y="101600"/>
                  </a:lnTo>
                  <a:lnTo>
                    <a:pt x="3977208" y="101600"/>
                  </a:lnTo>
                  <a:lnTo>
                    <a:pt x="3980281" y="88900"/>
                  </a:lnTo>
                  <a:close/>
                </a:path>
                <a:path w="4291965" h="1562100">
                  <a:moveTo>
                    <a:pt x="4020286" y="76200"/>
                  </a:moveTo>
                  <a:lnTo>
                    <a:pt x="3946575" y="76200"/>
                  </a:lnTo>
                  <a:lnTo>
                    <a:pt x="3946347" y="88900"/>
                  </a:lnTo>
                  <a:lnTo>
                    <a:pt x="3980281" y="88900"/>
                  </a:lnTo>
                  <a:lnTo>
                    <a:pt x="3980891" y="101600"/>
                  </a:lnTo>
                  <a:lnTo>
                    <a:pt x="4008412" y="101600"/>
                  </a:lnTo>
                  <a:lnTo>
                    <a:pt x="4012387" y="88900"/>
                  </a:lnTo>
                  <a:lnTo>
                    <a:pt x="4020286" y="76200"/>
                  </a:lnTo>
                  <a:close/>
                </a:path>
                <a:path w="4291965" h="1562100">
                  <a:moveTo>
                    <a:pt x="3929087" y="76200"/>
                  </a:moveTo>
                  <a:lnTo>
                    <a:pt x="3913525" y="76200"/>
                  </a:lnTo>
                  <a:lnTo>
                    <a:pt x="3906317" y="88900"/>
                  </a:lnTo>
                  <a:lnTo>
                    <a:pt x="3929557" y="88900"/>
                  </a:lnTo>
                  <a:lnTo>
                    <a:pt x="3929087" y="76200"/>
                  </a:lnTo>
                  <a:close/>
                </a:path>
                <a:path w="4291965" h="1562100">
                  <a:moveTo>
                    <a:pt x="4037758" y="58861"/>
                  </a:moveTo>
                  <a:lnTo>
                    <a:pt x="4035945" y="63500"/>
                  </a:lnTo>
                  <a:lnTo>
                    <a:pt x="4032046" y="63500"/>
                  </a:lnTo>
                  <a:lnTo>
                    <a:pt x="4038257" y="76200"/>
                  </a:lnTo>
                  <a:lnTo>
                    <a:pt x="4027195" y="76200"/>
                  </a:lnTo>
                  <a:lnTo>
                    <a:pt x="4028630" y="88900"/>
                  </a:lnTo>
                  <a:lnTo>
                    <a:pt x="4043756" y="88900"/>
                  </a:lnTo>
                  <a:lnTo>
                    <a:pt x="4040809" y="76200"/>
                  </a:lnTo>
                  <a:lnTo>
                    <a:pt x="4037758" y="58861"/>
                  </a:lnTo>
                  <a:close/>
                </a:path>
                <a:path w="4291965" h="1562100">
                  <a:moveTo>
                    <a:pt x="4065625" y="76200"/>
                  </a:moveTo>
                  <a:lnTo>
                    <a:pt x="4047896" y="76200"/>
                  </a:lnTo>
                  <a:lnTo>
                    <a:pt x="4046093" y="88900"/>
                  </a:lnTo>
                  <a:lnTo>
                    <a:pt x="4059428" y="88900"/>
                  </a:lnTo>
                  <a:lnTo>
                    <a:pt x="4065625" y="76200"/>
                  </a:lnTo>
                  <a:close/>
                </a:path>
                <a:path w="4291965" h="1562100">
                  <a:moveTo>
                    <a:pt x="4084078" y="76200"/>
                  </a:moveTo>
                  <a:lnTo>
                    <a:pt x="4074020" y="76200"/>
                  </a:lnTo>
                  <a:lnTo>
                    <a:pt x="4069943" y="88900"/>
                  </a:lnTo>
                  <a:lnTo>
                    <a:pt x="4083659" y="88900"/>
                  </a:lnTo>
                  <a:lnTo>
                    <a:pt x="4084078" y="76200"/>
                  </a:lnTo>
                  <a:close/>
                </a:path>
                <a:path w="4291965" h="1562100">
                  <a:moveTo>
                    <a:pt x="3958132" y="63500"/>
                  </a:moveTo>
                  <a:lnTo>
                    <a:pt x="3951681" y="76200"/>
                  </a:lnTo>
                  <a:lnTo>
                    <a:pt x="3959009" y="76200"/>
                  </a:lnTo>
                  <a:lnTo>
                    <a:pt x="3958132" y="63500"/>
                  </a:lnTo>
                  <a:close/>
                </a:path>
                <a:path w="4291965" h="1562100">
                  <a:moveTo>
                    <a:pt x="3995559" y="63500"/>
                  </a:moveTo>
                  <a:lnTo>
                    <a:pt x="3980599" y="63500"/>
                  </a:lnTo>
                  <a:lnTo>
                    <a:pt x="3986326" y="76200"/>
                  </a:lnTo>
                  <a:lnTo>
                    <a:pt x="3999928" y="76200"/>
                  </a:lnTo>
                  <a:lnTo>
                    <a:pt x="3995559" y="63500"/>
                  </a:lnTo>
                  <a:close/>
                </a:path>
                <a:path w="4291965" h="1562100">
                  <a:moveTo>
                    <a:pt x="4036339" y="50800"/>
                  </a:moveTo>
                  <a:lnTo>
                    <a:pt x="4004652" y="50800"/>
                  </a:lnTo>
                  <a:lnTo>
                    <a:pt x="4010342" y="76200"/>
                  </a:lnTo>
                  <a:lnTo>
                    <a:pt x="4038257" y="76200"/>
                  </a:lnTo>
                  <a:lnTo>
                    <a:pt x="4032046" y="63500"/>
                  </a:lnTo>
                  <a:lnTo>
                    <a:pt x="4035945" y="63500"/>
                  </a:lnTo>
                  <a:lnTo>
                    <a:pt x="4037758" y="58861"/>
                  </a:lnTo>
                  <a:lnTo>
                    <a:pt x="4036339" y="50800"/>
                  </a:lnTo>
                  <a:close/>
                </a:path>
                <a:path w="4291965" h="1562100">
                  <a:moveTo>
                    <a:pt x="4133951" y="50800"/>
                  </a:moveTo>
                  <a:lnTo>
                    <a:pt x="4040908" y="50800"/>
                  </a:lnTo>
                  <a:lnTo>
                    <a:pt x="4037758" y="58861"/>
                  </a:lnTo>
                  <a:lnTo>
                    <a:pt x="4040809" y="76200"/>
                  </a:lnTo>
                  <a:lnTo>
                    <a:pt x="4090085" y="76200"/>
                  </a:lnTo>
                  <a:lnTo>
                    <a:pt x="4096169" y="63500"/>
                  </a:lnTo>
                  <a:lnTo>
                    <a:pt x="4134802" y="63500"/>
                  </a:lnTo>
                  <a:lnTo>
                    <a:pt x="4133951" y="50800"/>
                  </a:lnTo>
                  <a:close/>
                </a:path>
                <a:path w="4291965" h="1562100">
                  <a:moveTo>
                    <a:pt x="4109935" y="63500"/>
                  </a:moveTo>
                  <a:lnTo>
                    <a:pt x="4096169" y="63500"/>
                  </a:lnTo>
                  <a:lnTo>
                    <a:pt x="4093133" y="76200"/>
                  </a:lnTo>
                  <a:lnTo>
                    <a:pt x="4115523" y="76200"/>
                  </a:lnTo>
                  <a:lnTo>
                    <a:pt x="4109935" y="63500"/>
                  </a:lnTo>
                  <a:close/>
                </a:path>
                <a:path w="4291965" h="1562100">
                  <a:moveTo>
                    <a:pt x="4135577" y="63500"/>
                  </a:moveTo>
                  <a:lnTo>
                    <a:pt x="4117733" y="63500"/>
                  </a:lnTo>
                  <a:lnTo>
                    <a:pt x="4121975" y="76200"/>
                  </a:lnTo>
                  <a:lnTo>
                    <a:pt x="4129620" y="76200"/>
                  </a:lnTo>
                  <a:lnTo>
                    <a:pt x="4135577" y="63500"/>
                  </a:lnTo>
                  <a:close/>
                </a:path>
                <a:path w="4291965" h="1562100">
                  <a:moveTo>
                    <a:pt x="4161345" y="50800"/>
                  </a:moveTo>
                  <a:lnTo>
                    <a:pt x="4142752" y="50800"/>
                  </a:lnTo>
                  <a:lnTo>
                    <a:pt x="4142270" y="63500"/>
                  </a:lnTo>
                  <a:lnTo>
                    <a:pt x="4166717" y="63500"/>
                  </a:lnTo>
                  <a:lnTo>
                    <a:pt x="4161345" y="50800"/>
                  </a:lnTo>
                  <a:close/>
                </a:path>
                <a:path w="4291965" h="1562100">
                  <a:moveTo>
                    <a:pt x="4200334" y="38100"/>
                  </a:moveTo>
                  <a:lnTo>
                    <a:pt x="4077754" y="38100"/>
                  </a:lnTo>
                  <a:lnTo>
                    <a:pt x="4083240" y="50800"/>
                  </a:lnTo>
                  <a:lnTo>
                    <a:pt x="4195330" y="50800"/>
                  </a:lnTo>
                  <a:lnTo>
                    <a:pt x="4200334" y="38100"/>
                  </a:lnTo>
                  <a:close/>
                </a:path>
                <a:path w="4291965" h="1562100">
                  <a:moveTo>
                    <a:pt x="4231436" y="38100"/>
                  </a:moveTo>
                  <a:lnTo>
                    <a:pt x="4200334" y="38100"/>
                  </a:lnTo>
                  <a:lnTo>
                    <a:pt x="4203268" y="50800"/>
                  </a:lnTo>
                  <a:lnTo>
                    <a:pt x="4223345" y="50800"/>
                  </a:lnTo>
                  <a:lnTo>
                    <a:pt x="4231436" y="38100"/>
                  </a:lnTo>
                  <a:close/>
                </a:path>
                <a:path w="4291965" h="1562100">
                  <a:moveTo>
                    <a:pt x="4129265" y="25400"/>
                  </a:moveTo>
                  <a:lnTo>
                    <a:pt x="4125201" y="25400"/>
                  </a:lnTo>
                  <a:lnTo>
                    <a:pt x="4119841" y="38100"/>
                  </a:lnTo>
                  <a:lnTo>
                    <a:pt x="4128376" y="38100"/>
                  </a:lnTo>
                  <a:lnTo>
                    <a:pt x="4128977" y="36484"/>
                  </a:lnTo>
                  <a:lnTo>
                    <a:pt x="4129265" y="25400"/>
                  </a:lnTo>
                  <a:close/>
                </a:path>
                <a:path w="4291965" h="1562100">
                  <a:moveTo>
                    <a:pt x="4128977" y="36484"/>
                  </a:moveTo>
                  <a:lnTo>
                    <a:pt x="4128376" y="38100"/>
                  </a:lnTo>
                  <a:lnTo>
                    <a:pt x="4128935" y="38100"/>
                  </a:lnTo>
                  <a:lnTo>
                    <a:pt x="4128977" y="36484"/>
                  </a:lnTo>
                  <a:close/>
                </a:path>
                <a:path w="4291965" h="1562100">
                  <a:moveTo>
                    <a:pt x="4149458" y="25400"/>
                  </a:moveTo>
                  <a:lnTo>
                    <a:pt x="4133100" y="25400"/>
                  </a:lnTo>
                  <a:lnTo>
                    <a:pt x="4128977" y="36484"/>
                  </a:lnTo>
                  <a:lnTo>
                    <a:pt x="4128935" y="38100"/>
                  </a:lnTo>
                  <a:lnTo>
                    <a:pt x="4150004" y="38100"/>
                  </a:lnTo>
                  <a:lnTo>
                    <a:pt x="4149458" y="25400"/>
                  </a:lnTo>
                  <a:close/>
                </a:path>
                <a:path w="4291965" h="1562100">
                  <a:moveTo>
                    <a:pt x="4238574" y="25400"/>
                  </a:moveTo>
                  <a:lnTo>
                    <a:pt x="4161040" y="25400"/>
                  </a:lnTo>
                  <a:lnTo>
                    <a:pt x="4161154" y="38100"/>
                  </a:lnTo>
                  <a:lnTo>
                    <a:pt x="4237457" y="38100"/>
                  </a:lnTo>
                  <a:lnTo>
                    <a:pt x="4238574" y="25400"/>
                  </a:lnTo>
                  <a:close/>
                </a:path>
                <a:path w="4291965" h="1562100">
                  <a:moveTo>
                    <a:pt x="4267898" y="25400"/>
                  </a:moveTo>
                  <a:lnTo>
                    <a:pt x="4242384" y="25400"/>
                  </a:lnTo>
                  <a:lnTo>
                    <a:pt x="4249572" y="38100"/>
                  </a:lnTo>
                  <a:lnTo>
                    <a:pt x="4262716" y="38100"/>
                  </a:lnTo>
                  <a:lnTo>
                    <a:pt x="4267898" y="25400"/>
                  </a:lnTo>
                  <a:close/>
                </a:path>
                <a:path w="4291965" h="1562100">
                  <a:moveTo>
                    <a:pt x="4280427" y="37701"/>
                  </a:moveTo>
                  <a:lnTo>
                    <a:pt x="4280154" y="38100"/>
                  </a:lnTo>
                  <a:lnTo>
                    <a:pt x="4280420" y="38100"/>
                  </a:lnTo>
                  <a:lnTo>
                    <a:pt x="4280427" y="37701"/>
                  </a:lnTo>
                  <a:close/>
                </a:path>
                <a:path w="4291965" h="1562100">
                  <a:moveTo>
                    <a:pt x="4288866" y="25400"/>
                  </a:moveTo>
                  <a:lnTo>
                    <a:pt x="4280623" y="25400"/>
                  </a:lnTo>
                  <a:lnTo>
                    <a:pt x="4280427" y="37701"/>
                  </a:lnTo>
                  <a:lnTo>
                    <a:pt x="4288866" y="25400"/>
                  </a:lnTo>
                  <a:close/>
                </a:path>
                <a:path w="4291965" h="1562100">
                  <a:moveTo>
                    <a:pt x="4176496" y="12700"/>
                  </a:moveTo>
                  <a:lnTo>
                    <a:pt x="4162958" y="25400"/>
                  </a:lnTo>
                  <a:lnTo>
                    <a:pt x="4177283" y="25400"/>
                  </a:lnTo>
                  <a:lnTo>
                    <a:pt x="4176496" y="12700"/>
                  </a:lnTo>
                  <a:close/>
                </a:path>
                <a:path w="4291965" h="1562100">
                  <a:moveTo>
                    <a:pt x="4235818" y="12700"/>
                  </a:moveTo>
                  <a:lnTo>
                    <a:pt x="4180674" y="12700"/>
                  </a:lnTo>
                  <a:lnTo>
                    <a:pt x="4177715" y="25400"/>
                  </a:lnTo>
                  <a:lnTo>
                    <a:pt x="4243044" y="25400"/>
                  </a:lnTo>
                  <a:lnTo>
                    <a:pt x="4235818" y="12700"/>
                  </a:lnTo>
                  <a:close/>
                </a:path>
                <a:path w="4291965" h="1562100">
                  <a:moveTo>
                    <a:pt x="4284941" y="12700"/>
                  </a:moveTo>
                  <a:lnTo>
                    <a:pt x="4246257" y="12700"/>
                  </a:lnTo>
                  <a:lnTo>
                    <a:pt x="4244708" y="25400"/>
                  </a:lnTo>
                  <a:lnTo>
                    <a:pt x="4291901" y="25400"/>
                  </a:lnTo>
                  <a:lnTo>
                    <a:pt x="4284941" y="12700"/>
                  </a:lnTo>
                  <a:close/>
                </a:path>
                <a:path w="4291965" h="1562100">
                  <a:moveTo>
                    <a:pt x="4221530" y="0"/>
                  </a:moveTo>
                  <a:lnTo>
                    <a:pt x="4214406" y="12700"/>
                  </a:lnTo>
                  <a:lnTo>
                    <a:pt x="4226801" y="12700"/>
                  </a:lnTo>
                  <a:lnTo>
                    <a:pt x="4221530" y="0"/>
                  </a:lnTo>
                  <a:close/>
                </a:path>
                <a:path w="4291965" h="1562100">
                  <a:moveTo>
                    <a:pt x="4263593" y="0"/>
                  </a:moveTo>
                  <a:lnTo>
                    <a:pt x="4236059" y="0"/>
                  </a:lnTo>
                  <a:lnTo>
                    <a:pt x="4233506" y="12700"/>
                  </a:lnTo>
                  <a:lnTo>
                    <a:pt x="4266704" y="12700"/>
                  </a:lnTo>
                  <a:lnTo>
                    <a:pt x="4263593" y="0"/>
                  </a:lnTo>
                  <a:close/>
                </a:path>
                <a:path w="4291965" h="1562100">
                  <a:moveTo>
                    <a:pt x="4280852" y="0"/>
                  </a:moveTo>
                  <a:lnTo>
                    <a:pt x="4278426" y="0"/>
                  </a:lnTo>
                  <a:lnTo>
                    <a:pt x="4271416" y="12700"/>
                  </a:lnTo>
                  <a:lnTo>
                    <a:pt x="4284167" y="12700"/>
                  </a:lnTo>
                  <a:lnTo>
                    <a:pt x="4280852" y="0"/>
                  </a:lnTo>
                  <a:close/>
                </a:path>
              </a:pathLst>
            </a:custGeom>
            <a:solidFill>
              <a:srgbClr val="51A7F9"/>
            </a:solidFill>
          </p:spPr>
          <p:txBody>
            <a:bodyPr wrap="square" lIns="0" tIns="0" rIns="0" bIns="0" rtlCol="0"/>
            <a:lstStyle/>
            <a:p>
              <a:endParaRPr sz="1266"/>
            </a:p>
          </p:txBody>
        </p:sp>
        <p:pic>
          <p:nvPicPr>
            <p:cNvPr id="12" name="object 12"/>
            <p:cNvPicPr/>
            <p:nvPr/>
          </p:nvPicPr>
          <p:blipFill>
            <a:blip r:embed="rId6" cstate="print"/>
            <a:stretch>
              <a:fillRect/>
            </a:stretch>
          </p:blipFill>
          <p:spPr>
            <a:xfrm>
              <a:off x="6543128" y="5030749"/>
              <a:ext cx="238929" cy="251460"/>
            </a:xfrm>
            <a:prstGeom prst="rect">
              <a:avLst/>
            </a:prstGeom>
          </p:spPr>
        </p:pic>
        <p:pic>
          <p:nvPicPr>
            <p:cNvPr id="13" name="object 13"/>
            <p:cNvPicPr/>
            <p:nvPr/>
          </p:nvPicPr>
          <p:blipFill>
            <a:blip r:embed="rId7" cstate="print"/>
            <a:stretch>
              <a:fillRect/>
            </a:stretch>
          </p:blipFill>
          <p:spPr>
            <a:xfrm>
              <a:off x="3048495" y="6871551"/>
              <a:ext cx="1817148" cy="1049312"/>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4800" y="871847"/>
            <a:ext cx="2419499" cy="398483"/>
          </a:xfrm>
          <a:prstGeom prst="rect">
            <a:avLst/>
          </a:prstGeom>
        </p:spPr>
        <p:txBody>
          <a:bodyPr vert="horz" wrap="square" lIns="0" tIns="8930" rIns="0" bIns="0" rtlCol="0">
            <a:spAutoFit/>
          </a:bodyPr>
          <a:lstStyle/>
          <a:p>
            <a:pPr marL="8929">
              <a:spcBef>
                <a:spcPts val="70"/>
              </a:spcBef>
            </a:pPr>
            <a:r>
              <a:rPr sz="2531" spc="-4" dirty="0">
                <a:solidFill>
                  <a:srgbClr val="DF4F01"/>
                </a:solidFill>
                <a:latin typeface="Gill Sans"/>
                <a:cs typeface="Gill Sans"/>
              </a:rPr>
              <a:t>What</a:t>
            </a:r>
            <a:r>
              <a:rPr sz="2531" spc="-32" dirty="0">
                <a:solidFill>
                  <a:srgbClr val="DF4F01"/>
                </a:solidFill>
                <a:latin typeface="Gill Sans"/>
                <a:cs typeface="Gill Sans"/>
              </a:rPr>
              <a:t> </a:t>
            </a:r>
            <a:r>
              <a:rPr sz="2531" spc="-4" dirty="0">
                <a:solidFill>
                  <a:srgbClr val="DF4F01"/>
                </a:solidFill>
                <a:latin typeface="Gill Sans"/>
                <a:cs typeface="Gill Sans"/>
              </a:rPr>
              <a:t>is</a:t>
            </a:r>
            <a:r>
              <a:rPr sz="2531" spc="-28" dirty="0">
                <a:solidFill>
                  <a:srgbClr val="DF4F01"/>
                </a:solidFill>
                <a:latin typeface="Gill Sans"/>
                <a:cs typeface="Gill Sans"/>
              </a:rPr>
              <a:t> </a:t>
            </a:r>
            <a:r>
              <a:rPr sz="2531" dirty="0">
                <a:solidFill>
                  <a:srgbClr val="DF4F01"/>
                </a:solidFill>
                <a:latin typeface="Gill Sans"/>
                <a:cs typeface="Gill Sans"/>
              </a:rPr>
              <a:t>attention?</a:t>
            </a:r>
            <a:endParaRPr sz="2531" dirty="0">
              <a:latin typeface="Gill Sans"/>
              <a:cs typeface="Gill Sans"/>
            </a:endParaRPr>
          </a:p>
        </p:txBody>
      </p:sp>
      <p:sp>
        <p:nvSpPr>
          <p:cNvPr id="4" name="object 4"/>
          <p:cNvSpPr txBox="1">
            <a:spLocks noGrp="1"/>
          </p:cNvSpPr>
          <p:nvPr>
            <p:ph type="title"/>
          </p:nvPr>
        </p:nvSpPr>
        <p:spPr>
          <a:xfrm>
            <a:off x="185803" y="275294"/>
            <a:ext cx="6361858" cy="495945"/>
          </a:xfrm>
          <a:prstGeom prst="rect">
            <a:avLst/>
          </a:prstGeom>
        </p:spPr>
        <p:txBody>
          <a:bodyPr vert="horz" wrap="square" lIns="0" tIns="8930" rIns="0" bIns="0" rtlCol="0" anchor="ctr">
            <a:spAutoFit/>
          </a:bodyPr>
          <a:lstStyle/>
          <a:p>
            <a:pPr marL="8929">
              <a:spcBef>
                <a:spcPts val="70"/>
              </a:spcBef>
            </a:pPr>
            <a:r>
              <a:rPr sz="3164" spc="-14" dirty="0">
                <a:solidFill>
                  <a:srgbClr val="000000"/>
                </a:solidFill>
              </a:rPr>
              <a:t>Leveraging </a:t>
            </a:r>
            <a:r>
              <a:rPr sz="3164" dirty="0">
                <a:solidFill>
                  <a:srgbClr val="000000"/>
                </a:solidFill>
              </a:rPr>
              <a:t>attention</a:t>
            </a:r>
            <a:r>
              <a:rPr sz="3164" spc="-14" dirty="0">
                <a:solidFill>
                  <a:srgbClr val="000000"/>
                </a:solidFill>
              </a:rPr>
              <a:t> </a:t>
            </a:r>
            <a:r>
              <a:rPr sz="3164" spc="-4" dirty="0">
                <a:solidFill>
                  <a:srgbClr val="000000"/>
                </a:solidFill>
              </a:rPr>
              <a:t>mechanisms</a:t>
            </a:r>
            <a:endParaRPr sz="3164" dirty="0"/>
          </a:p>
        </p:txBody>
      </p:sp>
      <p:sp>
        <p:nvSpPr>
          <p:cNvPr id="5" name="object 5"/>
          <p:cNvSpPr txBox="1"/>
          <p:nvPr/>
        </p:nvSpPr>
        <p:spPr>
          <a:xfrm>
            <a:off x="1910061" y="6369506"/>
            <a:ext cx="2017663" cy="247096"/>
          </a:xfrm>
          <a:prstGeom prst="rect">
            <a:avLst/>
          </a:prstGeom>
        </p:spPr>
        <p:txBody>
          <a:bodyPr vert="horz" wrap="square" lIns="0" tIns="8930" rIns="0" bIns="0" rtlCol="0">
            <a:spAutoFit/>
          </a:bodyPr>
          <a:lstStyle/>
          <a:p>
            <a:pPr marL="8929">
              <a:spcBef>
                <a:spcPts val="70"/>
              </a:spcBef>
            </a:pPr>
            <a:r>
              <a:rPr sz="1547" dirty="0">
                <a:solidFill>
                  <a:srgbClr val="CD853F"/>
                </a:solidFill>
                <a:latin typeface="Gill Sans"/>
                <a:cs typeface="Gill Sans"/>
              </a:rPr>
              <a:t>[</a:t>
            </a:r>
            <a:r>
              <a:rPr sz="1547" spc="-95" dirty="0">
                <a:solidFill>
                  <a:srgbClr val="CD853F"/>
                </a:solidFill>
                <a:latin typeface="Gill Sans"/>
                <a:cs typeface="Gill Sans"/>
              </a:rPr>
              <a:t>W</a:t>
            </a:r>
            <a:r>
              <a:rPr sz="1547" dirty="0">
                <a:solidFill>
                  <a:srgbClr val="CD853F"/>
                </a:solidFill>
                <a:latin typeface="Gill Sans"/>
                <a:cs typeface="Gill Sans"/>
              </a:rPr>
              <a:t>ang</a:t>
            </a:r>
            <a:r>
              <a:rPr sz="1547" spc="-4"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a:solidFill>
                  <a:srgbClr val="CD853F"/>
                </a:solidFill>
                <a:latin typeface="Gill Sans"/>
                <a:cs typeface="Gill Sans"/>
              </a:rPr>
              <a:t>a</a:t>
            </a:r>
            <a:r>
              <a:rPr sz="1547" spc="-4" dirty="0">
                <a:solidFill>
                  <a:srgbClr val="CD853F"/>
                </a:solidFill>
                <a:latin typeface="Gill Sans"/>
                <a:cs typeface="Gill Sans"/>
              </a:rPr>
              <a:t>l.</a:t>
            </a:r>
            <a:r>
              <a:rPr sz="1547" dirty="0">
                <a:solidFill>
                  <a:srgbClr val="CD853F"/>
                </a:solidFill>
                <a:latin typeface="Gill Sans"/>
                <a:cs typeface="Gill Sans"/>
              </a:rPr>
              <a:t>,</a:t>
            </a:r>
            <a:r>
              <a:rPr sz="1547" spc="-158" dirty="0">
                <a:solidFill>
                  <a:srgbClr val="CD853F"/>
                </a:solidFill>
                <a:latin typeface="Gill Sans"/>
                <a:cs typeface="Gill Sans"/>
              </a:rPr>
              <a:t> </a:t>
            </a:r>
            <a:r>
              <a:rPr sz="1547" dirty="0">
                <a:solidFill>
                  <a:srgbClr val="CD853F"/>
                </a:solidFill>
                <a:latin typeface="Gill Sans"/>
                <a:cs typeface="Gill Sans"/>
              </a:rPr>
              <a:t>ICCV</a:t>
            </a:r>
            <a:r>
              <a:rPr sz="1547" spc="-4" dirty="0">
                <a:solidFill>
                  <a:srgbClr val="CD853F"/>
                </a:solidFill>
                <a:latin typeface="Gill Sans"/>
                <a:cs typeface="Gill Sans"/>
              </a:rPr>
              <a:t> </a:t>
            </a:r>
            <a:r>
              <a:rPr sz="1547" dirty="0">
                <a:solidFill>
                  <a:srgbClr val="CD853F"/>
                </a:solidFill>
                <a:latin typeface="Gill Sans"/>
                <a:cs typeface="Gill Sans"/>
              </a:rPr>
              <a:t>2015]</a:t>
            </a:r>
            <a:endParaRPr sz="1547" dirty="0">
              <a:latin typeface="Gill Sans"/>
              <a:cs typeface="Gill Sans"/>
            </a:endParaRPr>
          </a:p>
        </p:txBody>
      </p:sp>
      <p:grpSp>
        <p:nvGrpSpPr>
          <p:cNvPr id="13" name="组合 12">
            <a:extLst>
              <a:ext uri="{FF2B5EF4-FFF2-40B4-BE49-F238E27FC236}">
                <a16:creationId xmlns:a16="http://schemas.microsoft.com/office/drawing/2014/main" id="{0AF93A06-F026-DF46-959A-3040DFD0FC1C}"/>
              </a:ext>
            </a:extLst>
          </p:cNvPr>
          <p:cNvGrpSpPr>
            <a:grpSpLocks noChangeAspect="1"/>
          </p:cNvGrpSpPr>
          <p:nvPr/>
        </p:nvGrpSpPr>
        <p:grpSpPr>
          <a:xfrm>
            <a:off x="533385" y="1485068"/>
            <a:ext cx="10519036" cy="4932000"/>
            <a:chOff x="2043474" y="1999312"/>
            <a:chExt cx="8292091" cy="3887861"/>
          </a:xfrm>
        </p:grpSpPr>
        <p:pic>
          <p:nvPicPr>
            <p:cNvPr id="6" name="object 6"/>
            <p:cNvPicPr/>
            <p:nvPr/>
          </p:nvPicPr>
          <p:blipFill>
            <a:blip r:embed="rId3" cstate="print"/>
            <a:stretch>
              <a:fillRect/>
            </a:stretch>
          </p:blipFill>
          <p:spPr>
            <a:xfrm>
              <a:off x="6287051" y="1999312"/>
              <a:ext cx="4048514" cy="3887861"/>
            </a:xfrm>
            <a:prstGeom prst="rect">
              <a:avLst/>
            </a:prstGeom>
          </p:spPr>
        </p:pic>
        <p:pic>
          <p:nvPicPr>
            <p:cNvPr id="7" name="object 7"/>
            <p:cNvPicPr/>
            <p:nvPr/>
          </p:nvPicPr>
          <p:blipFill>
            <a:blip r:embed="rId4" cstate="print"/>
            <a:stretch>
              <a:fillRect/>
            </a:stretch>
          </p:blipFill>
          <p:spPr>
            <a:xfrm>
              <a:off x="3023643" y="1999312"/>
              <a:ext cx="1821951" cy="1368323"/>
            </a:xfrm>
            <a:prstGeom prst="rect">
              <a:avLst/>
            </a:prstGeom>
          </p:spPr>
        </p:pic>
        <p:pic>
          <p:nvPicPr>
            <p:cNvPr id="8" name="object 8"/>
            <p:cNvPicPr/>
            <p:nvPr/>
          </p:nvPicPr>
          <p:blipFill>
            <a:blip r:embed="rId5" cstate="print"/>
            <a:stretch>
              <a:fillRect/>
            </a:stretch>
          </p:blipFill>
          <p:spPr>
            <a:xfrm>
              <a:off x="2043474" y="3845096"/>
              <a:ext cx="1674750" cy="1675199"/>
            </a:xfrm>
            <a:prstGeom prst="rect">
              <a:avLst/>
            </a:prstGeom>
          </p:spPr>
        </p:pic>
        <p:pic>
          <p:nvPicPr>
            <p:cNvPr id="9" name="object 9"/>
            <p:cNvPicPr/>
            <p:nvPr/>
          </p:nvPicPr>
          <p:blipFill>
            <a:blip r:embed="rId6" cstate="print"/>
            <a:stretch>
              <a:fillRect/>
            </a:stretch>
          </p:blipFill>
          <p:spPr>
            <a:xfrm>
              <a:off x="4115288" y="3819772"/>
              <a:ext cx="1667451" cy="1693206"/>
            </a:xfrm>
            <a:prstGeom prst="rect">
              <a:avLst/>
            </a:prstGeom>
          </p:spPr>
        </p:pic>
        <p:sp>
          <p:nvSpPr>
            <p:cNvPr id="10" name="object 10"/>
            <p:cNvSpPr txBox="1"/>
            <p:nvPr/>
          </p:nvSpPr>
          <p:spPr>
            <a:xfrm>
              <a:off x="3694923" y="3404274"/>
              <a:ext cx="479524" cy="279540"/>
            </a:xfrm>
            <a:prstGeom prst="rect">
              <a:avLst/>
            </a:prstGeom>
          </p:spPr>
          <p:txBody>
            <a:bodyPr vert="horz" wrap="square" lIns="0" tIns="8930" rIns="0" bIns="0" rtlCol="0">
              <a:spAutoFit/>
            </a:bodyPr>
            <a:lstStyle/>
            <a:p>
              <a:pPr marL="8929">
                <a:spcBef>
                  <a:spcPts val="70"/>
                </a:spcBef>
              </a:pPr>
              <a:r>
                <a:rPr sz="1758" spc="-28" dirty="0">
                  <a:latin typeface="Gill Sans"/>
                  <a:cs typeface="Gill Sans"/>
                </a:rPr>
                <a:t>F</a:t>
              </a:r>
              <a:r>
                <a:rPr sz="1758" spc="-4" dirty="0">
                  <a:latin typeface="Gill Sans"/>
                  <a:cs typeface="Gill Sans"/>
                </a:rPr>
                <a:t>o</a:t>
              </a:r>
              <a:r>
                <a:rPr sz="1758" dirty="0">
                  <a:latin typeface="Gill Sans"/>
                  <a:cs typeface="Gill Sans"/>
                </a:rPr>
                <a:t>od</a:t>
              </a:r>
              <a:endParaRPr sz="1758">
                <a:latin typeface="Gill Sans"/>
                <a:cs typeface="Gill Sans"/>
              </a:endParaRPr>
            </a:p>
          </p:txBody>
        </p:sp>
        <p:sp>
          <p:nvSpPr>
            <p:cNvPr id="11" name="object 11"/>
            <p:cNvSpPr txBox="1"/>
            <p:nvPr/>
          </p:nvSpPr>
          <p:spPr>
            <a:xfrm>
              <a:off x="2404112" y="5520003"/>
              <a:ext cx="962620" cy="279540"/>
            </a:xfrm>
            <a:prstGeom prst="rect">
              <a:avLst/>
            </a:prstGeom>
          </p:spPr>
          <p:txBody>
            <a:bodyPr vert="horz" wrap="square" lIns="0" tIns="8930" rIns="0" bIns="0" rtlCol="0">
              <a:spAutoFit/>
            </a:bodyPr>
            <a:lstStyle/>
            <a:p>
              <a:pPr marL="8929">
                <a:spcBef>
                  <a:spcPts val="70"/>
                </a:spcBef>
              </a:pPr>
              <a:r>
                <a:rPr sz="1758" spc="-21" dirty="0">
                  <a:latin typeface="Gill Sans"/>
                  <a:cs typeface="Gill Sans"/>
                </a:rPr>
                <a:t>Vegetables</a:t>
              </a:r>
              <a:endParaRPr sz="1758">
                <a:latin typeface="Gill Sans"/>
                <a:cs typeface="Gill Sans"/>
              </a:endParaRPr>
            </a:p>
          </p:txBody>
        </p:sp>
        <p:sp>
          <p:nvSpPr>
            <p:cNvPr id="12" name="object 12"/>
            <p:cNvSpPr txBox="1"/>
            <p:nvPr/>
          </p:nvSpPr>
          <p:spPr>
            <a:xfrm>
              <a:off x="4576578" y="5520003"/>
              <a:ext cx="730002" cy="279540"/>
            </a:xfrm>
            <a:prstGeom prst="rect">
              <a:avLst/>
            </a:prstGeom>
          </p:spPr>
          <p:txBody>
            <a:bodyPr vert="horz" wrap="square" lIns="0" tIns="8930" rIns="0" bIns="0" rtlCol="0">
              <a:spAutoFit/>
            </a:bodyPr>
            <a:lstStyle/>
            <a:p>
              <a:pPr marL="8929">
                <a:spcBef>
                  <a:spcPts val="70"/>
                </a:spcBef>
              </a:pPr>
              <a:r>
                <a:rPr sz="1758" spc="-4" dirty="0">
                  <a:latin typeface="Gill Sans"/>
                  <a:cs typeface="Gill Sans"/>
                </a:rPr>
                <a:t>Fl</a:t>
              </a:r>
              <a:r>
                <a:rPr sz="1758" spc="-18" dirty="0">
                  <a:latin typeface="Gill Sans"/>
                  <a:cs typeface="Gill Sans"/>
                </a:rPr>
                <a:t>o</a:t>
              </a:r>
              <a:r>
                <a:rPr sz="1758" spc="-39" dirty="0">
                  <a:latin typeface="Gill Sans"/>
                  <a:cs typeface="Gill Sans"/>
                </a:rPr>
                <a:t>w</a:t>
              </a:r>
              <a:r>
                <a:rPr sz="1758" dirty="0">
                  <a:latin typeface="Gill Sans"/>
                  <a:cs typeface="Gill Sans"/>
                </a:rPr>
                <a:t>ers</a:t>
              </a:r>
              <a:endParaRPr sz="1758">
                <a:latin typeface="Gill Sans"/>
                <a:cs typeface="Gill Sans"/>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8950" y="1043765"/>
            <a:ext cx="4829621" cy="398483"/>
          </a:xfrm>
          <a:prstGeom prst="rect">
            <a:avLst/>
          </a:prstGeom>
        </p:spPr>
        <p:txBody>
          <a:bodyPr vert="horz" wrap="square" lIns="0" tIns="8930" rIns="0" bIns="0" rtlCol="0">
            <a:spAutoFit/>
          </a:bodyPr>
          <a:lstStyle/>
          <a:p>
            <a:pPr marL="8929">
              <a:spcBef>
                <a:spcPts val="70"/>
              </a:spcBef>
            </a:pPr>
            <a:r>
              <a:rPr sz="2531" spc="-4" dirty="0">
                <a:solidFill>
                  <a:srgbClr val="DF4F01"/>
                </a:solidFill>
                <a:latin typeface="Gill Sans"/>
                <a:cs typeface="Gill Sans"/>
              </a:rPr>
              <a:t>Utilizing</a:t>
            </a:r>
            <a:r>
              <a:rPr sz="2531" dirty="0">
                <a:solidFill>
                  <a:srgbClr val="DF4F01"/>
                </a:solidFill>
                <a:latin typeface="Gill Sans"/>
                <a:cs typeface="Gill Sans"/>
              </a:rPr>
              <a:t> deep </a:t>
            </a:r>
            <a:r>
              <a:rPr sz="2531" spc="-14" dirty="0">
                <a:solidFill>
                  <a:srgbClr val="DF4F01"/>
                </a:solidFill>
                <a:latin typeface="Gill Sans"/>
                <a:cs typeface="Gill Sans"/>
              </a:rPr>
              <a:t>reinforcement</a:t>
            </a:r>
            <a:r>
              <a:rPr sz="2531" spc="4" dirty="0">
                <a:solidFill>
                  <a:srgbClr val="DF4F01"/>
                </a:solidFill>
                <a:latin typeface="Gill Sans"/>
                <a:cs typeface="Gill Sans"/>
              </a:rPr>
              <a:t> </a:t>
            </a:r>
            <a:r>
              <a:rPr sz="2531" spc="-4" dirty="0">
                <a:solidFill>
                  <a:srgbClr val="DF4F01"/>
                </a:solidFill>
                <a:latin typeface="Gill Sans"/>
                <a:cs typeface="Gill Sans"/>
              </a:rPr>
              <a:t>learning</a:t>
            </a:r>
            <a:endParaRPr sz="2531" dirty="0">
              <a:latin typeface="Gill Sans"/>
              <a:cs typeface="Gill Sans"/>
            </a:endParaRPr>
          </a:p>
        </p:txBody>
      </p:sp>
      <p:sp>
        <p:nvSpPr>
          <p:cNvPr id="4" name="object 4"/>
          <p:cNvSpPr txBox="1"/>
          <p:nvPr/>
        </p:nvSpPr>
        <p:spPr>
          <a:xfrm>
            <a:off x="1910061" y="6369506"/>
            <a:ext cx="1706463" cy="247096"/>
          </a:xfrm>
          <a:prstGeom prst="rect">
            <a:avLst/>
          </a:prstGeom>
        </p:spPr>
        <p:txBody>
          <a:bodyPr vert="horz" wrap="square" lIns="0" tIns="8930" rIns="0" bIns="0" rtlCol="0">
            <a:spAutoFit/>
          </a:bodyPr>
          <a:lstStyle/>
          <a:p>
            <a:pPr marL="8929">
              <a:spcBef>
                <a:spcPts val="70"/>
              </a:spcBef>
            </a:pPr>
            <a:r>
              <a:rPr sz="1547" dirty="0">
                <a:solidFill>
                  <a:srgbClr val="CD853F"/>
                </a:solidFill>
                <a:latin typeface="Gill Sans"/>
                <a:cs typeface="Gill Sans"/>
              </a:rPr>
              <a:t>[He</a:t>
            </a:r>
            <a:r>
              <a:rPr sz="1547" spc="-4"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a:solidFill>
                  <a:srgbClr val="CD853F"/>
                </a:solidFill>
                <a:latin typeface="Gill Sans"/>
                <a:cs typeface="Gill Sans"/>
              </a:rPr>
              <a:t>a</a:t>
            </a:r>
            <a:r>
              <a:rPr sz="1547" spc="-4" dirty="0">
                <a:solidFill>
                  <a:srgbClr val="CD853F"/>
                </a:solidFill>
                <a:latin typeface="Gill Sans"/>
                <a:cs typeface="Gill Sans"/>
              </a:rPr>
              <a:t>l.</a:t>
            </a:r>
            <a:r>
              <a:rPr sz="1547" dirty="0">
                <a:solidFill>
                  <a:srgbClr val="CD853F"/>
                </a:solidFill>
                <a:latin typeface="Gill Sans"/>
                <a:cs typeface="Gill Sans"/>
              </a:rPr>
              <a:t>,</a:t>
            </a:r>
            <a:r>
              <a:rPr sz="1547" spc="-158" dirty="0">
                <a:solidFill>
                  <a:srgbClr val="CD853F"/>
                </a:solidFill>
                <a:latin typeface="Gill Sans"/>
                <a:cs typeface="Gill Sans"/>
              </a:rPr>
              <a:t> </a:t>
            </a:r>
            <a:r>
              <a:rPr sz="1547" dirty="0">
                <a:solidFill>
                  <a:srgbClr val="CD853F"/>
                </a:solidFill>
                <a:latin typeface="Gill Sans"/>
                <a:cs typeface="Gill Sans"/>
              </a:rPr>
              <a:t>IJCV</a:t>
            </a:r>
            <a:r>
              <a:rPr sz="1547" spc="-4" dirty="0">
                <a:solidFill>
                  <a:srgbClr val="CD853F"/>
                </a:solidFill>
                <a:latin typeface="Gill Sans"/>
                <a:cs typeface="Gill Sans"/>
              </a:rPr>
              <a:t> </a:t>
            </a:r>
            <a:r>
              <a:rPr sz="1547" dirty="0">
                <a:solidFill>
                  <a:srgbClr val="CD853F"/>
                </a:solidFill>
                <a:latin typeface="Gill Sans"/>
                <a:cs typeface="Gill Sans"/>
              </a:rPr>
              <a:t>2019]</a:t>
            </a:r>
            <a:endParaRPr sz="1547">
              <a:latin typeface="Gill Sans"/>
              <a:cs typeface="Gill Sans"/>
            </a:endParaRPr>
          </a:p>
        </p:txBody>
      </p:sp>
      <p:pic>
        <p:nvPicPr>
          <p:cNvPr id="6" name="object 6"/>
          <p:cNvPicPr>
            <a:picLocks noChangeAspect="1"/>
          </p:cNvPicPr>
          <p:nvPr/>
        </p:nvPicPr>
        <p:blipFill>
          <a:blip r:embed="rId3" cstate="print"/>
          <a:stretch>
            <a:fillRect/>
          </a:stretch>
        </p:blipFill>
        <p:spPr>
          <a:xfrm>
            <a:off x="233374" y="1673826"/>
            <a:ext cx="8848889" cy="4644000"/>
          </a:xfrm>
          <a:prstGeom prst="rect">
            <a:avLst/>
          </a:prstGeom>
        </p:spPr>
      </p:pic>
      <p:sp>
        <p:nvSpPr>
          <p:cNvPr id="7" name="object 5">
            <a:extLst>
              <a:ext uri="{FF2B5EF4-FFF2-40B4-BE49-F238E27FC236}">
                <a16:creationId xmlns:a16="http://schemas.microsoft.com/office/drawing/2014/main" id="{BBAD13AB-3DFC-B54C-83E4-3A98FEB1F9DF}"/>
              </a:ext>
            </a:extLst>
          </p:cNvPr>
          <p:cNvSpPr txBox="1">
            <a:spLocks/>
          </p:cNvSpPr>
          <p:nvPr/>
        </p:nvSpPr>
        <p:spPr>
          <a:xfrm>
            <a:off x="238950" y="340402"/>
            <a:ext cx="5933250" cy="495945"/>
          </a:xfrm>
          <a:prstGeom prst="rect">
            <a:avLst/>
          </a:prstGeom>
        </p:spPr>
        <p:txBody>
          <a:bodyPr vert="horz" wrap="square" lIns="0" tIns="8930" rIns="0" bIns="0" rtlCol="0" anchor="ctr">
            <a:spAutoFit/>
          </a:bodyPr>
          <a:lstStyle>
            <a:lvl1pPr algn="l" defTabSz="342900" rtl="0" eaLnBrk="1" latinLnBrk="0" hangingPunct="1">
              <a:spcBef>
                <a:spcPct val="0"/>
              </a:spcBef>
              <a:buNone/>
              <a:defRPr sz="6933" b="0" i="0" kern="1200">
                <a:solidFill>
                  <a:schemeClr val="tx1"/>
                </a:solidFill>
                <a:latin typeface="Arial"/>
                <a:ea typeface="+mj-ea"/>
                <a:cs typeface="Arial"/>
              </a:defRPr>
            </a:lvl1pPr>
          </a:lstStyle>
          <a:p>
            <a:pPr marL="8929">
              <a:spcBef>
                <a:spcPts val="70"/>
              </a:spcBef>
            </a:pPr>
            <a:r>
              <a:rPr lang="en" sz="3164" spc="-4">
                <a:solidFill>
                  <a:srgbClr val="000000"/>
                </a:solidFill>
              </a:rPr>
              <a:t>Other</a:t>
            </a:r>
            <a:r>
              <a:rPr lang="en" sz="3164" spc="-28">
                <a:solidFill>
                  <a:srgbClr val="000000"/>
                </a:solidFill>
              </a:rPr>
              <a:t> </a:t>
            </a:r>
            <a:r>
              <a:rPr lang="en" sz="3164" spc="-14">
                <a:solidFill>
                  <a:srgbClr val="000000"/>
                </a:solidFill>
              </a:rPr>
              <a:t>representative</a:t>
            </a:r>
            <a:r>
              <a:rPr lang="en" sz="3164" spc="-25">
                <a:solidFill>
                  <a:srgbClr val="000000"/>
                </a:solidFill>
              </a:rPr>
              <a:t> </a:t>
            </a:r>
            <a:r>
              <a:rPr lang="en" sz="3164" spc="-4">
                <a:solidFill>
                  <a:srgbClr val="000000"/>
                </a:solidFill>
              </a:rPr>
              <a:t>methods</a:t>
            </a:r>
            <a:endParaRPr lang="en" sz="3164"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98798"/>
            <a:ext cx="6361858" cy="495945"/>
          </a:xfrm>
          <a:prstGeom prst="rect">
            <a:avLst/>
          </a:prstGeom>
        </p:spPr>
        <p:txBody>
          <a:bodyPr vert="horz" wrap="square" lIns="0" tIns="8930" rIns="0" bIns="0" rtlCol="0" anchor="ctr">
            <a:spAutoFit/>
          </a:bodyPr>
          <a:lstStyle/>
          <a:p>
            <a:pPr marL="8929">
              <a:spcBef>
                <a:spcPts val="70"/>
              </a:spcBef>
            </a:pPr>
            <a:r>
              <a:rPr sz="3164" spc="-4" dirty="0">
                <a:solidFill>
                  <a:srgbClr val="000000"/>
                </a:solidFill>
              </a:rPr>
              <a:t>Fine-grained</a:t>
            </a:r>
            <a:r>
              <a:rPr sz="3164" spc="-14" dirty="0">
                <a:solidFill>
                  <a:srgbClr val="000000"/>
                </a:solidFill>
              </a:rPr>
              <a:t> </a:t>
            </a:r>
            <a:r>
              <a:rPr sz="3164" spc="-4" dirty="0">
                <a:solidFill>
                  <a:srgbClr val="000000"/>
                </a:solidFill>
              </a:rPr>
              <a:t>image</a:t>
            </a:r>
            <a:r>
              <a:rPr sz="3164" spc="-14" dirty="0">
                <a:solidFill>
                  <a:srgbClr val="000000"/>
                </a:solidFill>
              </a:rPr>
              <a:t> </a:t>
            </a:r>
            <a:r>
              <a:rPr sz="3164" spc="-7" dirty="0">
                <a:solidFill>
                  <a:srgbClr val="000000"/>
                </a:solidFill>
              </a:rPr>
              <a:t>recognition</a:t>
            </a:r>
            <a:endParaRPr sz="3164" dirty="0"/>
          </a:p>
        </p:txBody>
      </p:sp>
      <p:sp>
        <p:nvSpPr>
          <p:cNvPr id="16" name="object 16"/>
          <p:cNvSpPr txBox="1"/>
          <p:nvPr/>
        </p:nvSpPr>
        <p:spPr>
          <a:xfrm>
            <a:off x="178420" y="914400"/>
            <a:ext cx="12165980" cy="5573810"/>
          </a:xfrm>
          <a:prstGeom prst="rect">
            <a:avLst/>
          </a:prstGeom>
        </p:spPr>
        <p:txBody>
          <a:bodyPr vert="horz" wrap="square" lIns="0" tIns="8930" rIns="0" bIns="0" rtlCol="0">
            <a:spAutoFit/>
          </a:bodyPr>
          <a:lstStyle/>
          <a:p>
            <a:pPr marL="8929">
              <a:spcBef>
                <a:spcPts val="70"/>
              </a:spcBef>
            </a:pPr>
            <a:r>
              <a:rPr sz="2531" dirty="0">
                <a:solidFill>
                  <a:srgbClr val="DF4F01"/>
                </a:solidFill>
                <a:latin typeface="Times New Roman" panose="02020603050405020304" pitchFamily="18" charset="0"/>
                <a:cs typeface="Times New Roman" panose="02020603050405020304" pitchFamily="18" charset="0"/>
              </a:rPr>
              <a:t>A</a:t>
            </a:r>
            <a:r>
              <a:rPr sz="2531" spc="-4" dirty="0">
                <a:solidFill>
                  <a:srgbClr val="DF4F01"/>
                </a:solidFill>
                <a:latin typeface="Times New Roman" panose="02020603050405020304" pitchFamily="18" charset="0"/>
                <a:cs typeface="Times New Roman" panose="02020603050405020304" pitchFamily="18" charset="0"/>
              </a:rPr>
              <a:t> </a:t>
            </a:r>
            <a:r>
              <a:rPr sz="2531" spc="-14" dirty="0">
                <a:solidFill>
                  <a:srgbClr val="DF4F01"/>
                </a:solidFill>
                <a:latin typeface="Times New Roman" panose="02020603050405020304" pitchFamily="18" charset="0"/>
                <a:cs typeface="Times New Roman" panose="02020603050405020304" pitchFamily="18" charset="0"/>
              </a:rPr>
              <a:t>taxonomy</a:t>
            </a:r>
            <a:r>
              <a:rPr sz="2531" spc="-4" dirty="0">
                <a:solidFill>
                  <a:srgbClr val="DF4F01"/>
                </a:solidFill>
                <a:latin typeface="Times New Roman" panose="02020603050405020304" pitchFamily="18" charset="0"/>
                <a:cs typeface="Times New Roman" panose="02020603050405020304" pitchFamily="18" charset="0"/>
              </a:rPr>
              <a:t> </a:t>
            </a:r>
            <a:r>
              <a:rPr sz="2531" dirty="0">
                <a:solidFill>
                  <a:srgbClr val="DF4F01"/>
                </a:solidFill>
                <a:latin typeface="Times New Roman" panose="02020603050405020304" pitchFamily="18" charset="0"/>
                <a:cs typeface="Times New Roman" panose="02020603050405020304" pitchFamily="18" charset="0"/>
              </a:rPr>
              <a:t>of</a:t>
            </a:r>
            <a:r>
              <a:rPr sz="2531" spc="-4" dirty="0">
                <a:solidFill>
                  <a:srgbClr val="DF4F01"/>
                </a:solidFill>
                <a:latin typeface="Times New Roman" panose="02020603050405020304" pitchFamily="18" charset="0"/>
                <a:cs typeface="Times New Roman" panose="02020603050405020304" pitchFamily="18" charset="0"/>
              </a:rPr>
              <a:t> </a:t>
            </a:r>
            <a:r>
              <a:rPr sz="2531" spc="4" dirty="0">
                <a:solidFill>
                  <a:srgbClr val="DF4F01"/>
                </a:solidFill>
                <a:latin typeface="Times New Roman" panose="02020603050405020304" pitchFamily="18" charset="0"/>
                <a:cs typeface="Times New Roman" panose="02020603050405020304" pitchFamily="18" charset="0"/>
              </a:rPr>
              <a:t>fine-grained</a:t>
            </a:r>
            <a:r>
              <a:rPr sz="2531" spc="-7" dirty="0">
                <a:solidFill>
                  <a:srgbClr val="DF4F01"/>
                </a:solidFill>
                <a:latin typeface="Times New Roman" panose="02020603050405020304" pitchFamily="18" charset="0"/>
                <a:cs typeface="Times New Roman" panose="02020603050405020304" pitchFamily="18" charset="0"/>
              </a:rPr>
              <a:t> recognition</a:t>
            </a:r>
            <a:endParaRPr sz="2531" dirty="0">
              <a:latin typeface="Times New Roman" panose="02020603050405020304" pitchFamily="18" charset="0"/>
              <a:cs typeface="Times New Roman" panose="02020603050405020304" pitchFamily="18" charset="0"/>
            </a:endParaRPr>
          </a:p>
          <a:p>
            <a:pPr marL="1123315" marR="2439057" indent="-375034">
              <a:lnSpc>
                <a:spcPts val="2180"/>
              </a:lnSpc>
              <a:spcBef>
                <a:spcPts val="1958"/>
              </a:spcBef>
              <a:buFont typeface="Wingdings" pitchFamily="2" charset="2"/>
              <a:buChar char="u"/>
            </a:pPr>
            <a:r>
              <a:rPr sz="1898" spc="-4" dirty="0">
                <a:latin typeface="Times New Roman" panose="02020603050405020304" pitchFamily="18" charset="0"/>
                <a:cs typeface="Times New Roman" panose="02020603050405020304" pitchFamily="18" charset="0"/>
              </a:rPr>
              <a:t>Recognition</a:t>
            </a:r>
            <a:r>
              <a:rPr sz="1898" spc="11" dirty="0">
                <a:latin typeface="Times New Roman" panose="02020603050405020304" pitchFamily="18" charset="0"/>
                <a:cs typeface="Times New Roman" panose="02020603050405020304" pitchFamily="18" charset="0"/>
              </a:rPr>
              <a:t> </a:t>
            </a:r>
            <a:r>
              <a:rPr sz="1898" spc="-11" dirty="0">
                <a:latin typeface="Times New Roman" panose="02020603050405020304" pitchFamily="18" charset="0"/>
                <a:cs typeface="Times New Roman" panose="02020603050405020304" pitchFamily="18" charset="0"/>
              </a:rPr>
              <a:t>by</a:t>
            </a:r>
            <a:r>
              <a:rPr sz="1898" spc="11" dirty="0">
                <a:latin typeface="Times New Roman" panose="02020603050405020304" pitchFamily="18" charset="0"/>
                <a:cs typeface="Times New Roman" panose="02020603050405020304" pitchFamily="18" charset="0"/>
              </a:rPr>
              <a:t> </a:t>
            </a:r>
            <a:r>
              <a:rPr sz="1898" i="1" dirty="0">
                <a:uFill>
                  <a:solidFill>
                    <a:srgbClr val="000000"/>
                  </a:solidFill>
                </a:uFill>
                <a:latin typeface="Times New Roman" panose="02020603050405020304" pitchFamily="18" charset="0"/>
                <a:cs typeface="Times New Roman" panose="02020603050405020304" pitchFamily="18" charset="0"/>
              </a:rPr>
              <a:t>“localization-classification</a:t>
            </a:r>
            <a:r>
              <a:rPr lang="zh-CN" altLang="en-US" sz="1898" i="1" dirty="0">
                <a:uFill>
                  <a:solidFill>
                    <a:srgbClr val="000000"/>
                  </a:solidFill>
                </a:uFill>
                <a:latin typeface="Times New Roman" panose="02020603050405020304" pitchFamily="18" charset="0"/>
                <a:cs typeface="Times New Roman" panose="02020603050405020304" pitchFamily="18" charset="0"/>
              </a:rPr>
              <a:t> </a:t>
            </a:r>
            <a:r>
              <a:rPr sz="1898" i="1" spc="-4" dirty="0">
                <a:uFill>
                  <a:solidFill>
                    <a:srgbClr val="000000"/>
                  </a:solidFill>
                </a:uFill>
                <a:latin typeface="Times New Roman" panose="02020603050405020304" pitchFamily="18" charset="0"/>
                <a:cs typeface="Times New Roman" panose="02020603050405020304" pitchFamily="18" charset="0"/>
              </a:rPr>
              <a:t>subnetworks”</a:t>
            </a:r>
            <a:r>
              <a:rPr sz="1898" i="1" u="sng" spc="-4" dirty="0">
                <a:uFill>
                  <a:solidFill>
                    <a:srgbClr val="000000"/>
                  </a:solidFill>
                </a:uFill>
                <a:latin typeface="Times New Roman" panose="02020603050405020304" pitchFamily="18" charset="0"/>
                <a:cs typeface="Times New Roman" panose="02020603050405020304" pitchFamily="18" charset="0"/>
              </a:rPr>
              <a:t> </a:t>
            </a:r>
            <a:r>
              <a:rPr sz="1898" i="1" spc="-517" dirty="0">
                <a:latin typeface="Times New Roman" panose="02020603050405020304" pitchFamily="18" charset="0"/>
                <a:cs typeface="Times New Roman" panose="02020603050405020304" pitchFamily="18" charset="0"/>
              </a:rPr>
              <a:t> </a:t>
            </a:r>
            <a:endParaRPr lang="en-US" sz="1898" i="1" spc="-517"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Employing</a:t>
            </a:r>
            <a:r>
              <a:rPr sz="1898" spc="-4" dirty="0">
                <a:latin typeface="Times New Roman" panose="02020603050405020304" pitchFamily="18" charset="0"/>
                <a:cs typeface="Times New Roman" panose="02020603050405020304" pitchFamily="18" charset="0"/>
              </a:rPr>
              <a:t> </a:t>
            </a:r>
            <a:r>
              <a:rPr sz="1898" dirty="0">
                <a:latin typeface="Times New Roman" panose="02020603050405020304" pitchFamily="18" charset="0"/>
                <a:cs typeface="Times New Roman" panose="02020603050405020304" pitchFamily="18" charset="0"/>
              </a:rPr>
              <a:t>detection</a:t>
            </a:r>
            <a:r>
              <a:rPr sz="1898" spc="-4" dirty="0">
                <a:latin typeface="Times New Roman" panose="02020603050405020304" pitchFamily="18" charset="0"/>
                <a:cs typeface="Times New Roman" panose="02020603050405020304" pitchFamily="18" charset="0"/>
              </a:rPr>
              <a:t> </a:t>
            </a:r>
            <a:r>
              <a:rPr sz="1898" dirty="0">
                <a:latin typeface="Times New Roman" panose="02020603050405020304" pitchFamily="18" charset="0"/>
                <a:cs typeface="Times New Roman" panose="02020603050405020304" pitchFamily="18" charset="0"/>
              </a:rPr>
              <a:t>or</a:t>
            </a:r>
            <a:r>
              <a:rPr sz="1898" spc="4" dirty="0">
                <a:latin typeface="Times New Roman" panose="02020603050405020304" pitchFamily="18" charset="0"/>
                <a:cs typeface="Times New Roman" panose="02020603050405020304" pitchFamily="18" charset="0"/>
              </a:rPr>
              <a:t> </a:t>
            </a:r>
            <a:r>
              <a:rPr sz="1898" spc="-4" dirty="0">
                <a:latin typeface="Times New Roman" panose="02020603050405020304" pitchFamily="18" charset="0"/>
                <a:cs typeface="Times New Roman" panose="02020603050405020304" pitchFamily="18" charset="0"/>
              </a:rPr>
              <a:t>segmentation methods </a:t>
            </a:r>
            <a:r>
              <a:rPr sz="1898" dirty="0">
                <a:latin typeface="Times New Roman" panose="02020603050405020304" pitchFamily="18" charset="0"/>
                <a:cs typeface="Times New Roman" panose="02020603050405020304" pitchFamily="18" charset="0"/>
              </a:rPr>
              <a:t> </a:t>
            </a:r>
            <a:endParaRPr lang="en-US" sz="1898"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4" dirty="0">
                <a:latin typeface="Times New Roman" panose="02020603050405020304" pitchFamily="18" charset="0"/>
                <a:cs typeface="Times New Roman" panose="02020603050405020304" pitchFamily="18" charset="0"/>
              </a:rPr>
              <a:t>Utilizing</a:t>
            </a:r>
            <a:r>
              <a:rPr sz="1898" spc="-7" dirty="0">
                <a:latin typeface="Times New Roman" panose="02020603050405020304" pitchFamily="18" charset="0"/>
                <a:cs typeface="Times New Roman" panose="02020603050405020304" pitchFamily="18" charset="0"/>
              </a:rPr>
              <a:t> </a:t>
            </a:r>
            <a:r>
              <a:rPr sz="1898" dirty="0">
                <a:latin typeface="Times New Roman" panose="02020603050405020304" pitchFamily="18" charset="0"/>
                <a:cs typeface="Times New Roman" panose="02020603050405020304" pitchFamily="18" charset="0"/>
              </a:rPr>
              <a:t>deep</a:t>
            </a:r>
            <a:r>
              <a:rPr sz="1898" spc="-4" dirty="0">
                <a:latin typeface="Times New Roman" panose="02020603050405020304" pitchFamily="18" charset="0"/>
                <a:cs typeface="Times New Roman" panose="02020603050405020304" pitchFamily="18" charset="0"/>
              </a:rPr>
              <a:t> </a:t>
            </a:r>
            <a:r>
              <a:rPr sz="1898" spc="7" dirty="0">
                <a:latin typeface="Times New Roman" panose="02020603050405020304" pitchFamily="18" charset="0"/>
                <a:cs typeface="Times New Roman" panose="02020603050405020304" pitchFamily="18" charset="0"/>
              </a:rPr>
              <a:t>filters</a:t>
            </a:r>
            <a:endParaRPr lang="en-US" sz="1898" spc="7"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11" dirty="0">
                <a:latin typeface="Times New Roman" panose="02020603050405020304" pitchFamily="18" charset="0"/>
                <a:cs typeface="Times New Roman" panose="02020603050405020304" pitchFamily="18" charset="0"/>
              </a:rPr>
              <a:t>Leveraging </a:t>
            </a:r>
            <a:r>
              <a:rPr sz="1898" dirty="0">
                <a:latin typeface="Times New Roman" panose="02020603050405020304" pitchFamily="18" charset="0"/>
                <a:cs typeface="Times New Roman" panose="02020603050405020304" pitchFamily="18" charset="0"/>
              </a:rPr>
              <a:t>attention </a:t>
            </a:r>
            <a:r>
              <a:rPr sz="1898" spc="-4" dirty="0">
                <a:latin typeface="Times New Roman" panose="02020603050405020304" pitchFamily="18" charset="0"/>
                <a:cs typeface="Times New Roman" panose="02020603050405020304" pitchFamily="18" charset="0"/>
              </a:rPr>
              <a:t>mechanisms </a:t>
            </a:r>
            <a:endParaRPr lang="en-US" sz="1898" spc="-520"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4" dirty="0">
                <a:latin typeface="Times New Roman" panose="02020603050405020304" pitchFamily="18" charset="0"/>
                <a:cs typeface="Times New Roman" panose="02020603050405020304" pitchFamily="18" charset="0"/>
              </a:rPr>
              <a:t>Other</a:t>
            </a:r>
            <a:r>
              <a:rPr sz="1898" spc="-7" dirty="0">
                <a:latin typeface="Times New Roman" panose="02020603050405020304" pitchFamily="18" charset="0"/>
                <a:cs typeface="Times New Roman" panose="02020603050405020304" pitchFamily="18" charset="0"/>
              </a:rPr>
              <a:t> </a:t>
            </a:r>
            <a:r>
              <a:rPr sz="1898" spc="-11" dirty="0">
                <a:latin typeface="Times New Roman" panose="02020603050405020304" pitchFamily="18" charset="0"/>
                <a:cs typeface="Times New Roman" panose="02020603050405020304" pitchFamily="18" charset="0"/>
              </a:rPr>
              <a:t>representative</a:t>
            </a:r>
            <a:r>
              <a:rPr sz="1898" spc="-7" dirty="0">
                <a:latin typeface="Times New Roman" panose="02020603050405020304" pitchFamily="18" charset="0"/>
                <a:cs typeface="Times New Roman" panose="02020603050405020304" pitchFamily="18" charset="0"/>
              </a:rPr>
              <a:t> </a:t>
            </a:r>
            <a:r>
              <a:rPr sz="1898" spc="-4" dirty="0">
                <a:latin typeface="Times New Roman" panose="02020603050405020304" pitchFamily="18" charset="0"/>
                <a:cs typeface="Times New Roman" panose="02020603050405020304" pitchFamily="18" charset="0"/>
              </a:rPr>
              <a:t>methods</a:t>
            </a:r>
            <a:endParaRPr sz="1898" dirty="0">
              <a:latin typeface="Times New Roman" panose="02020603050405020304" pitchFamily="18" charset="0"/>
              <a:cs typeface="Times New Roman" panose="02020603050405020304" pitchFamily="18" charset="0"/>
            </a:endParaRPr>
          </a:p>
          <a:p>
            <a:pPr marL="1123315" marR="2439057" indent="-375034">
              <a:lnSpc>
                <a:spcPts val="2180"/>
              </a:lnSpc>
              <a:spcBef>
                <a:spcPts val="1958"/>
              </a:spcBef>
              <a:buFont typeface="Wingdings" pitchFamily="2" charset="2"/>
              <a:buChar char="u"/>
            </a:pPr>
            <a:r>
              <a:rPr sz="1898" spc="-4" dirty="0">
                <a:solidFill>
                  <a:srgbClr val="FF0000"/>
                </a:solidFill>
                <a:latin typeface="Times New Roman" panose="02020603050405020304" pitchFamily="18" charset="0"/>
                <a:cs typeface="Times New Roman" panose="02020603050405020304" pitchFamily="18" charset="0"/>
              </a:rPr>
              <a:t>Recognition by “end-to-end feature encoding”  </a:t>
            </a:r>
            <a:endParaRPr lang="en-US" sz="1898" spc="-4" dirty="0">
              <a:solidFill>
                <a:srgbClr val="FF0000"/>
              </a:solidFill>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7" dirty="0">
                <a:solidFill>
                  <a:srgbClr val="FF0000"/>
                </a:solidFill>
                <a:latin typeface="Times New Roman" panose="02020603050405020304" pitchFamily="18" charset="0"/>
                <a:cs typeface="Times New Roman" panose="02020603050405020304" pitchFamily="18" charset="0"/>
              </a:rPr>
              <a:t>Performing high-order feature interactions  </a:t>
            </a:r>
            <a:endParaRPr lang="en-US" sz="1898" spc="-7" dirty="0">
              <a:solidFill>
                <a:srgbClr val="FF0000"/>
              </a:solidFill>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7" dirty="0">
                <a:solidFill>
                  <a:srgbClr val="FF0000"/>
                </a:solidFill>
                <a:latin typeface="Times New Roman" panose="02020603050405020304" pitchFamily="18" charset="0"/>
                <a:cs typeface="Times New Roman" panose="02020603050405020304" pitchFamily="18" charset="0"/>
              </a:rPr>
              <a:t>Designing specific loss functions</a:t>
            </a:r>
          </a:p>
          <a:p>
            <a:pPr marL="1580515" marR="2439057" lvl="1" indent="-375034">
              <a:lnSpc>
                <a:spcPts val="2278"/>
              </a:lnSpc>
              <a:buFont typeface="Wingdings" pitchFamily="2" charset="2"/>
              <a:buChar char="Ø"/>
            </a:pPr>
            <a:r>
              <a:rPr sz="1898" spc="-7" dirty="0">
                <a:solidFill>
                  <a:srgbClr val="FF0000"/>
                </a:solidFill>
                <a:latin typeface="Times New Roman" panose="02020603050405020304" pitchFamily="18" charset="0"/>
                <a:cs typeface="Times New Roman" panose="02020603050405020304" pitchFamily="18" charset="0"/>
              </a:rPr>
              <a:t>Other methods</a:t>
            </a:r>
          </a:p>
          <a:p>
            <a:pPr marL="1123315" marR="2439057" indent="-375034">
              <a:lnSpc>
                <a:spcPts val="2180"/>
              </a:lnSpc>
              <a:spcBef>
                <a:spcPts val="1958"/>
              </a:spcBef>
              <a:buFont typeface="Wingdings" pitchFamily="2" charset="2"/>
              <a:buChar char="u"/>
            </a:pPr>
            <a:r>
              <a:rPr sz="1898" spc="-4" dirty="0">
                <a:latin typeface="Times New Roman" panose="02020603050405020304" pitchFamily="18" charset="0"/>
                <a:cs typeface="Times New Roman" panose="02020603050405020304" pitchFamily="18" charset="0"/>
              </a:rPr>
              <a:t>Recognition with “external information”</a:t>
            </a: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Recognition with web data</a:t>
            </a:r>
          </a:p>
          <a:p>
            <a:pPr marL="1580515" marR="2439057" lvl="1" indent="-375034">
              <a:lnSpc>
                <a:spcPts val="2278"/>
              </a:lnSpc>
              <a:spcBef>
                <a:spcPts val="105"/>
              </a:spcBef>
              <a:buFont typeface="Wingdings" pitchFamily="2" charset="2"/>
              <a:buChar char="Ø"/>
            </a:pPr>
            <a:r>
              <a:rPr sz="1898" spc="-7" dirty="0">
                <a:latin typeface="Times New Roman" panose="02020603050405020304" pitchFamily="18" charset="0"/>
                <a:cs typeface="Times New Roman" panose="02020603050405020304" pitchFamily="18" charset="0"/>
              </a:rPr>
              <a:t>Recognition by using multi-modality data  </a:t>
            </a:r>
            <a:endParaRPr lang="en-US" sz="1898" spc="-7" dirty="0">
              <a:latin typeface="Times New Roman" panose="02020603050405020304" pitchFamily="18" charset="0"/>
              <a:cs typeface="Times New Roman" panose="02020603050405020304" pitchFamily="18" charset="0"/>
            </a:endParaRPr>
          </a:p>
          <a:p>
            <a:pPr marL="1580515" marR="2439057" lvl="1" indent="-375034">
              <a:lnSpc>
                <a:spcPts val="2278"/>
              </a:lnSpc>
              <a:spcBef>
                <a:spcPts val="105"/>
              </a:spcBef>
              <a:buFont typeface="Wingdings" pitchFamily="2" charset="2"/>
              <a:buChar char="Ø"/>
            </a:pPr>
            <a:r>
              <a:rPr sz="1898" spc="-7" dirty="0">
                <a:latin typeface="Times New Roman" panose="02020603050405020304" pitchFamily="18" charset="0"/>
                <a:cs typeface="Times New Roman" panose="02020603050405020304" pitchFamily="18" charset="0"/>
              </a:rPr>
              <a:t>Recognition with humans-in-the-loop</a:t>
            </a:r>
          </a:p>
          <a:p>
            <a:pPr>
              <a:spcBef>
                <a:spcPts val="25"/>
              </a:spcBef>
            </a:pPr>
            <a:endParaRPr sz="2250" dirty="0">
              <a:latin typeface="Times New Roman" panose="02020603050405020304" pitchFamily="18" charset="0"/>
              <a:cs typeface="Times New Roman" panose="02020603050405020304" pitchFamily="18" charset="0"/>
            </a:endParaRPr>
          </a:p>
          <a:p>
            <a:pPr marR="3572" algn="r"/>
            <a:endParaRPr sz="154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7418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4142" y="925944"/>
            <a:ext cx="5119389" cy="1203062"/>
          </a:xfrm>
          <a:prstGeom prst="rect">
            <a:avLst/>
          </a:prstGeom>
        </p:spPr>
        <p:txBody>
          <a:bodyPr vert="horz" wrap="square" lIns="0" tIns="8930" rIns="0" bIns="0" rtlCol="0">
            <a:spAutoFit/>
          </a:bodyPr>
          <a:lstStyle/>
          <a:p>
            <a:pPr marL="8929">
              <a:spcBef>
                <a:spcPts val="70"/>
              </a:spcBef>
            </a:pPr>
            <a:r>
              <a:rPr lang="en" sz="2531" spc="-4" dirty="0">
                <a:solidFill>
                  <a:srgbClr val="DF4F01"/>
                </a:solidFill>
                <a:latin typeface="Gill Sans"/>
                <a:cs typeface="Gill Sans"/>
              </a:rPr>
              <a:t>Bilinear CNN Models </a:t>
            </a:r>
          </a:p>
          <a:p>
            <a:pPr marL="8929">
              <a:spcBef>
                <a:spcPts val="70"/>
              </a:spcBef>
            </a:pPr>
            <a:endParaRPr lang="en" sz="2531" spc="-4" dirty="0">
              <a:solidFill>
                <a:srgbClr val="DF4F01"/>
              </a:solidFill>
              <a:latin typeface="Gill Sans"/>
              <a:cs typeface="Gill Sans"/>
            </a:endParaRPr>
          </a:p>
          <a:p>
            <a:pPr marL="8929">
              <a:spcBef>
                <a:spcPts val="70"/>
              </a:spcBef>
            </a:pPr>
            <a:endParaRPr sz="2531" dirty="0">
              <a:latin typeface="Gill Sans"/>
              <a:cs typeface="Gill Sans"/>
            </a:endParaRPr>
          </a:p>
        </p:txBody>
      </p:sp>
      <p:sp>
        <p:nvSpPr>
          <p:cNvPr id="4" name="object 4"/>
          <p:cNvSpPr txBox="1"/>
          <p:nvPr/>
        </p:nvSpPr>
        <p:spPr>
          <a:xfrm>
            <a:off x="1910061" y="6369506"/>
            <a:ext cx="1964085" cy="247096"/>
          </a:xfrm>
          <a:prstGeom prst="rect">
            <a:avLst/>
          </a:prstGeom>
        </p:spPr>
        <p:txBody>
          <a:bodyPr vert="horz" wrap="square" lIns="0" tIns="8930" rIns="0" bIns="0" rtlCol="0">
            <a:spAutoFit/>
          </a:bodyPr>
          <a:lstStyle/>
          <a:p>
            <a:pPr marL="8929">
              <a:spcBef>
                <a:spcPts val="70"/>
              </a:spcBef>
            </a:pPr>
            <a:r>
              <a:rPr lang="en-US" altLang="zh-CN" sz="1547" dirty="0">
                <a:solidFill>
                  <a:srgbClr val="CD853F"/>
                </a:solidFill>
                <a:latin typeface="Gill Sans"/>
                <a:cs typeface="Gill Sans"/>
              </a:rPr>
              <a:t>[Lin</a:t>
            </a:r>
            <a:r>
              <a:rPr lang="zh-CN" altLang="en-US" sz="1547"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a:solidFill>
                  <a:srgbClr val="CD853F"/>
                </a:solidFill>
                <a:latin typeface="Gill Sans"/>
                <a:cs typeface="Gill Sans"/>
              </a:rPr>
              <a:t>a</a:t>
            </a:r>
            <a:r>
              <a:rPr sz="1547" spc="-4" dirty="0">
                <a:solidFill>
                  <a:srgbClr val="CD853F"/>
                </a:solidFill>
                <a:latin typeface="Gill Sans"/>
                <a:cs typeface="Gill Sans"/>
              </a:rPr>
              <a:t>l.</a:t>
            </a:r>
            <a:r>
              <a:rPr sz="1547" dirty="0">
                <a:solidFill>
                  <a:srgbClr val="CD853F"/>
                </a:solidFill>
                <a:latin typeface="Gill Sans"/>
                <a:cs typeface="Gill Sans"/>
              </a:rPr>
              <a:t>,</a:t>
            </a:r>
            <a:r>
              <a:rPr sz="1547" spc="-158" dirty="0">
                <a:solidFill>
                  <a:srgbClr val="CD853F"/>
                </a:solidFill>
                <a:latin typeface="Gill Sans"/>
                <a:cs typeface="Gill Sans"/>
              </a:rPr>
              <a:t> </a:t>
            </a:r>
            <a:r>
              <a:rPr lang="en-US" altLang="zh-CN" sz="1547" dirty="0">
                <a:solidFill>
                  <a:srgbClr val="CD853F"/>
                </a:solidFill>
                <a:latin typeface="Gill Sans"/>
                <a:cs typeface="Gill Sans"/>
              </a:rPr>
              <a:t>ICCV</a:t>
            </a:r>
            <a:r>
              <a:rPr sz="1547" spc="-4" dirty="0">
                <a:solidFill>
                  <a:srgbClr val="CD853F"/>
                </a:solidFill>
                <a:latin typeface="Gill Sans"/>
                <a:cs typeface="Gill Sans"/>
              </a:rPr>
              <a:t> </a:t>
            </a:r>
            <a:r>
              <a:rPr sz="1547" dirty="0">
                <a:solidFill>
                  <a:srgbClr val="CD853F"/>
                </a:solidFill>
                <a:latin typeface="Gill Sans"/>
                <a:cs typeface="Gill Sans"/>
              </a:rPr>
              <a:t>2015]</a:t>
            </a:r>
            <a:endParaRPr sz="1547" dirty="0">
              <a:latin typeface="Gill Sans"/>
              <a:cs typeface="Gill Sans"/>
            </a:endParaRPr>
          </a:p>
        </p:txBody>
      </p:sp>
      <p:sp>
        <p:nvSpPr>
          <p:cNvPr id="7" name="object 5">
            <a:extLst>
              <a:ext uri="{FF2B5EF4-FFF2-40B4-BE49-F238E27FC236}">
                <a16:creationId xmlns:a16="http://schemas.microsoft.com/office/drawing/2014/main" id="{FB8B21A8-051B-9B4F-BC35-CCFB10B764C0}"/>
              </a:ext>
            </a:extLst>
          </p:cNvPr>
          <p:cNvSpPr txBox="1"/>
          <p:nvPr/>
        </p:nvSpPr>
        <p:spPr>
          <a:xfrm>
            <a:off x="274142" y="262524"/>
            <a:ext cx="7193458" cy="495945"/>
          </a:xfrm>
          <a:prstGeom prst="rect">
            <a:avLst/>
          </a:prstGeom>
        </p:spPr>
        <p:txBody>
          <a:bodyPr vert="horz" wrap="square" lIns="0" tIns="8930" rIns="0" bIns="0" rtlCol="0">
            <a:spAutoFit/>
          </a:bodyPr>
          <a:lstStyle/>
          <a:p>
            <a:pPr marL="8929">
              <a:spcBef>
                <a:spcPts val="70"/>
              </a:spcBef>
            </a:pPr>
            <a:r>
              <a:rPr lang="en" sz="3164" spc="-4" dirty="0">
                <a:latin typeface="Gill Sans"/>
                <a:cs typeface="Gill Sans"/>
              </a:rPr>
              <a:t>Performing high-order feature interactions </a:t>
            </a:r>
            <a:endParaRPr sz="3164" dirty="0">
              <a:latin typeface="Gill Sans"/>
              <a:cs typeface="Gill Sans"/>
            </a:endParaRPr>
          </a:p>
        </p:txBody>
      </p:sp>
      <p:pic>
        <p:nvPicPr>
          <p:cNvPr id="2" name="图片 1">
            <a:extLst>
              <a:ext uri="{FF2B5EF4-FFF2-40B4-BE49-F238E27FC236}">
                <a16:creationId xmlns:a16="http://schemas.microsoft.com/office/drawing/2014/main" id="{5D30BB1F-C4E3-7247-8BC8-06A8C6C5327E}"/>
              </a:ext>
            </a:extLst>
          </p:cNvPr>
          <p:cNvPicPr>
            <a:picLocks noChangeAspect="1"/>
          </p:cNvPicPr>
          <p:nvPr/>
        </p:nvPicPr>
        <p:blipFill>
          <a:blip r:embed="rId3"/>
          <a:stretch>
            <a:fillRect/>
          </a:stretch>
        </p:blipFill>
        <p:spPr>
          <a:xfrm>
            <a:off x="762000" y="1295400"/>
            <a:ext cx="10223500" cy="4965700"/>
          </a:xfrm>
          <a:prstGeom prst="rect">
            <a:avLst/>
          </a:prstGeom>
        </p:spPr>
      </p:pic>
    </p:spTree>
    <p:extLst>
      <p:ext uri="{BB962C8B-B14F-4D97-AF65-F5344CB8AC3E}">
        <p14:creationId xmlns:p14="http://schemas.microsoft.com/office/powerpoint/2010/main" val="28502492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4142" y="925944"/>
            <a:ext cx="5119389" cy="398483"/>
          </a:xfrm>
          <a:prstGeom prst="rect">
            <a:avLst/>
          </a:prstGeom>
        </p:spPr>
        <p:txBody>
          <a:bodyPr vert="horz" wrap="square" lIns="0" tIns="8930" rIns="0" bIns="0" rtlCol="0">
            <a:spAutoFit/>
          </a:bodyPr>
          <a:lstStyle/>
          <a:p>
            <a:pPr marL="8929">
              <a:spcBef>
                <a:spcPts val="70"/>
              </a:spcBef>
            </a:pPr>
            <a:r>
              <a:rPr lang="en" sz="2531" spc="-4" dirty="0">
                <a:solidFill>
                  <a:srgbClr val="DF4F01"/>
                </a:solidFill>
                <a:latin typeface="Gill Sans"/>
                <a:cs typeface="Gill Sans"/>
              </a:rPr>
              <a:t>Multi-Attention Multi-Class Constraint</a:t>
            </a:r>
            <a:endParaRPr sz="2531" dirty="0">
              <a:latin typeface="Gill Sans"/>
              <a:cs typeface="Gill Sans"/>
            </a:endParaRPr>
          </a:p>
        </p:txBody>
      </p:sp>
      <p:sp>
        <p:nvSpPr>
          <p:cNvPr id="4" name="object 4"/>
          <p:cNvSpPr txBox="1"/>
          <p:nvPr/>
        </p:nvSpPr>
        <p:spPr>
          <a:xfrm>
            <a:off x="1910061" y="6369506"/>
            <a:ext cx="1964085" cy="247096"/>
          </a:xfrm>
          <a:prstGeom prst="rect">
            <a:avLst/>
          </a:prstGeom>
        </p:spPr>
        <p:txBody>
          <a:bodyPr vert="horz" wrap="square" lIns="0" tIns="8930" rIns="0" bIns="0" rtlCol="0">
            <a:spAutoFit/>
          </a:bodyPr>
          <a:lstStyle/>
          <a:p>
            <a:pPr marL="8929">
              <a:spcBef>
                <a:spcPts val="70"/>
              </a:spcBef>
            </a:pPr>
            <a:r>
              <a:rPr lang="en-US" altLang="zh-CN" sz="1547" dirty="0">
                <a:solidFill>
                  <a:srgbClr val="CD853F"/>
                </a:solidFill>
                <a:latin typeface="Gill Sans"/>
                <a:cs typeface="Gill Sans"/>
              </a:rPr>
              <a:t>[Sun</a:t>
            </a:r>
            <a:r>
              <a:rPr lang="zh-CN" altLang="en-US" sz="1547"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a:solidFill>
                  <a:srgbClr val="CD853F"/>
                </a:solidFill>
                <a:latin typeface="Gill Sans"/>
                <a:cs typeface="Gill Sans"/>
              </a:rPr>
              <a:t>a</a:t>
            </a:r>
            <a:r>
              <a:rPr sz="1547" spc="-4" dirty="0">
                <a:solidFill>
                  <a:srgbClr val="CD853F"/>
                </a:solidFill>
                <a:latin typeface="Gill Sans"/>
                <a:cs typeface="Gill Sans"/>
              </a:rPr>
              <a:t>l.</a:t>
            </a:r>
            <a:r>
              <a:rPr sz="1547" dirty="0">
                <a:solidFill>
                  <a:srgbClr val="CD853F"/>
                </a:solidFill>
                <a:latin typeface="Gill Sans"/>
                <a:cs typeface="Gill Sans"/>
              </a:rPr>
              <a:t>,</a:t>
            </a:r>
            <a:r>
              <a:rPr sz="1547" spc="-158" dirty="0">
                <a:solidFill>
                  <a:srgbClr val="CD853F"/>
                </a:solidFill>
                <a:latin typeface="Gill Sans"/>
                <a:cs typeface="Gill Sans"/>
              </a:rPr>
              <a:t> </a:t>
            </a:r>
            <a:r>
              <a:rPr lang="en-US" sz="1547" spc="-158" dirty="0">
                <a:solidFill>
                  <a:srgbClr val="CD853F"/>
                </a:solidFill>
                <a:latin typeface="Gill Sans"/>
                <a:cs typeface="Gill Sans"/>
              </a:rPr>
              <a:t>EC</a:t>
            </a:r>
            <a:r>
              <a:rPr lang="en-US" altLang="zh-CN" sz="1547" dirty="0">
                <a:solidFill>
                  <a:srgbClr val="CD853F"/>
                </a:solidFill>
                <a:latin typeface="Gill Sans"/>
                <a:cs typeface="Gill Sans"/>
              </a:rPr>
              <a:t>CV</a:t>
            </a:r>
            <a:r>
              <a:rPr sz="1547" spc="-4" dirty="0">
                <a:solidFill>
                  <a:srgbClr val="CD853F"/>
                </a:solidFill>
                <a:latin typeface="Gill Sans"/>
                <a:cs typeface="Gill Sans"/>
              </a:rPr>
              <a:t> </a:t>
            </a:r>
            <a:r>
              <a:rPr sz="1547" dirty="0">
                <a:solidFill>
                  <a:srgbClr val="CD853F"/>
                </a:solidFill>
                <a:latin typeface="Gill Sans"/>
                <a:cs typeface="Gill Sans"/>
              </a:rPr>
              <a:t>201</a:t>
            </a:r>
            <a:r>
              <a:rPr lang="en-US" sz="1547" dirty="0">
                <a:solidFill>
                  <a:srgbClr val="CD853F"/>
                </a:solidFill>
                <a:latin typeface="Gill Sans"/>
                <a:cs typeface="Gill Sans"/>
              </a:rPr>
              <a:t>8</a:t>
            </a:r>
            <a:r>
              <a:rPr sz="1547" dirty="0">
                <a:solidFill>
                  <a:srgbClr val="CD853F"/>
                </a:solidFill>
                <a:latin typeface="Gill Sans"/>
                <a:cs typeface="Gill Sans"/>
              </a:rPr>
              <a:t>]</a:t>
            </a:r>
            <a:endParaRPr sz="1547" dirty="0">
              <a:latin typeface="Gill Sans"/>
              <a:cs typeface="Gill Sans"/>
            </a:endParaRPr>
          </a:p>
        </p:txBody>
      </p:sp>
      <p:sp>
        <p:nvSpPr>
          <p:cNvPr id="7" name="object 5">
            <a:extLst>
              <a:ext uri="{FF2B5EF4-FFF2-40B4-BE49-F238E27FC236}">
                <a16:creationId xmlns:a16="http://schemas.microsoft.com/office/drawing/2014/main" id="{FB8B21A8-051B-9B4F-BC35-CCFB10B764C0}"/>
              </a:ext>
            </a:extLst>
          </p:cNvPr>
          <p:cNvSpPr txBox="1"/>
          <p:nvPr/>
        </p:nvSpPr>
        <p:spPr>
          <a:xfrm>
            <a:off x="274142" y="262524"/>
            <a:ext cx="7193458" cy="495945"/>
          </a:xfrm>
          <a:prstGeom prst="rect">
            <a:avLst/>
          </a:prstGeom>
        </p:spPr>
        <p:txBody>
          <a:bodyPr vert="horz" wrap="square" lIns="0" tIns="8930" rIns="0" bIns="0" rtlCol="0">
            <a:spAutoFit/>
          </a:bodyPr>
          <a:lstStyle/>
          <a:p>
            <a:pPr marL="8929">
              <a:spcBef>
                <a:spcPts val="70"/>
              </a:spcBef>
            </a:pPr>
            <a:r>
              <a:rPr lang="en" sz="3164" spc="-4" dirty="0">
                <a:latin typeface="Gill Sans"/>
                <a:cs typeface="Gill Sans"/>
              </a:rPr>
              <a:t>Specific loss functions</a:t>
            </a:r>
            <a:endParaRPr sz="3164" dirty="0">
              <a:latin typeface="Gill Sans"/>
              <a:cs typeface="Gill Sans"/>
            </a:endParaRPr>
          </a:p>
        </p:txBody>
      </p:sp>
      <p:pic>
        <p:nvPicPr>
          <p:cNvPr id="2" name="图片 1">
            <a:extLst>
              <a:ext uri="{FF2B5EF4-FFF2-40B4-BE49-F238E27FC236}">
                <a16:creationId xmlns:a16="http://schemas.microsoft.com/office/drawing/2014/main" id="{61D8CF73-85B6-D046-B975-989C264B50BD}"/>
              </a:ext>
            </a:extLst>
          </p:cNvPr>
          <p:cNvPicPr>
            <a:picLocks noChangeAspect="1"/>
          </p:cNvPicPr>
          <p:nvPr/>
        </p:nvPicPr>
        <p:blipFill>
          <a:blip r:embed="rId3"/>
          <a:stretch>
            <a:fillRect/>
          </a:stretch>
        </p:blipFill>
        <p:spPr>
          <a:xfrm>
            <a:off x="0" y="1600200"/>
            <a:ext cx="12192000" cy="4257064"/>
          </a:xfrm>
          <a:prstGeom prst="rect">
            <a:avLst/>
          </a:prstGeom>
        </p:spPr>
      </p:pic>
    </p:spTree>
    <p:extLst>
      <p:ext uri="{BB962C8B-B14F-4D97-AF65-F5344CB8AC3E}">
        <p14:creationId xmlns:p14="http://schemas.microsoft.com/office/powerpoint/2010/main" val="39227127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4142" y="925944"/>
            <a:ext cx="5119389" cy="398483"/>
          </a:xfrm>
          <a:prstGeom prst="rect">
            <a:avLst/>
          </a:prstGeom>
        </p:spPr>
        <p:txBody>
          <a:bodyPr vert="horz" wrap="square" lIns="0" tIns="8930" rIns="0" bIns="0" rtlCol="0">
            <a:spAutoFit/>
          </a:bodyPr>
          <a:lstStyle/>
          <a:p>
            <a:pPr marL="8929">
              <a:spcBef>
                <a:spcPts val="70"/>
              </a:spcBef>
            </a:pPr>
            <a:r>
              <a:rPr lang="en" sz="2531" spc="-4" dirty="0">
                <a:solidFill>
                  <a:srgbClr val="DF4F01"/>
                </a:solidFill>
                <a:latin typeface="Gill Sans"/>
                <a:cs typeface="Gill Sans"/>
              </a:rPr>
              <a:t>Exploring Bipartite-Graph Labels</a:t>
            </a:r>
            <a:endParaRPr sz="2531" dirty="0">
              <a:latin typeface="Gill Sans"/>
              <a:cs typeface="Gill Sans"/>
            </a:endParaRPr>
          </a:p>
        </p:txBody>
      </p:sp>
      <p:sp>
        <p:nvSpPr>
          <p:cNvPr id="4" name="object 4"/>
          <p:cNvSpPr txBox="1"/>
          <p:nvPr/>
        </p:nvSpPr>
        <p:spPr>
          <a:xfrm>
            <a:off x="1910061" y="6369506"/>
            <a:ext cx="2221985" cy="247096"/>
          </a:xfrm>
          <a:prstGeom prst="rect">
            <a:avLst/>
          </a:prstGeom>
        </p:spPr>
        <p:txBody>
          <a:bodyPr vert="horz" wrap="square" lIns="0" tIns="8930" rIns="0" bIns="0" rtlCol="0">
            <a:spAutoFit/>
          </a:bodyPr>
          <a:lstStyle/>
          <a:p>
            <a:pPr marL="8929">
              <a:spcBef>
                <a:spcPts val="70"/>
              </a:spcBef>
            </a:pPr>
            <a:r>
              <a:rPr lang="en-US" altLang="zh-CN" sz="1547" dirty="0">
                <a:solidFill>
                  <a:srgbClr val="CD853F"/>
                </a:solidFill>
                <a:latin typeface="Gill Sans"/>
                <a:cs typeface="Gill Sans"/>
              </a:rPr>
              <a:t>[Zhou</a:t>
            </a:r>
            <a:r>
              <a:rPr lang="zh-CN" altLang="en-US" sz="1547"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err="1">
                <a:solidFill>
                  <a:srgbClr val="CD853F"/>
                </a:solidFill>
                <a:latin typeface="Gill Sans"/>
                <a:cs typeface="Gill Sans"/>
              </a:rPr>
              <a:t>a</a:t>
            </a:r>
            <a:r>
              <a:rPr sz="1547" spc="-4" dirty="0" err="1">
                <a:solidFill>
                  <a:srgbClr val="CD853F"/>
                </a:solidFill>
                <a:latin typeface="Gill Sans"/>
                <a:cs typeface="Gill Sans"/>
              </a:rPr>
              <a:t>l.</a:t>
            </a:r>
            <a:r>
              <a:rPr sz="1547" dirty="0" err="1">
                <a:solidFill>
                  <a:srgbClr val="CD853F"/>
                </a:solidFill>
                <a:latin typeface="Gill Sans"/>
                <a:cs typeface="Gill Sans"/>
              </a:rPr>
              <a:t>,</a:t>
            </a:r>
            <a:r>
              <a:rPr lang="en-US" sz="1547" spc="-158" dirty="0" err="1">
                <a:solidFill>
                  <a:srgbClr val="CD853F"/>
                </a:solidFill>
                <a:latin typeface="Gill Sans"/>
                <a:cs typeface="Gill Sans"/>
              </a:rPr>
              <a:t>CVPR</a:t>
            </a:r>
            <a:r>
              <a:rPr lang="en-US" sz="1547" spc="-158" dirty="0">
                <a:solidFill>
                  <a:srgbClr val="CD853F"/>
                </a:solidFill>
                <a:latin typeface="Gill Sans"/>
                <a:cs typeface="Gill Sans"/>
              </a:rPr>
              <a:t> 2016</a:t>
            </a:r>
            <a:r>
              <a:rPr sz="1547" dirty="0">
                <a:solidFill>
                  <a:srgbClr val="CD853F"/>
                </a:solidFill>
                <a:latin typeface="Gill Sans"/>
                <a:cs typeface="Gill Sans"/>
              </a:rPr>
              <a:t>]</a:t>
            </a:r>
            <a:endParaRPr sz="1547" dirty="0">
              <a:latin typeface="Gill Sans"/>
              <a:cs typeface="Gill Sans"/>
            </a:endParaRPr>
          </a:p>
        </p:txBody>
      </p:sp>
      <p:sp>
        <p:nvSpPr>
          <p:cNvPr id="7" name="object 5">
            <a:extLst>
              <a:ext uri="{FF2B5EF4-FFF2-40B4-BE49-F238E27FC236}">
                <a16:creationId xmlns:a16="http://schemas.microsoft.com/office/drawing/2014/main" id="{FB8B21A8-051B-9B4F-BC35-CCFB10B764C0}"/>
              </a:ext>
            </a:extLst>
          </p:cNvPr>
          <p:cNvSpPr txBox="1"/>
          <p:nvPr/>
        </p:nvSpPr>
        <p:spPr>
          <a:xfrm>
            <a:off x="274142" y="262524"/>
            <a:ext cx="7193458" cy="495945"/>
          </a:xfrm>
          <a:prstGeom prst="rect">
            <a:avLst/>
          </a:prstGeom>
        </p:spPr>
        <p:txBody>
          <a:bodyPr vert="horz" wrap="square" lIns="0" tIns="8930" rIns="0" bIns="0" rtlCol="0">
            <a:spAutoFit/>
          </a:bodyPr>
          <a:lstStyle/>
          <a:p>
            <a:pPr marL="8929">
              <a:spcBef>
                <a:spcPts val="70"/>
              </a:spcBef>
            </a:pPr>
            <a:r>
              <a:rPr lang="en" sz="3164" spc="-4" dirty="0">
                <a:latin typeface="Gill Sans"/>
                <a:cs typeface="Gill Sans"/>
              </a:rPr>
              <a:t>Other Methods</a:t>
            </a:r>
            <a:endParaRPr sz="3164" dirty="0">
              <a:latin typeface="Gill Sans"/>
              <a:cs typeface="Gill Sans"/>
            </a:endParaRPr>
          </a:p>
        </p:txBody>
      </p:sp>
      <p:pic>
        <p:nvPicPr>
          <p:cNvPr id="5" name="图片 4">
            <a:extLst>
              <a:ext uri="{FF2B5EF4-FFF2-40B4-BE49-F238E27FC236}">
                <a16:creationId xmlns:a16="http://schemas.microsoft.com/office/drawing/2014/main" id="{8A1E9FAD-7661-C04D-A544-B82FC5D111B5}"/>
              </a:ext>
            </a:extLst>
          </p:cNvPr>
          <p:cNvPicPr>
            <a:picLocks noChangeAspect="1"/>
          </p:cNvPicPr>
          <p:nvPr/>
        </p:nvPicPr>
        <p:blipFill>
          <a:blip r:embed="rId3"/>
          <a:stretch>
            <a:fillRect/>
          </a:stretch>
        </p:blipFill>
        <p:spPr>
          <a:xfrm>
            <a:off x="2133600" y="1341360"/>
            <a:ext cx="6022416" cy="4590696"/>
          </a:xfrm>
          <a:prstGeom prst="rect">
            <a:avLst/>
          </a:prstGeom>
        </p:spPr>
      </p:pic>
    </p:spTree>
    <p:extLst>
      <p:ext uri="{BB962C8B-B14F-4D97-AF65-F5344CB8AC3E}">
        <p14:creationId xmlns:p14="http://schemas.microsoft.com/office/powerpoint/2010/main" val="11179196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98798"/>
            <a:ext cx="6361858" cy="495945"/>
          </a:xfrm>
          <a:prstGeom prst="rect">
            <a:avLst/>
          </a:prstGeom>
        </p:spPr>
        <p:txBody>
          <a:bodyPr vert="horz" wrap="square" lIns="0" tIns="8930" rIns="0" bIns="0" rtlCol="0" anchor="ctr">
            <a:spAutoFit/>
          </a:bodyPr>
          <a:lstStyle/>
          <a:p>
            <a:pPr marL="8929">
              <a:spcBef>
                <a:spcPts val="70"/>
              </a:spcBef>
            </a:pPr>
            <a:r>
              <a:rPr sz="3164" spc="-4" dirty="0">
                <a:solidFill>
                  <a:srgbClr val="000000"/>
                </a:solidFill>
              </a:rPr>
              <a:t>Fine-grained</a:t>
            </a:r>
            <a:r>
              <a:rPr sz="3164" spc="-14" dirty="0">
                <a:solidFill>
                  <a:srgbClr val="000000"/>
                </a:solidFill>
              </a:rPr>
              <a:t> </a:t>
            </a:r>
            <a:r>
              <a:rPr sz="3164" spc="-4" dirty="0">
                <a:solidFill>
                  <a:srgbClr val="000000"/>
                </a:solidFill>
              </a:rPr>
              <a:t>image</a:t>
            </a:r>
            <a:r>
              <a:rPr sz="3164" spc="-14" dirty="0">
                <a:solidFill>
                  <a:srgbClr val="000000"/>
                </a:solidFill>
              </a:rPr>
              <a:t> </a:t>
            </a:r>
            <a:r>
              <a:rPr sz="3164" spc="-7" dirty="0">
                <a:solidFill>
                  <a:srgbClr val="000000"/>
                </a:solidFill>
              </a:rPr>
              <a:t>recognition</a:t>
            </a:r>
            <a:endParaRPr sz="3164" dirty="0"/>
          </a:p>
        </p:txBody>
      </p:sp>
      <p:sp>
        <p:nvSpPr>
          <p:cNvPr id="16" name="object 16"/>
          <p:cNvSpPr txBox="1"/>
          <p:nvPr/>
        </p:nvSpPr>
        <p:spPr>
          <a:xfrm>
            <a:off x="178420" y="914400"/>
            <a:ext cx="12165980" cy="5573810"/>
          </a:xfrm>
          <a:prstGeom prst="rect">
            <a:avLst/>
          </a:prstGeom>
        </p:spPr>
        <p:txBody>
          <a:bodyPr vert="horz" wrap="square" lIns="0" tIns="8930" rIns="0" bIns="0" rtlCol="0">
            <a:spAutoFit/>
          </a:bodyPr>
          <a:lstStyle/>
          <a:p>
            <a:pPr marL="8929">
              <a:spcBef>
                <a:spcPts val="70"/>
              </a:spcBef>
            </a:pPr>
            <a:r>
              <a:rPr sz="2531" dirty="0">
                <a:solidFill>
                  <a:srgbClr val="DF4F01"/>
                </a:solidFill>
                <a:latin typeface="Times New Roman" panose="02020603050405020304" pitchFamily="18" charset="0"/>
                <a:cs typeface="Times New Roman" panose="02020603050405020304" pitchFamily="18" charset="0"/>
              </a:rPr>
              <a:t>A</a:t>
            </a:r>
            <a:r>
              <a:rPr sz="2531" spc="-4" dirty="0">
                <a:solidFill>
                  <a:srgbClr val="DF4F01"/>
                </a:solidFill>
                <a:latin typeface="Times New Roman" panose="02020603050405020304" pitchFamily="18" charset="0"/>
                <a:cs typeface="Times New Roman" panose="02020603050405020304" pitchFamily="18" charset="0"/>
              </a:rPr>
              <a:t> </a:t>
            </a:r>
            <a:r>
              <a:rPr sz="2531" spc="-14" dirty="0">
                <a:solidFill>
                  <a:srgbClr val="DF4F01"/>
                </a:solidFill>
                <a:latin typeface="Times New Roman" panose="02020603050405020304" pitchFamily="18" charset="0"/>
                <a:cs typeface="Times New Roman" panose="02020603050405020304" pitchFamily="18" charset="0"/>
              </a:rPr>
              <a:t>taxonomy</a:t>
            </a:r>
            <a:r>
              <a:rPr sz="2531" spc="-4" dirty="0">
                <a:solidFill>
                  <a:srgbClr val="DF4F01"/>
                </a:solidFill>
                <a:latin typeface="Times New Roman" panose="02020603050405020304" pitchFamily="18" charset="0"/>
                <a:cs typeface="Times New Roman" panose="02020603050405020304" pitchFamily="18" charset="0"/>
              </a:rPr>
              <a:t> </a:t>
            </a:r>
            <a:r>
              <a:rPr sz="2531" dirty="0">
                <a:solidFill>
                  <a:srgbClr val="DF4F01"/>
                </a:solidFill>
                <a:latin typeface="Times New Roman" panose="02020603050405020304" pitchFamily="18" charset="0"/>
                <a:cs typeface="Times New Roman" panose="02020603050405020304" pitchFamily="18" charset="0"/>
              </a:rPr>
              <a:t>of</a:t>
            </a:r>
            <a:r>
              <a:rPr sz="2531" spc="-4" dirty="0">
                <a:solidFill>
                  <a:srgbClr val="DF4F01"/>
                </a:solidFill>
                <a:latin typeface="Times New Roman" panose="02020603050405020304" pitchFamily="18" charset="0"/>
                <a:cs typeface="Times New Roman" panose="02020603050405020304" pitchFamily="18" charset="0"/>
              </a:rPr>
              <a:t> </a:t>
            </a:r>
            <a:r>
              <a:rPr sz="2531" spc="4" dirty="0">
                <a:solidFill>
                  <a:srgbClr val="DF4F01"/>
                </a:solidFill>
                <a:latin typeface="Times New Roman" panose="02020603050405020304" pitchFamily="18" charset="0"/>
                <a:cs typeface="Times New Roman" panose="02020603050405020304" pitchFamily="18" charset="0"/>
              </a:rPr>
              <a:t>fine-grained</a:t>
            </a:r>
            <a:r>
              <a:rPr sz="2531" spc="-7" dirty="0">
                <a:solidFill>
                  <a:srgbClr val="DF4F01"/>
                </a:solidFill>
                <a:latin typeface="Times New Roman" panose="02020603050405020304" pitchFamily="18" charset="0"/>
                <a:cs typeface="Times New Roman" panose="02020603050405020304" pitchFamily="18" charset="0"/>
              </a:rPr>
              <a:t> recognition</a:t>
            </a:r>
            <a:endParaRPr sz="2531" dirty="0">
              <a:latin typeface="Times New Roman" panose="02020603050405020304" pitchFamily="18" charset="0"/>
              <a:cs typeface="Times New Roman" panose="02020603050405020304" pitchFamily="18" charset="0"/>
            </a:endParaRPr>
          </a:p>
          <a:p>
            <a:pPr marL="1123315" marR="2439057" indent="-375034">
              <a:lnSpc>
                <a:spcPts val="2180"/>
              </a:lnSpc>
              <a:spcBef>
                <a:spcPts val="1958"/>
              </a:spcBef>
              <a:buFont typeface="Wingdings" pitchFamily="2" charset="2"/>
              <a:buChar char="u"/>
            </a:pPr>
            <a:r>
              <a:rPr sz="1898" spc="-4" dirty="0">
                <a:latin typeface="Times New Roman" panose="02020603050405020304" pitchFamily="18" charset="0"/>
                <a:cs typeface="Times New Roman" panose="02020603050405020304" pitchFamily="18" charset="0"/>
              </a:rPr>
              <a:t>Recognition</a:t>
            </a:r>
            <a:r>
              <a:rPr sz="1898" spc="11" dirty="0">
                <a:latin typeface="Times New Roman" panose="02020603050405020304" pitchFamily="18" charset="0"/>
                <a:cs typeface="Times New Roman" panose="02020603050405020304" pitchFamily="18" charset="0"/>
              </a:rPr>
              <a:t> </a:t>
            </a:r>
            <a:r>
              <a:rPr sz="1898" spc="-11" dirty="0">
                <a:latin typeface="Times New Roman" panose="02020603050405020304" pitchFamily="18" charset="0"/>
                <a:cs typeface="Times New Roman" panose="02020603050405020304" pitchFamily="18" charset="0"/>
              </a:rPr>
              <a:t>by</a:t>
            </a:r>
            <a:r>
              <a:rPr sz="1898" spc="11" dirty="0">
                <a:latin typeface="Times New Roman" panose="02020603050405020304" pitchFamily="18" charset="0"/>
                <a:cs typeface="Times New Roman" panose="02020603050405020304" pitchFamily="18" charset="0"/>
              </a:rPr>
              <a:t> </a:t>
            </a:r>
            <a:r>
              <a:rPr sz="1898" i="1" dirty="0">
                <a:uFill>
                  <a:solidFill>
                    <a:srgbClr val="000000"/>
                  </a:solidFill>
                </a:uFill>
                <a:latin typeface="Times New Roman" panose="02020603050405020304" pitchFamily="18" charset="0"/>
                <a:cs typeface="Times New Roman" panose="02020603050405020304" pitchFamily="18" charset="0"/>
              </a:rPr>
              <a:t>“localization-classification</a:t>
            </a:r>
            <a:r>
              <a:rPr lang="zh-CN" altLang="en-US" sz="1898" i="1" dirty="0">
                <a:uFill>
                  <a:solidFill>
                    <a:srgbClr val="000000"/>
                  </a:solidFill>
                </a:uFill>
                <a:latin typeface="Times New Roman" panose="02020603050405020304" pitchFamily="18" charset="0"/>
                <a:cs typeface="Times New Roman" panose="02020603050405020304" pitchFamily="18" charset="0"/>
              </a:rPr>
              <a:t> </a:t>
            </a:r>
            <a:r>
              <a:rPr sz="1898" i="1" spc="-4" dirty="0">
                <a:uFill>
                  <a:solidFill>
                    <a:srgbClr val="000000"/>
                  </a:solidFill>
                </a:uFill>
                <a:latin typeface="Times New Roman" panose="02020603050405020304" pitchFamily="18" charset="0"/>
                <a:cs typeface="Times New Roman" panose="02020603050405020304" pitchFamily="18" charset="0"/>
              </a:rPr>
              <a:t>subnetworks”</a:t>
            </a:r>
            <a:r>
              <a:rPr sz="1898" i="1" u="sng" spc="-4" dirty="0">
                <a:uFill>
                  <a:solidFill>
                    <a:srgbClr val="000000"/>
                  </a:solidFill>
                </a:uFill>
                <a:latin typeface="Times New Roman" panose="02020603050405020304" pitchFamily="18" charset="0"/>
                <a:cs typeface="Times New Roman" panose="02020603050405020304" pitchFamily="18" charset="0"/>
              </a:rPr>
              <a:t> </a:t>
            </a:r>
            <a:r>
              <a:rPr sz="1898" i="1" spc="-517" dirty="0">
                <a:latin typeface="Times New Roman" panose="02020603050405020304" pitchFamily="18" charset="0"/>
                <a:cs typeface="Times New Roman" panose="02020603050405020304" pitchFamily="18" charset="0"/>
              </a:rPr>
              <a:t> </a:t>
            </a:r>
            <a:endParaRPr lang="en-US" sz="1898" i="1" spc="-517"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Employing</a:t>
            </a:r>
            <a:r>
              <a:rPr sz="1898" spc="-4" dirty="0">
                <a:latin typeface="Times New Roman" panose="02020603050405020304" pitchFamily="18" charset="0"/>
                <a:cs typeface="Times New Roman" panose="02020603050405020304" pitchFamily="18" charset="0"/>
              </a:rPr>
              <a:t> </a:t>
            </a:r>
            <a:r>
              <a:rPr sz="1898" dirty="0">
                <a:latin typeface="Times New Roman" panose="02020603050405020304" pitchFamily="18" charset="0"/>
                <a:cs typeface="Times New Roman" panose="02020603050405020304" pitchFamily="18" charset="0"/>
              </a:rPr>
              <a:t>detection</a:t>
            </a:r>
            <a:r>
              <a:rPr sz="1898" spc="-4" dirty="0">
                <a:latin typeface="Times New Roman" panose="02020603050405020304" pitchFamily="18" charset="0"/>
                <a:cs typeface="Times New Roman" panose="02020603050405020304" pitchFamily="18" charset="0"/>
              </a:rPr>
              <a:t> </a:t>
            </a:r>
            <a:r>
              <a:rPr sz="1898" dirty="0">
                <a:latin typeface="Times New Roman" panose="02020603050405020304" pitchFamily="18" charset="0"/>
                <a:cs typeface="Times New Roman" panose="02020603050405020304" pitchFamily="18" charset="0"/>
              </a:rPr>
              <a:t>or</a:t>
            </a:r>
            <a:r>
              <a:rPr sz="1898" spc="4" dirty="0">
                <a:latin typeface="Times New Roman" panose="02020603050405020304" pitchFamily="18" charset="0"/>
                <a:cs typeface="Times New Roman" panose="02020603050405020304" pitchFamily="18" charset="0"/>
              </a:rPr>
              <a:t> </a:t>
            </a:r>
            <a:r>
              <a:rPr sz="1898" spc="-4" dirty="0">
                <a:latin typeface="Times New Roman" panose="02020603050405020304" pitchFamily="18" charset="0"/>
                <a:cs typeface="Times New Roman" panose="02020603050405020304" pitchFamily="18" charset="0"/>
              </a:rPr>
              <a:t>segmentation methods </a:t>
            </a:r>
            <a:r>
              <a:rPr sz="1898" dirty="0">
                <a:latin typeface="Times New Roman" panose="02020603050405020304" pitchFamily="18" charset="0"/>
                <a:cs typeface="Times New Roman" panose="02020603050405020304" pitchFamily="18" charset="0"/>
              </a:rPr>
              <a:t> </a:t>
            </a:r>
            <a:endParaRPr lang="en-US" sz="1898"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4" dirty="0">
                <a:latin typeface="Times New Roman" panose="02020603050405020304" pitchFamily="18" charset="0"/>
                <a:cs typeface="Times New Roman" panose="02020603050405020304" pitchFamily="18" charset="0"/>
              </a:rPr>
              <a:t>Utilizing</a:t>
            </a:r>
            <a:r>
              <a:rPr sz="1898" spc="-7" dirty="0">
                <a:latin typeface="Times New Roman" panose="02020603050405020304" pitchFamily="18" charset="0"/>
                <a:cs typeface="Times New Roman" panose="02020603050405020304" pitchFamily="18" charset="0"/>
              </a:rPr>
              <a:t> </a:t>
            </a:r>
            <a:r>
              <a:rPr sz="1898" dirty="0">
                <a:latin typeface="Times New Roman" panose="02020603050405020304" pitchFamily="18" charset="0"/>
                <a:cs typeface="Times New Roman" panose="02020603050405020304" pitchFamily="18" charset="0"/>
              </a:rPr>
              <a:t>deep</a:t>
            </a:r>
            <a:r>
              <a:rPr sz="1898" spc="-4" dirty="0">
                <a:latin typeface="Times New Roman" panose="02020603050405020304" pitchFamily="18" charset="0"/>
                <a:cs typeface="Times New Roman" panose="02020603050405020304" pitchFamily="18" charset="0"/>
              </a:rPr>
              <a:t> </a:t>
            </a:r>
            <a:r>
              <a:rPr sz="1898" spc="7" dirty="0">
                <a:latin typeface="Times New Roman" panose="02020603050405020304" pitchFamily="18" charset="0"/>
                <a:cs typeface="Times New Roman" panose="02020603050405020304" pitchFamily="18" charset="0"/>
              </a:rPr>
              <a:t>filters</a:t>
            </a:r>
            <a:endParaRPr lang="en-US" sz="1898" spc="7"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11" dirty="0">
                <a:latin typeface="Times New Roman" panose="02020603050405020304" pitchFamily="18" charset="0"/>
                <a:cs typeface="Times New Roman" panose="02020603050405020304" pitchFamily="18" charset="0"/>
              </a:rPr>
              <a:t>Leveraging </a:t>
            </a:r>
            <a:r>
              <a:rPr sz="1898" dirty="0">
                <a:latin typeface="Times New Roman" panose="02020603050405020304" pitchFamily="18" charset="0"/>
                <a:cs typeface="Times New Roman" panose="02020603050405020304" pitchFamily="18" charset="0"/>
              </a:rPr>
              <a:t>attention </a:t>
            </a:r>
            <a:r>
              <a:rPr sz="1898" spc="-4" dirty="0">
                <a:latin typeface="Times New Roman" panose="02020603050405020304" pitchFamily="18" charset="0"/>
                <a:cs typeface="Times New Roman" panose="02020603050405020304" pitchFamily="18" charset="0"/>
              </a:rPr>
              <a:t>mechanisms </a:t>
            </a:r>
            <a:endParaRPr lang="en-US" sz="1898" spc="-520"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4" dirty="0">
                <a:latin typeface="Times New Roman" panose="02020603050405020304" pitchFamily="18" charset="0"/>
                <a:cs typeface="Times New Roman" panose="02020603050405020304" pitchFamily="18" charset="0"/>
              </a:rPr>
              <a:t>Other</a:t>
            </a:r>
            <a:r>
              <a:rPr sz="1898" spc="-7" dirty="0">
                <a:latin typeface="Times New Roman" panose="02020603050405020304" pitchFamily="18" charset="0"/>
                <a:cs typeface="Times New Roman" panose="02020603050405020304" pitchFamily="18" charset="0"/>
              </a:rPr>
              <a:t> </a:t>
            </a:r>
            <a:r>
              <a:rPr sz="1898" spc="-11" dirty="0">
                <a:latin typeface="Times New Roman" panose="02020603050405020304" pitchFamily="18" charset="0"/>
                <a:cs typeface="Times New Roman" panose="02020603050405020304" pitchFamily="18" charset="0"/>
              </a:rPr>
              <a:t>representative</a:t>
            </a:r>
            <a:r>
              <a:rPr sz="1898" spc="-7" dirty="0">
                <a:latin typeface="Times New Roman" panose="02020603050405020304" pitchFamily="18" charset="0"/>
                <a:cs typeface="Times New Roman" panose="02020603050405020304" pitchFamily="18" charset="0"/>
              </a:rPr>
              <a:t> </a:t>
            </a:r>
            <a:r>
              <a:rPr sz="1898" spc="-4" dirty="0">
                <a:latin typeface="Times New Roman" panose="02020603050405020304" pitchFamily="18" charset="0"/>
                <a:cs typeface="Times New Roman" panose="02020603050405020304" pitchFamily="18" charset="0"/>
              </a:rPr>
              <a:t>methods</a:t>
            </a:r>
            <a:endParaRPr sz="1898" dirty="0">
              <a:latin typeface="Times New Roman" panose="02020603050405020304" pitchFamily="18" charset="0"/>
              <a:cs typeface="Times New Roman" panose="02020603050405020304" pitchFamily="18" charset="0"/>
            </a:endParaRPr>
          </a:p>
          <a:p>
            <a:pPr marL="1123315" marR="2439057" indent="-375034">
              <a:lnSpc>
                <a:spcPts val="2180"/>
              </a:lnSpc>
              <a:spcBef>
                <a:spcPts val="1958"/>
              </a:spcBef>
              <a:buFont typeface="Wingdings" pitchFamily="2" charset="2"/>
              <a:buChar char="u"/>
            </a:pPr>
            <a:r>
              <a:rPr sz="1898" spc="-4" dirty="0">
                <a:latin typeface="Times New Roman" panose="02020603050405020304" pitchFamily="18" charset="0"/>
                <a:cs typeface="Times New Roman" panose="02020603050405020304" pitchFamily="18" charset="0"/>
              </a:rPr>
              <a:t>Recognition by “end-to-end feature encoding”  </a:t>
            </a:r>
            <a:endParaRPr lang="en-US" sz="1898" spc="-4"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Performing high-order feature interactions  </a:t>
            </a:r>
            <a:endParaRPr lang="en-US" sz="1898" spc="-7"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Designing specific loss functions</a:t>
            </a: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Other methods</a:t>
            </a:r>
          </a:p>
          <a:p>
            <a:pPr marL="1123315" marR="2439057" indent="-375034">
              <a:lnSpc>
                <a:spcPts val="2180"/>
              </a:lnSpc>
              <a:spcBef>
                <a:spcPts val="1958"/>
              </a:spcBef>
              <a:buFont typeface="Wingdings" pitchFamily="2" charset="2"/>
              <a:buChar char="u"/>
            </a:pPr>
            <a:r>
              <a:rPr sz="1898" spc="-4" dirty="0">
                <a:solidFill>
                  <a:srgbClr val="E61020"/>
                </a:solidFill>
                <a:latin typeface="Times New Roman" panose="02020603050405020304" pitchFamily="18" charset="0"/>
                <a:cs typeface="Times New Roman" panose="02020603050405020304" pitchFamily="18" charset="0"/>
              </a:rPr>
              <a:t>Recognition with “external information”</a:t>
            </a:r>
          </a:p>
          <a:p>
            <a:pPr marL="1580515" marR="2439057" lvl="1" indent="-375034">
              <a:lnSpc>
                <a:spcPts val="2278"/>
              </a:lnSpc>
              <a:buFont typeface="Wingdings" pitchFamily="2" charset="2"/>
              <a:buChar char="Ø"/>
            </a:pPr>
            <a:r>
              <a:rPr sz="1898" spc="-7" dirty="0">
                <a:solidFill>
                  <a:srgbClr val="E61020"/>
                </a:solidFill>
                <a:latin typeface="Times New Roman" panose="02020603050405020304" pitchFamily="18" charset="0"/>
                <a:cs typeface="Times New Roman" panose="02020603050405020304" pitchFamily="18" charset="0"/>
              </a:rPr>
              <a:t>Recognition with web data</a:t>
            </a:r>
          </a:p>
          <a:p>
            <a:pPr marL="1580515" marR="2439057" lvl="1" indent="-375034">
              <a:lnSpc>
                <a:spcPts val="2278"/>
              </a:lnSpc>
              <a:spcBef>
                <a:spcPts val="105"/>
              </a:spcBef>
              <a:buFont typeface="Wingdings" pitchFamily="2" charset="2"/>
              <a:buChar char="Ø"/>
            </a:pPr>
            <a:r>
              <a:rPr sz="1898" spc="-7" dirty="0">
                <a:solidFill>
                  <a:srgbClr val="E61020"/>
                </a:solidFill>
                <a:latin typeface="Times New Roman" panose="02020603050405020304" pitchFamily="18" charset="0"/>
                <a:cs typeface="Times New Roman" panose="02020603050405020304" pitchFamily="18" charset="0"/>
              </a:rPr>
              <a:t>Recognition by using multi-modality data  </a:t>
            </a:r>
            <a:endParaRPr lang="en-US" sz="1898" spc="-7" dirty="0">
              <a:solidFill>
                <a:srgbClr val="E61020"/>
              </a:solidFill>
              <a:latin typeface="Times New Roman" panose="02020603050405020304" pitchFamily="18" charset="0"/>
              <a:cs typeface="Times New Roman" panose="02020603050405020304" pitchFamily="18" charset="0"/>
            </a:endParaRPr>
          </a:p>
          <a:p>
            <a:pPr marL="1580515" marR="2439057" lvl="1" indent="-375034">
              <a:lnSpc>
                <a:spcPts val="2278"/>
              </a:lnSpc>
              <a:spcBef>
                <a:spcPts val="105"/>
              </a:spcBef>
              <a:buFont typeface="Wingdings" pitchFamily="2" charset="2"/>
              <a:buChar char="Ø"/>
            </a:pPr>
            <a:r>
              <a:rPr sz="1898" spc="-7" dirty="0">
                <a:solidFill>
                  <a:srgbClr val="E61020"/>
                </a:solidFill>
                <a:latin typeface="Times New Roman" panose="02020603050405020304" pitchFamily="18" charset="0"/>
                <a:cs typeface="Times New Roman" panose="02020603050405020304" pitchFamily="18" charset="0"/>
              </a:rPr>
              <a:t>Recognition with humans-in-the-loop</a:t>
            </a:r>
          </a:p>
          <a:p>
            <a:pPr>
              <a:spcBef>
                <a:spcPts val="25"/>
              </a:spcBef>
            </a:pPr>
            <a:endParaRPr sz="2250" dirty="0">
              <a:latin typeface="Times New Roman" panose="02020603050405020304" pitchFamily="18" charset="0"/>
              <a:cs typeface="Times New Roman" panose="02020603050405020304" pitchFamily="18" charset="0"/>
            </a:endParaRPr>
          </a:p>
          <a:p>
            <a:pPr marR="3572" algn="r"/>
            <a:endParaRPr sz="154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3881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4142" y="925944"/>
            <a:ext cx="7193458" cy="398483"/>
          </a:xfrm>
          <a:prstGeom prst="rect">
            <a:avLst/>
          </a:prstGeom>
        </p:spPr>
        <p:txBody>
          <a:bodyPr vert="horz" wrap="square" lIns="0" tIns="8930" rIns="0" bIns="0" rtlCol="0">
            <a:spAutoFit/>
          </a:bodyPr>
          <a:lstStyle/>
          <a:p>
            <a:pPr marL="8929">
              <a:spcBef>
                <a:spcPts val="70"/>
              </a:spcBef>
            </a:pPr>
            <a:r>
              <a:rPr lang="en" sz="2531" spc="-4" dirty="0">
                <a:solidFill>
                  <a:srgbClr val="DF4F01"/>
                </a:solidFill>
                <a:latin typeface="Gill Sans"/>
                <a:cs typeface="Gill Sans"/>
              </a:rPr>
              <a:t>Deep Domain Adaptation</a:t>
            </a:r>
            <a:endParaRPr sz="2531" dirty="0">
              <a:latin typeface="Gill Sans"/>
              <a:cs typeface="Gill Sans"/>
            </a:endParaRPr>
          </a:p>
        </p:txBody>
      </p:sp>
      <p:sp>
        <p:nvSpPr>
          <p:cNvPr id="4" name="object 4"/>
          <p:cNvSpPr txBox="1"/>
          <p:nvPr/>
        </p:nvSpPr>
        <p:spPr>
          <a:xfrm>
            <a:off x="1910061" y="6369506"/>
            <a:ext cx="2221985" cy="247096"/>
          </a:xfrm>
          <a:prstGeom prst="rect">
            <a:avLst/>
          </a:prstGeom>
        </p:spPr>
        <p:txBody>
          <a:bodyPr vert="horz" wrap="square" lIns="0" tIns="8930" rIns="0" bIns="0" rtlCol="0">
            <a:spAutoFit/>
          </a:bodyPr>
          <a:lstStyle/>
          <a:p>
            <a:pPr marL="8929">
              <a:spcBef>
                <a:spcPts val="70"/>
              </a:spcBef>
            </a:pPr>
            <a:r>
              <a:rPr lang="en-US" altLang="zh-CN" sz="1547" dirty="0">
                <a:solidFill>
                  <a:srgbClr val="CD853F"/>
                </a:solidFill>
                <a:latin typeface="Gill Sans"/>
                <a:cs typeface="Gill Sans"/>
              </a:rPr>
              <a:t>[Xu</a:t>
            </a:r>
            <a:r>
              <a:rPr lang="zh-CN" altLang="en-US" sz="1547"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err="1">
                <a:solidFill>
                  <a:srgbClr val="CD853F"/>
                </a:solidFill>
                <a:latin typeface="Gill Sans"/>
                <a:cs typeface="Gill Sans"/>
              </a:rPr>
              <a:t>a</a:t>
            </a:r>
            <a:r>
              <a:rPr sz="1547" spc="-4" dirty="0" err="1">
                <a:solidFill>
                  <a:srgbClr val="CD853F"/>
                </a:solidFill>
                <a:latin typeface="Gill Sans"/>
                <a:cs typeface="Gill Sans"/>
              </a:rPr>
              <a:t>l.</a:t>
            </a:r>
            <a:r>
              <a:rPr sz="1547" dirty="0" err="1">
                <a:solidFill>
                  <a:srgbClr val="CD853F"/>
                </a:solidFill>
                <a:latin typeface="Gill Sans"/>
                <a:cs typeface="Gill Sans"/>
              </a:rPr>
              <a:t>,</a:t>
            </a:r>
            <a:r>
              <a:rPr lang="en-US" sz="1547" spc="-158" dirty="0" err="1">
                <a:solidFill>
                  <a:srgbClr val="CD853F"/>
                </a:solidFill>
                <a:latin typeface="Gill Sans"/>
                <a:cs typeface="Gill Sans"/>
              </a:rPr>
              <a:t>TPAMI</a:t>
            </a:r>
            <a:r>
              <a:rPr lang="en-US" sz="1547" spc="-158" dirty="0">
                <a:solidFill>
                  <a:srgbClr val="CD853F"/>
                </a:solidFill>
                <a:latin typeface="Gill Sans"/>
                <a:cs typeface="Gill Sans"/>
              </a:rPr>
              <a:t> 2018</a:t>
            </a:r>
            <a:r>
              <a:rPr sz="1547" dirty="0">
                <a:solidFill>
                  <a:srgbClr val="CD853F"/>
                </a:solidFill>
                <a:latin typeface="Gill Sans"/>
                <a:cs typeface="Gill Sans"/>
              </a:rPr>
              <a:t>]</a:t>
            </a:r>
            <a:endParaRPr sz="1547" dirty="0">
              <a:latin typeface="Gill Sans"/>
              <a:cs typeface="Gill Sans"/>
            </a:endParaRPr>
          </a:p>
        </p:txBody>
      </p:sp>
      <p:sp>
        <p:nvSpPr>
          <p:cNvPr id="7" name="object 5">
            <a:extLst>
              <a:ext uri="{FF2B5EF4-FFF2-40B4-BE49-F238E27FC236}">
                <a16:creationId xmlns:a16="http://schemas.microsoft.com/office/drawing/2014/main" id="{FB8B21A8-051B-9B4F-BC35-CCFB10B764C0}"/>
              </a:ext>
            </a:extLst>
          </p:cNvPr>
          <p:cNvSpPr txBox="1"/>
          <p:nvPr/>
        </p:nvSpPr>
        <p:spPr>
          <a:xfrm>
            <a:off x="274142" y="262524"/>
            <a:ext cx="7193458" cy="495945"/>
          </a:xfrm>
          <a:prstGeom prst="rect">
            <a:avLst/>
          </a:prstGeom>
        </p:spPr>
        <p:txBody>
          <a:bodyPr vert="horz" wrap="square" lIns="0" tIns="8930" rIns="0" bIns="0" rtlCol="0">
            <a:spAutoFit/>
          </a:bodyPr>
          <a:lstStyle/>
          <a:p>
            <a:pPr marL="8929">
              <a:spcBef>
                <a:spcPts val="70"/>
              </a:spcBef>
            </a:pPr>
            <a:r>
              <a:rPr lang="en" sz="3164" spc="-4" dirty="0">
                <a:latin typeface="Gill Sans"/>
                <a:cs typeface="Gill Sans"/>
              </a:rPr>
              <a:t>Fine-grained recognition with web data</a:t>
            </a:r>
            <a:endParaRPr sz="3164" dirty="0">
              <a:latin typeface="Gill Sans"/>
              <a:cs typeface="Gill Sans"/>
            </a:endParaRPr>
          </a:p>
        </p:txBody>
      </p:sp>
      <p:pic>
        <p:nvPicPr>
          <p:cNvPr id="2" name="图片 1">
            <a:extLst>
              <a:ext uri="{FF2B5EF4-FFF2-40B4-BE49-F238E27FC236}">
                <a16:creationId xmlns:a16="http://schemas.microsoft.com/office/drawing/2014/main" id="{9CB90CCD-D854-274A-B0A8-6ECDD4FA8745}"/>
              </a:ext>
            </a:extLst>
          </p:cNvPr>
          <p:cNvPicPr>
            <a:picLocks noChangeAspect="1"/>
          </p:cNvPicPr>
          <p:nvPr/>
        </p:nvPicPr>
        <p:blipFill>
          <a:blip r:embed="rId3"/>
          <a:stretch>
            <a:fillRect/>
          </a:stretch>
        </p:blipFill>
        <p:spPr>
          <a:xfrm>
            <a:off x="33867" y="1905000"/>
            <a:ext cx="6313163" cy="3505200"/>
          </a:xfrm>
          <a:prstGeom prst="rect">
            <a:avLst/>
          </a:prstGeom>
        </p:spPr>
      </p:pic>
      <p:pic>
        <p:nvPicPr>
          <p:cNvPr id="6" name="图片 5">
            <a:extLst>
              <a:ext uri="{FF2B5EF4-FFF2-40B4-BE49-F238E27FC236}">
                <a16:creationId xmlns:a16="http://schemas.microsoft.com/office/drawing/2014/main" id="{F0C6B411-9CDE-C34F-BF1E-19C8697B035E}"/>
              </a:ext>
            </a:extLst>
          </p:cNvPr>
          <p:cNvPicPr>
            <a:picLocks noChangeAspect="1"/>
          </p:cNvPicPr>
          <p:nvPr/>
        </p:nvPicPr>
        <p:blipFill>
          <a:blip r:embed="rId4"/>
          <a:stretch>
            <a:fillRect/>
          </a:stretch>
        </p:blipFill>
        <p:spPr>
          <a:xfrm>
            <a:off x="6553200" y="1905000"/>
            <a:ext cx="4473370" cy="3732915"/>
          </a:xfrm>
          <a:prstGeom prst="rect">
            <a:avLst/>
          </a:prstGeom>
        </p:spPr>
      </p:pic>
    </p:spTree>
    <p:extLst>
      <p:ext uri="{BB962C8B-B14F-4D97-AF65-F5344CB8AC3E}">
        <p14:creationId xmlns:p14="http://schemas.microsoft.com/office/powerpoint/2010/main" val="35820602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4142" y="925944"/>
            <a:ext cx="7193458" cy="398483"/>
          </a:xfrm>
          <a:prstGeom prst="rect">
            <a:avLst/>
          </a:prstGeom>
        </p:spPr>
        <p:txBody>
          <a:bodyPr vert="horz" wrap="square" lIns="0" tIns="8930" rIns="0" bIns="0" rtlCol="0">
            <a:spAutoFit/>
          </a:bodyPr>
          <a:lstStyle/>
          <a:p>
            <a:pPr marL="8929">
              <a:spcBef>
                <a:spcPts val="70"/>
              </a:spcBef>
            </a:pPr>
            <a:r>
              <a:rPr lang="en" sz="2531" spc="-4" dirty="0">
                <a:solidFill>
                  <a:srgbClr val="DF4F01"/>
                </a:solidFill>
                <a:latin typeface="Gill Sans"/>
                <a:cs typeface="Gill Sans"/>
              </a:rPr>
              <a:t>Combining Vision and Language</a:t>
            </a:r>
            <a:endParaRPr sz="2531" dirty="0">
              <a:latin typeface="Gill Sans"/>
              <a:cs typeface="Gill Sans"/>
            </a:endParaRPr>
          </a:p>
        </p:txBody>
      </p:sp>
      <p:sp>
        <p:nvSpPr>
          <p:cNvPr id="4" name="object 4"/>
          <p:cNvSpPr txBox="1"/>
          <p:nvPr/>
        </p:nvSpPr>
        <p:spPr>
          <a:xfrm>
            <a:off x="274142" y="6348380"/>
            <a:ext cx="2221985" cy="247096"/>
          </a:xfrm>
          <a:prstGeom prst="rect">
            <a:avLst/>
          </a:prstGeom>
        </p:spPr>
        <p:txBody>
          <a:bodyPr vert="horz" wrap="square" lIns="0" tIns="8930" rIns="0" bIns="0" rtlCol="0">
            <a:spAutoFit/>
          </a:bodyPr>
          <a:lstStyle/>
          <a:p>
            <a:pPr marL="8929">
              <a:spcBef>
                <a:spcPts val="70"/>
              </a:spcBef>
            </a:pPr>
            <a:r>
              <a:rPr lang="en-US" altLang="zh-CN" sz="1547" dirty="0">
                <a:solidFill>
                  <a:srgbClr val="CD853F"/>
                </a:solidFill>
                <a:latin typeface="Gill Sans"/>
                <a:cs typeface="Gill Sans"/>
              </a:rPr>
              <a:t>[He</a:t>
            </a:r>
            <a:r>
              <a:rPr lang="zh-CN" altLang="en-US" sz="1547"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err="1">
                <a:solidFill>
                  <a:srgbClr val="CD853F"/>
                </a:solidFill>
                <a:latin typeface="Gill Sans"/>
                <a:cs typeface="Gill Sans"/>
              </a:rPr>
              <a:t>a</a:t>
            </a:r>
            <a:r>
              <a:rPr sz="1547" spc="-4" dirty="0" err="1">
                <a:solidFill>
                  <a:srgbClr val="CD853F"/>
                </a:solidFill>
                <a:latin typeface="Gill Sans"/>
                <a:cs typeface="Gill Sans"/>
              </a:rPr>
              <a:t>l.</a:t>
            </a:r>
            <a:r>
              <a:rPr sz="1547" dirty="0" err="1">
                <a:solidFill>
                  <a:srgbClr val="CD853F"/>
                </a:solidFill>
                <a:latin typeface="Gill Sans"/>
                <a:cs typeface="Gill Sans"/>
              </a:rPr>
              <a:t>,</a:t>
            </a:r>
            <a:r>
              <a:rPr lang="en-US" sz="1547" spc="-158" dirty="0" err="1">
                <a:solidFill>
                  <a:srgbClr val="CD853F"/>
                </a:solidFill>
                <a:latin typeface="Gill Sans"/>
                <a:cs typeface="Gill Sans"/>
              </a:rPr>
              <a:t>CVPR</a:t>
            </a:r>
            <a:r>
              <a:rPr lang="en-US" sz="1547" spc="-158" dirty="0">
                <a:solidFill>
                  <a:srgbClr val="CD853F"/>
                </a:solidFill>
                <a:latin typeface="Gill Sans"/>
                <a:cs typeface="Gill Sans"/>
              </a:rPr>
              <a:t> 2017</a:t>
            </a:r>
            <a:r>
              <a:rPr sz="1547" dirty="0">
                <a:solidFill>
                  <a:srgbClr val="CD853F"/>
                </a:solidFill>
                <a:latin typeface="Gill Sans"/>
                <a:cs typeface="Gill Sans"/>
              </a:rPr>
              <a:t>]</a:t>
            </a:r>
            <a:endParaRPr sz="1547" dirty="0">
              <a:latin typeface="Gill Sans"/>
              <a:cs typeface="Gill Sans"/>
            </a:endParaRPr>
          </a:p>
        </p:txBody>
      </p:sp>
      <p:sp>
        <p:nvSpPr>
          <p:cNvPr id="7" name="object 5">
            <a:extLst>
              <a:ext uri="{FF2B5EF4-FFF2-40B4-BE49-F238E27FC236}">
                <a16:creationId xmlns:a16="http://schemas.microsoft.com/office/drawing/2014/main" id="{FB8B21A8-051B-9B4F-BC35-CCFB10B764C0}"/>
              </a:ext>
            </a:extLst>
          </p:cNvPr>
          <p:cNvSpPr txBox="1"/>
          <p:nvPr/>
        </p:nvSpPr>
        <p:spPr>
          <a:xfrm>
            <a:off x="274142" y="262524"/>
            <a:ext cx="8946058" cy="495945"/>
          </a:xfrm>
          <a:prstGeom prst="rect">
            <a:avLst/>
          </a:prstGeom>
        </p:spPr>
        <p:txBody>
          <a:bodyPr vert="horz" wrap="square" lIns="0" tIns="8930" rIns="0" bIns="0" rtlCol="0">
            <a:spAutoFit/>
          </a:bodyPr>
          <a:lstStyle/>
          <a:p>
            <a:pPr marL="8929">
              <a:spcBef>
                <a:spcPts val="70"/>
              </a:spcBef>
            </a:pPr>
            <a:r>
              <a:rPr lang="en" sz="3164" spc="-4" dirty="0">
                <a:latin typeface="Gill Sans"/>
                <a:cs typeface="Gill Sans"/>
              </a:rPr>
              <a:t>Fine-grained recognition with multi-modality data</a:t>
            </a:r>
            <a:endParaRPr sz="3164" dirty="0">
              <a:latin typeface="Gill Sans"/>
              <a:cs typeface="Gill Sans"/>
            </a:endParaRPr>
          </a:p>
        </p:txBody>
      </p:sp>
      <p:pic>
        <p:nvPicPr>
          <p:cNvPr id="5" name="图片 4">
            <a:extLst>
              <a:ext uri="{FF2B5EF4-FFF2-40B4-BE49-F238E27FC236}">
                <a16:creationId xmlns:a16="http://schemas.microsoft.com/office/drawing/2014/main" id="{3227A3B8-78C2-3E45-A731-B050D8FB740C}"/>
              </a:ext>
            </a:extLst>
          </p:cNvPr>
          <p:cNvPicPr>
            <a:picLocks noChangeAspect="1"/>
          </p:cNvPicPr>
          <p:nvPr/>
        </p:nvPicPr>
        <p:blipFill>
          <a:blip r:embed="rId3"/>
          <a:stretch>
            <a:fillRect/>
          </a:stretch>
        </p:blipFill>
        <p:spPr>
          <a:xfrm>
            <a:off x="2487660" y="1324427"/>
            <a:ext cx="8747341" cy="5334141"/>
          </a:xfrm>
          <a:prstGeom prst="rect">
            <a:avLst/>
          </a:prstGeom>
        </p:spPr>
      </p:pic>
    </p:spTree>
    <p:extLst>
      <p:ext uri="{BB962C8B-B14F-4D97-AF65-F5344CB8AC3E}">
        <p14:creationId xmlns:p14="http://schemas.microsoft.com/office/powerpoint/2010/main" val="3723890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6" name="Table 5"/>
          <p:cNvGraphicFramePr>
            <a:graphicFrameLocks noGrp="1"/>
          </p:cNvGraphicFramePr>
          <p:nvPr/>
        </p:nvGraphicFramePr>
        <p:xfrm>
          <a:off x="5203602"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8850737" y="3295403"/>
          <a:ext cx="1131463" cy="1133432"/>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tblGrid>
              <a:tr h="1133432">
                <a:tc>
                  <a:txBody>
                    <a:bodyPr/>
                    <a:lstStyle/>
                    <a:p>
                      <a:pPr algn="ctr"/>
                      <a:r>
                        <a:rPr lang="en-US" sz="1900" dirty="0"/>
                        <a:t>?</a:t>
                      </a:r>
                    </a:p>
                  </a:txBody>
                  <a:tcPr marL="98289" marR="98289" marT="49145" marB="49145" anchor="ctr"/>
                </a:tc>
                <a:extLst>
                  <a:ext uri="{0D108BD9-81ED-4DB2-BD59-A6C34878D82A}">
                    <a16:rowId xmlns:a16="http://schemas.microsoft.com/office/drawing/2014/main" val="10000"/>
                  </a:ext>
                </a:extLst>
              </a:tr>
            </a:tbl>
          </a:graphicData>
        </a:graphic>
      </p:graphicFrame>
      <p:sp>
        <p:nvSpPr>
          <p:cNvPr id="8" name="TextBox 7"/>
          <p:cNvSpPr txBox="1"/>
          <p:nvPr/>
        </p:nvSpPr>
        <p:spPr>
          <a:xfrm>
            <a:off x="4252236" y="3569732"/>
            <a:ext cx="518523" cy="584775"/>
          </a:xfrm>
          <a:prstGeom prst="rect">
            <a:avLst/>
          </a:prstGeom>
          <a:noFill/>
        </p:spPr>
        <p:txBody>
          <a:bodyPr wrap="square" rtlCol="0" anchor="ctr">
            <a:spAutoFit/>
          </a:bodyPr>
          <a:lstStyle/>
          <a:p>
            <a:pPr algn="ctr"/>
            <a:r>
              <a:rPr lang="en-US" sz="3200"/>
              <a:t>*</a:t>
            </a:r>
          </a:p>
        </p:txBody>
      </p:sp>
      <p:sp>
        <p:nvSpPr>
          <p:cNvPr id="9" name="TextBox 8"/>
          <p:cNvSpPr txBox="1"/>
          <p:nvPr/>
        </p:nvSpPr>
        <p:spPr>
          <a:xfrm>
            <a:off x="7899371" y="3569732"/>
            <a:ext cx="518523" cy="584775"/>
          </a:xfrm>
          <a:prstGeom prst="rect">
            <a:avLst/>
          </a:prstGeom>
          <a:noFill/>
        </p:spPr>
        <p:txBody>
          <a:bodyPr wrap="square" rtlCol="0" anchor="ctr">
            <a:spAutoFit/>
          </a:bodyPr>
          <a:lstStyle/>
          <a:p>
            <a:pPr algn="ctr"/>
            <a:r>
              <a:rPr lang="en-US" sz="3200"/>
              <a:t>=</a:t>
            </a:r>
          </a:p>
        </p:txBody>
      </p:sp>
      <p:graphicFrame>
        <p:nvGraphicFramePr>
          <p:cNvPr id="15" name="Table 14"/>
          <p:cNvGraphicFramePr>
            <a:graphicFrameLocks noGrp="1"/>
          </p:cNvGraphicFramePr>
          <p:nvPr/>
        </p:nvGraphicFramePr>
        <p:xfrm>
          <a:off x="1556467"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21</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18</a:t>
                      </a:r>
                    </a:p>
                  </a:txBody>
                  <a:tcPr marL="98289" marR="98289" marT="49145" marB="49145" anchor="ctr"/>
                </a:tc>
                <a:tc>
                  <a:txBody>
                    <a:bodyPr/>
                    <a:lstStyle/>
                    <a:p>
                      <a:pPr algn="ctr"/>
                      <a:r>
                        <a:rPr lang="en-US" sz="1900" dirty="0"/>
                        <a:t>31</a:t>
                      </a:r>
                    </a:p>
                  </a:txBody>
                  <a:tcPr marL="98289" marR="98289" marT="49145" marB="49145" anchor="ctr"/>
                </a:tc>
                <a:extLst>
                  <a:ext uri="{0D108BD9-81ED-4DB2-BD59-A6C34878D82A}">
                    <a16:rowId xmlns:a16="http://schemas.microsoft.com/office/drawing/2014/main" val="10001"/>
                  </a:ext>
                </a:extLst>
              </a:tr>
            </a:tbl>
          </a:graphicData>
        </a:graphic>
      </p:graphicFrame>
      <p:pic>
        <p:nvPicPr>
          <p:cNvPr id="10"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3" cstate="print"/>
          <a:srcRect l="28258"/>
          <a:stretch/>
        </p:blipFill>
        <p:spPr bwMode="auto">
          <a:xfrm>
            <a:off x="3413637" y="5607999"/>
            <a:ext cx="5305425" cy="1250001"/>
          </a:xfrm>
          <a:prstGeom prst="rect">
            <a:avLst/>
          </a:prstGeom>
          <a:noFill/>
          <a:ln w="9525">
            <a:noFill/>
            <a:miter lim="800000"/>
            <a:headEnd/>
            <a:tailEnd/>
          </a:ln>
        </p:spPr>
      </p:pic>
      <p:sp>
        <p:nvSpPr>
          <p:cNvPr id="11" name="Rectangle 1">
            <a:extLst>
              <a:ext uri="{FF2B5EF4-FFF2-40B4-BE49-F238E27FC236}">
                <a16:creationId xmlns:a16="http://schemas.microsoft.com/office/drawing/2014/main" id="{968BCC13-8410-3849-8B79-8FF4AE71FC5A}"/>
              </a:ext>
            </a:extLst>
          </p:cNvPr>
          <p:cNvSpPr>
            <a:spLocks noChangeArrowheads="1"/>
          </p:cNvSpPr>
          <p:nvPr/>
        </p:nvSpPr>
        <p:spPr bwMode="auto">
          <a:xfrm>
            <a:off x="2781711" y="6041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4" cstate="print"/>
          <a:srcRect l="18619" t="10870" r="74707"/>
          <a:stretch/>
        </p:blipFill>
        <p:spPr bwMode="auto">
          <a:xfrm>
            <a:off x="2931036" y="5774266"/>
            <a:ext cx="482600" cy="1083733"/>
          </a:xfrm>
          <a:prstGeom prst="rect">
            <a:avLst/>
          </a:prstGeom>
          <a:noFill/>
          <a:ln w="9525">
            <a:noFill/>
            <a:miter lim="800000"/>
            <a:headEnd/>
            <a:tailEnd/>
          </a:ln>
        </p:spPr>
      </p:pic>
      <p:pic>
        <p:nvPicPr>
          <p:cNvPr id="13" name="Picture 12" descr="latex-image-1.pdf">
            <a:extLst>
              <a:ext uri="{FF2B5EF4-FFF2-40B4-BE49-F238E27FC236}">
                <a16:creationId xmlns:a16="http://schemas.microsoft.com/office/drawing/2014/main" id="{544746B2-E227-1F44-98FB-958F0EED3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10" y="6041577"/>
            <a:ext cx="2486126" cy="370914"/>
          </a:xfrm>
          <a:prstGeom prst="rect">
            <a:avLst/>
          </a:prstGeom>
        </p:spPr>
      </p:pic>
    </p:spTree>
    <p:extLst>
      <p:ext uri="{BB962C8B-B14F-4D97-AF65-F5344CB8AC3E}">
        <p14:creationId xmlns:p14="http://schemas.microsoft.com/office/powerpoint/2010/main" val="15041758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4142" y="925944"/>
            <a:ext cx="7193458" cy="398483"/>
          </a:xfrm>
          <a:prstGeom prst="rect">
            <a:avLst/>
          </a:prstGeom>
        </p:spPr>
        <p:txBody>
          <a:bodyPr vert="horz" wrap="square" lIns="0" tIns="8930" rIns="0" bIns="0" rtlCol="0">
            <a:spAutoFit/>
          </a:bodyPr>
          <a:lstStyle/>
          <a:p>
            <a:pPr marL="8929">
              <a:spcBef>
                <a:spcPts val="70"/>
              </a:spcBef>
            </a:pPr>
            <a:r>
              <a:rPr lang="en" sz="2531" spc="-4" dirty="0">
                <a:solidFill>
                  <a:srgbClr val="DF4F01"/>
                </a:solidFill>
                <a:latin typeface="Gill Sans"/>
                <a:cs typeface="Gill Sans"/>
              </a:rPr>
              <a:t>Deep Metric Learning</a:t>
            </a:r>
            <a:endParaRPr sz="2531" dirty="0">
              <a:latin typeface="Gill Sans"/>
              <a:cs typeface="Gill Sans"/>
            </a:endParaRPr>
          </a:p>
        </p:txBody>
      </p:sp>
      <p:sp>
        <p:nvSpPr>
          <p:cNvPr id="4" name="object 4"/>
          <p:cNvSpPr txBox="1"/>
          <p:nvPr/>
        </p:nvSpPr>
        <p:spPr>
          <a:xfrm>
            <a:off x="274142" y="6348380"/>
            <a:ext cx="2221985" cy="247096"/>
          </a:xfrm>
          <a:prstGeom prst="rect">
            <a:avLst/>
          </a:prstGeom>
        </p:spPr>
        <p:txBody>
          <a:bodyPr vert="horz" wrap="square" lIns="0" tIns="8930" rIns="0" bIns="0" rtlCol="0">
            <a:spAutoFit/>
          </a:bodyPr>
          <a:lstStyle/>
          <a:p>
            <a:pPr marL="8929">
              <a:spcBef>
                <a:spcPts val="70"/>
              </a:spcBef>
            </a:pPr>
            <a:r>
              <a:rPr lang="en-US" altLang="zh-CN" sz="1547" dirty="0">
                <a:solidFill>
                  <a:srgbClr val="CD853F"/>
                </a:solidFill>
                <a:latin typeface="Gill Sans"/>
                <a:cs typeface="Gill Sans"/>
              </a:rPr>
              <a:t>[Cui</a:t>
            </a:r>
            <a:r>
              <a:rPr lang="zh-CN" altLang="en-US" sz="1547"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err="1">
                <a:solidFill>
                  <a:srgbClr val="CD853F"/>
                </a:solidFill>
                <a:latin typeface="Gill Sans"/>
                <a:cs typeface="Gill Sans"/>
              </a:rPr>
              <a:t>a</a:t>
            </a:r>
            <a:r>
              <a:rPr sz="1547" spc="-4" dirty="0" err="1">
                <a:solidFill>
                  <a:srgbClr val="CD853F"/>
                </a:solidFill>
                <a:latin typeface="Gill Sans"/>
                <a:cs typeface="Gill Sans"/>
              </a:rPr>
              <a:t>l.</a:t>
            </a:r>
            <a:r>
              <a:rPr sz="1547" dirty="0" err="1">
                <a:solidFill>
                  <a:srgbClr val="CD853F"/>
                </a:solidFill>
                <a:latin typeface="Gill Sans"/>
                <a:cs typeface="Gill Sans"/>
              </a:rPr>
              <a:t>,</a:t>
            </a:r>
            <a:r>
              <a:rPr lang="en-US" sz="1547" spc="-158" dirty="0" err="1">
                <a:solidFill>
                  <a:srgbClr val="CD853F"/>
                </a:solidFill>
                <a:latin typeface="Gill Sans"/>
                <a:cs typeface="Gill Sans"/>
              </a:rPr>
              <a:t>CVPR</a:t>
            </a:r>
            <a:r>
              <a:rPr lang="en-US" sz="1547" spc="-158" dirty="0">
                <a:solidFill>
                  <a:srgbClr val="CD853F"/>
                </a:solidFill>
                <a:latin typeface="Gill Sans"/>
                <a:cs typeface="Gill Sans"/>
              </a:rPr>
              <a:t> 2016</a:t>
            </a:r>
            <a:r>
              <a:rPr sz="1547" dirty="0">
                <a:solidFill>
                  <a:srgbClr val="CD853F"/>
                </a:solidFill>
                <a:latin typeface="Gill Sans"/>
                <a:cs typeface="Gill Sans"/>
              </a:rPr>
              <a:t>]</a:t>
            </a:r>
            <a:endParaRPr sz="1547" dirty="0">
              <a:latin typeface="Gill Sans"/>
              <a:cs typeface="Gill Sans"/>
            </a:endParaRPr>
          </a:p>
        </p:txBody>
      </p:sp>
      <p:sp>
        <p:nvSpPr>
          <p:cNvPr id="7" name="object 5">
            <a:extLst>
              <a:ext uri="{FF2B5EF4-FFF2-40B4-BE49-F238E27FC236}">
                <a16:creationId xmlns:a16="http://schemas.microsoft.com/office/drawing/2014/main" id="{FB8B21A8-051B-9B4F-BC35-CCFB10B764C0}"/>
              </a:ext>
            </a:extLst>
          </p:cNvPr>
          <p:cNvSpPr txBox="1"/>
          <p:nvPr/>
        </p:nvSpPr>
        <p:spPr>
          <a:xfrm>
            <a:off x="274142" y="262524"/>
            <a:ext cx="8946058" cy="495945"/>
          </a:xfrm>
          <a:prstGeom prst="rect">
            <a:avLst/>
          </a:prstGeom>
        </p:spPr>
        <p:txBody>
          <a:bodyPr vert="horz" wrap="square" lIns="0" tIns="8930" rIns="0" bIns="0" rtlCol="0">
            <a:spAutoFit/>
          </a:bodyPr>
          <a:lstStyle/>
          <a:p>
            <a:pPr marL="8929">
              <a:spcBef>
                <a:spcPts val="70"/>
              </a:spcBef>
            </a:pPr>
            <a:r>
              <a:rPr lang="en" sz="3164" spc="-4" dirty="0">
                <a:latin typeface="Gill Sans"/>
                <a:cs typeface="Gill Sans"/>
              </a:rPr>
              <a:t>Fine-grained recognition with humans in the loop</a:t>
            </a:r>
            <a:endParaRPr sz="3164" dirty="0">
              <a:latin typeface="Gill Sans"/>
              <a:cs typeface="Gill Sans"/>
            </a:endParaRPr>
          </a:p>
        </p:txBody>
      </p:sp>
      <p:pic>
        <p:nvPicPr>
          <p:cNvPr id="2" name="图片 1">
            <a:extLst>
              <a:ext uri="{FF2B5EF4-FFF2-40B4-BE49-F238E27FC236}">
                <a16:creationId xmlns:a16="http://schemas.microsoft.com/office/drawing/2014/main" id="{EFF38DB9-52D3-354A-8B39-73FA5ABACF50}"/>
              </a:ext>
            </a:extLst>
          </p:cNvPr>
          <p:cNvPicPr>
            <a:picLocks noChangeAspect="1"/>
          </p:cNvPicPr>
          <p:nvPr/>
        </p:nvPicPr>
        <p:blipFill>
          <a:blip r:embed="rId3"/>
          <a:stretch>
            <a:fillRect/>
          </a:stretch>
        </p:blipFill>
        <p:spPr>
          <a:xfrm>
            <a:off x="3845470" y="988524"/>
            <a:ext cx="6212929" cy="5655623"/>
          </a:xfrm>
          <a:prstGeom prst="rect">
            <a:avLst/>
          </a:prstGeom>
        </p:spPr>
      </p:pic>
    </p:spTree>
    <p:extLst>
      <p:ext uri="{BB962C8B-B14F-4D97-AF65-F5344CB8AC3E}">
        <p14:creationId xmlns:p14="http://schemas.microsoft.com/office/powerpoint/2010/main" val="29510117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4142" y="1600200"/>
            <a:ext cx="10317658" cy="398483"/>
          </a:xfrm>
          <a:prstGeom prst="rect">
            <a:avLst/>
          </a:prstGeom>
        </p:spPr>
        <p:txBody>
          <a:bodyPr vert="horz" wrap="square" lIns="0" tIns="8930" rIns="0" bIns="0" rtlCol="0">
            <a:spAutoFit/>
          </a:bodyPr>
          <a:lstStyle/>
          <a:p>
            <a:pPr marL="8929">
              <a:spcBef>
                <a:spcPts val="70"/>
              </a:spcBef>
            </a:pPr>
            <a:r>
              <a:rPr lang="en" sz="2531" spc="-4" dirty="0">
                <a:solidFill>
                  <a:srgbClr val="DF4F01"/>
                </a:solidFill>
                <a:latin typeface="Gill Sans"/>
                <a:cs typeface="Gill Sans"/>
              </a:rPr>
              <a:t>http://</a:t>
            </a:r>
            <a:r>
              <a:rPr lang="en" sz="2531" spc="-4" dirty="0" err="1">
                <a:solidFill>
                  <a:srgbClr val="DF4F01"/>
                </a:solidFill>
                <a:latin typeface="Gill Sans"/>
                <a:cs typeface="Gill Sans"/>
              </a:rPr>
              <a:t>www.weixiushen.com</a:t>
            </a:r>
            <a:r>
              <a:rPr lang="en" sz="2531" spc="-4" dirty="0">
                <a:solidFill>
                  <a:srgbClr val="DF4F01"/>
                </a:solidFill>
                <a:latin typeface="Gill Sans"/>
                <a:cs typeface="Gill Sans"/>
              </a:rPr>
              <a:t>/project/</a:t>
            </a:r>
            <a:r>
              <a:rPr lang="en" sz="2531" spc="-4" dirty="0" err="1">
                <a:solidFill>
                  <a:srgbClr val="DF4F01"/>
                </a:solidFill>
                <a:latin typeface="Gill Sans"/>
                <a:cs typeface="Gill Sans"/>
              </a:rPr>
              <a:t>Awesome_FGIA</a:t>
            </a:r>
            <a:r>
              <a:rPr lang="en" sz="2531" spc="-4" dirty="0">
                <a:solidFill>
                  <a:srgbClr val="DF4F01"/>
                </a:solidFill>
                <a:latin typeface="Gill Sans"/>
                <a:cs typeface="Gill Sans"/>
              </a:rPr>
              <a:t>/</a:t>
            </a:r>
            <a:r>
              <a:rPr lang="en" sz="2531" spc="-4" dirty="0" err="1">
                <a:solidFill>
                  <a:srgbClr val="DF4F01"/>
                </a:solidFill>
                <a:latin typeface="Gill Sans"/>
                <a:cs typeface="Gill Sans"/>
              </a:rPr>
              <a:t>Awesome_FGIA.html</a:t>
            </a:r>
            <a:endParaRPr sz="2531" dirty="0">
              <a:latin typeface="Gill Sans"/>
              <a:cs typeface="Gill Sans"/>
            </a:endParaRPr>
          </a:p>
        </p:txBody>
      </p:sp>
      <p:sp>
        <p:nvSpPr>
          <p:cNvPr id="7" name="object 5">
            <a:extLst>
              <a:ext uri="{FF2B5EF4-FFF2-40B4-BE49-F238E27FC236}">
                <a16:creationId xmlns:a16="http://schemas.microsoft.com/office/drawing/2014/main" id="{FB8B21A8-051B-9B4F-BC35-CCFB10B764C0}"/>
              </a:ext>
            </a:extLst>
          </p:cNvPr>
          <p:cNvSpPr txBox="1"/>
          <p:nvPr/>
        </p:nvSpPr>
        <p:spPr>
          <a:xfrm>
            <a:off x="274142" y="262524"/>
            <a:ext cx="8946058" cy="495945"/>
          </a:xfrm>
          <a:prstGeom prst="rect">
            <a:avLst/>
          </a:prstGeom>
        </p:spPr>
        <p:txBody>
          <a:bodyPr vert="horz" wrap="square" lIns="0" tIns="8930" rIns="0" bIns="0" rtlCol="0">
            <a:spAutoFit/>
          </a:bodyPr>
          <a:lstStyle/>
          <a:p>
            <a:pPr marL="8929">
              <a:spcBef>
                <a:spcPts val="70"/>
              </a:spcBef>
            </a:pPr>
            <a:r>
              <a:rPr lang="en" sz="3164" spc="-4" dirty="0" err="1">
                <a:latin typeface="Gill Sans"/>
                <a:cs typeface="Gill Sans"/>
              </a:rPr>
              <a:t>参考链接</a:t>
            </a:r>
            <a:endParaRPr sz="3164" dirty="0">
              <a:latin typeface="Gill Sans"/>
              <a:cs typeface="Gill Sans"/>
            </a:endParaRPr>
          </a:p>
        </p:txBody>
      </p:sp>
    </p:spTree>
    <p:extLst>
      <p:ext uri="{BB962C8B-B14F-4D97-AF65-F5344CB8AC3E}">
        <p14:creationId xmlns:p14="http://schemas.microsoft.com/office/powerpoint/2010/main" val="2352479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6" name="Table 5"/>
          <p:cNvGraphicFramePr>
            <a:graphicFrameLocks noGrp="1"/>
          </p:cNvGraphicFramePr>
          <p:nvPr/>
        </p:nvGraphicFramePr>
        <p:xfrm>
          <a:off x="5203602"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8850737" y="3295403"/>
          <a:ext cx="1131463" cy="1133432"/>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tblGrid>
              <a:tr h="1133432">
                <a:tc>
                  <a:txBody>
                    <a:bodyPr/>
                    <a:lstStyle/>
                    <a:p>
                      <a:pPr algn="ctr"/>
                      <a:r>
                        <a:rPr lang="en-US" sz="1900" dirty="0"/>
                        <a:t>232</a:t>
                      </a:r>
                    </a:p>
                  </a:txBody>
                  <a:tcPr marL="98289" marR="98289" marT="49145" marB="49145" anchor="ctr"/>
                </a:tc>
                <a:extLst>
                  <a:ext uri="{0D108BD9-81ED-4DB2-BD59-A6C34878D82A}">
                    <a16:rowId xmlns:a16="http://schemas.microsoft.com/office/drawing/2014/main" val="10000"/>
                  </a:ext>
                </a:extLst>
              </a:tr>
            </a:tbl>
          </a:graphicData>
        </a:graphic>
      </p:graphicFrame>
      <p:sp>
        <p:nvSpPr>
          <p:cNvPr id="8" name="TextBox 7"/>
          <p:cNvSpPr txBox="1"/>
          <p:nvPr/>
        </p:nvSpPr>
        <p:spPr>
          <a:xfrm>
            <a:off x="4252236" y="3569732"/>
            <a:ext cx="518523" cy="584775"/>
          </a:xfrm>
          <a:prstGeom prst="rect">
            <a:avLst/>
          </a:prstGeom>
          <a:noFill/>
        </p:spPr>
        <p:txBody>
          <a:bodyPr wrap="square" rtlCol="0" anchor="ctr">
            <a:spAutoFit/>
          </a:bodyPr>
          <a:lstStyle/>
          <a:p>
            <a:pPr algn="ctr"/>
            <a:r>
              <a:rPr lang="en-US" sz="3200"/>
              <a:t>*</a:t>
            </a:r>
          </a:p>
        </p:txBody>
      </p:sp>
      <p:sp>
        <p:nvSpPr>
          <p:cNvPr id="9" name="TextBox 8"/>
          <p:cNvSpPr txBox="1"/>
          <p:nvPr/>
        </p:nvSpPr>
        <p:spPr>
          <a:xfrm>
            <a:off x="7899371" y="3569732"/>
            <a:ext cx="518523" cy="584775"/>
          </a:xfrm>
          <a:prstGeom prst="rect">
            <a:avLst/>
          </a:prstGeom>
          <a:noFill/>
        </p:spPr>
        <p:txBody>
          <a:bodyPr wrap="square" rtlCol="0" anchor="ctr">
            <a:spAutoFit/>
          </a:bodyPr>
          <a:lstStyle/>
          <a:p>
            <a:pPr algn="ctr"/>
            <a:r>
              <a:rPr lang="en-US" sz="3200"/>
              <a:t>=</a:t>
            </a:r>
          </a:p>
        </p:txBody>
      </p:sp>
      <p:graphicFrame>
        <p:nvGraphicFramePr>
          <p:cNvPr id="15" name="Table 14"/>
          <p:cNvGraphicFramePr>
            <a:graphicFrameLocks noGrp="1"/>
          </p:cNvGraphicFramePr>
          <p:nvPr/>
        </p:nvGraphicFramePr>
        <p:xfrm>
          <a:off x="1556467"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21</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18</a:t>
                      </a:r>
                    </a:p>
                  </a:txBody>
                  <a:tcPr marL="98289" marR="98289" marT="49145" marB="49145" anchor="ctr"/>
                </a:tc>
                <a:tc>
                  <a:txBody>
                    <a:bodyPr/>
                    <a:lstStyle/>
                    <a:p>
                      <a:pPr algn="ctr"/>
                      <a:r>
                        <a:rPr lang="en-US" sz="1900" dirty="0"/>
                        <a:t>31</a:t>
                      </a:r>
                    </a:p>
                  </a:txBody>
                  <a:tcPr marL="98289" marR="98289" marT="49145" marB="49145" anchor="ctr"/>
                </a:tc>
                <a:extLst>
                  <a:ext uri="{0D108BD9-81ED-4DB2-BD59-A6C34878D82A}">
                    <a16:rowId xmlns:a16="http://schemas.microsoft.com/office/drawing/2014/main" val="10001"/>
                  </a:ext>
                </a:extLst>
              </a:tr>
            </a:tbl>
          </a:graphicData>
        </a:graphic>
      </p:graphicFrame>
      <p:sp>
        <p:nvSpPr>
          <p:cNvPr id="10" name="Rectangle 9"/>
          <p:cNvSpPr/>
          <p:nvPr/>
        </p:nvSpPr>
        <p:spPr>
          <a:xfrm>
            <a:off x="1524000" y="2631862"/>
            <a:ext cx="2286000" cy="224493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3" cstate="print"/>
          <a:srcRect l="28258"/>
          <a:stretch/>
        </p:blipFill>
        <p:spPr bwMode="auto">
          <a:xfrm>
            <a:off x="3413637" y="5607999"/>
            <a:ext cx="5305425" cy="12500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781711" y="6041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4" cstate="print"/>
          <a:srcRect l="18619" t="10870" r="74707"/>
          <a:stretch/>
        </p:blipFill>
        <p:spPr bwMode="auto">
          <a:xfrm>
            <a:off x="2931036" y="5774266"/>
            <a:ext cx="482600" cy="1083733"/>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10" y="6041577"/>
            <a:ext cx="2486126" cy="370914"/>
          </a:xfrm>
          <a:prstGeom prst="rect">
            <a:avLst/>
          </a:prstGeom>
        </p:spPr>
      </p:pic>
    </p:spTree>
    <p:extLst>
      <p:ext uri="{BB962C8B-B14F-4D97-AF65-F5344CB8AC3E}">
        <p14:creationId xmlns:p14="http://schemas.microsoft.com/office/powerpoint/2010/main" val="1797769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they are useful</a:t>
            </a:r>
          </a:p>
        </p:txBody>
      </p:sp>
      <p:sp>
        <p:nvSpPr>
          <p:cNvPr id="3" name="Content Placeholder 2"/>
          <p:cNvSpPr>
            <a:spLocks noGrp="1"/>
          </p:cNvSpPr>
          <p:nvPr>
            <p:ph idx="1"/>
          </p:nvPr>
        </p:nvSpPr>
        <p:spPr>
          <a:xfrm>
            <a:off x="838200" y="1825625"/>
            <a:ext cx="10515600" cy="522159"/>
          </a:xfrm>
        </p:spPr>
        <p:txBody>
          <a:bodyPr/>
          <a:lstStyle/>
          <a:p>
            <a:pPr marL="0" indent="0">
              <a:buNone/>
            </a:pPr>
            <a:r>
              <a:rPr lang="en-US" dirty="0"/>
              <a:t>Allow us to find </a:t>
            </a:r>
            <a:r>
              <a:rPr lang="en-US" b="1" dirty="0"/>
              <a:t>interesting insights/features</a:t>
            </a:r>
            <a:r>
              <a:rPr lang="en-US" dirty="0"/>
              <a:t> from images!</a:t>
            </a:r>
          </a:p>
        </p:txBody>
      </p:sp>
      <p:graphicFrame>
        <p:nvGraphicFramePr>
          <p:cNvPr id="5" name="Table 4"/>
          <p:cNvGraphicFramePr>
            <a:graphicFrameLocks noGrp="1"/>
          </p:cNvGraphicFramePr>
          <p:nvPr/>
        </p:nvGraphicFramePr>
        <p:xfrm>
          <a:off x="4786579" y="3310253"/>
          <a:ext cx="1797267" cy="1800393"/>
        </p:xfrm>
        <a:graphic>
          <a:graphicData uri="http://schemas.openxmlformats.org/drawingml/2006/table">
            <a:tbl>
              <a:tblPr firstRow="1" bandRow="1">
                <a:tableStyleId>{5940675A-B579-460E-94D1-54222C63F5DA}</a:tableStyleId>
              </a:tblPr>
              <a:tblGrid>
                <a:gridCol w="599089">
                  <a:extLst>
                    <a:ext uri="{9D8B030D-6E8A-4147-A177-3AD203B41FA5}">
                      <a16:colId xmlns:a16="http://schemas.microsoft.com/office/drawing/2014/main" val="20000"/>
                    </a:ext>
                  </a:extLst>
                </a:gridCol>
                <a:gridCol w="599089">
                  <a:extLst>
                    <a:ext uri="{9D8B030D-6E8A-4147-A177-3AD203B41FA5}">
                      <a16:colId xmlns:a16="http://schemas.microsoft.com/office/drawing/2014/main" val="20001"/>
                    </a:ext>
                  </a:extLst>
                </a:gridCol>
                <a:gridCol w="599089">
                  <a:extLst>
                    <a:ext uri="{9D8B030D-6E8A-4147-A177-3AD203B41FA5}">
                      <a16:colId xmlns:a16="http://schemas.microsoft.com/office/drawing/2014/main" val="20002"/>
                    </a:ext>
                  </a:extLst>
                </a:gridCol>
              </a:tblGrid>
              <a:tr h="600131">
                <a:tc>
                  <a:txBody>
                    <a:bodyPr/>
                    <a:lstStyle/>
                    <a:p>
                      <a:pPr algn="ctr"/>
                      <a:r>
                        <a:rPr lang="en-US" sz="1900" dirty="0"/>
                        <a:t>0</a:t>
                      </a:r>
                    </a:p>
                  </a:txBody>
                  <a:tcPr marL="98289" marR="98289" marT="49145" marB="49145" anchor="ctr"/>
                </a:tc>
                <a:tc>
                  <a:txBody>
                    <a:bodyPr/>
                    <a:lstStyle/>
                    <a:p>
                      <a:pPr algn="ctr"/>
                      <a:r>
                        <a:rPr lang="en-US" sz="1900" dirty="0"/>
                        <a:t>-½ </a:t>
                      </a:r>
                    </a:p>
                  </a:txBody>
                  <a:tcPr marL="98289" marR="98289" marT="49145" marB="49145" anchor="ctr"/>
                </a:tc>
                <a:tc>
                  <a:txBody>
                    <a:bodyPr/>
                    <a:lstStyle/>
                    <a:p>
                      <a:pPr algn="ctr"/>
                      <a:r>
                        <a:rPr lang="en-US" sz="1900" dirty="0"/>
                        <a:t>0</a:t>
                      </a:r>
                    </a:p>
                  </a:txBody>
                  <a:tcPr marL="98289" marR="98289" marT="49145" marB="49145" anchor="ctr"/>
                </a:tc>
                <a:extLst>
                  <a:ext uri="{0D108BD9-81ED-4DB2-BD59-A6C34878D82A}">
                    <a16:rowId xmlns:a16="http://schemas.microsoft.com/office/drawing/2014/main" val="10000"/>
                  </a:ext>
                </a:extLst>
              </a:tr>
              <a:tr h="600131">
                <a:tc>
                  <a:txBody>
                    <a:bodyPr/>
                    <a:lstStyle/>
                    <a:p>
                      <a:pPr algn="ctr"/>
                      <a:r>
                        <a:rPr lang="en-US" sz="1900" dirty="0"/>
                        <a:t>0</a:t>
                      </a:r>
                    </a:p>
                  </a:txBody>
                  <a:tcPr marL="98289" marR="98289" marT="49145" marB="49145" anchor="ctr"/>
                </a:tc>
                <a:tc>
                  <a:txBody>
                    <a:bodyPr/>
                    <a:lstStyle/>
                    <a:p>
                      <a:pPr algn="ctr"/>
                      <a:r>
                        <a:rPr lang="en-US" sz="1900" dirty="0"/>
                        <a:t>0</a:t>
                      </a:r>
                    </a:p>
                  </a:txBody>
                  <a:tcPr marL="98289" marR="98289" marT="49145" marB="49145" anchor="ctr"/>
                </a:tc>
                <a:tc>
                  <a:txBody>
                    <a:bodyPr/>
                    <a:lstStyle/>
                    <a:p>
                      <a:pPr algn="ctr"/>
                      <a:r>
                        <a:rPr lang="en-US" sz="1900" dirty="0"/>
                        <a:t>0</a:t>
                      </a:r>
                    </a:p>
                  </a:txBody>
                  <a:tcPr marL="98289" marR="98289" marT="49145" marB="49145" anchor="ctr"/>
                </a:tc>
                <a:extLst>
                  <a:ext uri="{0D108BD9-81ED-4DB2-BD59-A6C34878D82A}">
                    <a16:rowId xmlns:a16="http://schemas.microsoft.com/office/drawing/2014/main" val="10001"/>
                  </a:ext>
                </a:extLst>
              </a:tr>
              <a:tr h="600131">
                <a:tc>
                  <a:txBody>
                    <a:bodyPr/>
                    <a:lstStyle/>
                    <a:p>
                      <a:pPr algn="ctr"/>
                      <a:r>
                        <a:rPr lang="en-US" sz="1900" dirty="0"/>
                        <a:t>0</a:t>
                      </a:r>
                    </a:p>
                  </a:txBody>
                  <a:tcPr marL="98289" marR="98289" marT="49145" marB="49145" anchor="ctr"/>
                </a:tc>
                <a:tc>
                  <a:txBody>
                    <a:bodyPr/>
                    <a:lstStyle/>
                    <a:p>
                      <a:pPr algn="ctr"/>
                      <a:r>
                        <a:rPr lang="en-US" sz="1900" dirty="0"/>
                        <a:t>½ </a:t>
                      </a:r>
                    </a:p>
                  </a:txBody>
                  <a:tcPr marL="98289" marR="98289" marT="49145" marB="49145" anchor="ctr"/>
                </a:tc>
                <a:tc>
                  <a:txBody>
                    <a:bodyPr/>
                    <a:lstStyle/>
                    <a:p>
                      <a:pPr algn="ctr"/>
                      <a:r>
                        <a:rPr lang="en-US" sz="1900" dirty="0"/>
                        <a:t>0</a:t>
                      </a:r>
                    </a:p>
                  </a:txBody>
                  <a:tcPr marL="98289" marR="98289" marT="49145" marB="49145" anchor="ctr"/>
                </a:tc>
                <a:extLst>
                  <a:ext uri="{0D108BD9-81ED-4DB2-BD59-A6C34878D82A}">
                    <a16:rowId xmlns:a16="http://schemas.microsoft.com/office/drawing/2014/main" val="10002"/>
                  </a:ext>
                </a:extLst>
              </a:tr>
            </a:tbl>
          </a:graphicData>
        </a:graphic>
      </p:graphicFrame>
      <p:sp>
        <p:nvSpPr>
          <p:cNvPr id="7" name="TextBox 6"/>
          <p:cNvSpPr txBox="1"/>
          <p:nvPr/>
        </p:nvSpPr>
        <p:spPr>
          <a:xfrm>
            <a:off x="4022577" y="4038600"/>
            <a:ext cx="411822" cy="584775"/>
          </a:xfrm>
          <a:prstGeom prst="rect">
            <a:avLst/>
          </a:prstGeom>
          <a:noFill/>
        </p:spPr>
        <p:txBody>
          <a:bodyPr wrap="square" rtlCol="0" anchor="ctr">
            <a:spAutoFit/>
          </a:bodyPr>
          <a:lstStyle/>
          <a:p>
            <a:pPr algn="ctr"/>
            <a:r>
              <a:rPr lang="en-US" sz="3200"/>
              <a:t>*</a:t>
            </a:r>
          </a:p>
        </p:txBody>
      </p:sp>
      <p:sp>
        <p:nvSpPr>
          <p:cNvPr id="8" name="TextBox 7"/>
          <p:cNvSpPr txBox="1"/>
          <p:nvPr/>
        </p:nvSpPr>
        <p:spPr>
          <a:xfrm>
            <a:off x="6936026" y="3918061"/>
            <a:ext cx="411822" cy="584775"/>
          </a:xfrm>
          <a:prstGeom prst="rect">
            <a:avLst/>
          </a:prstGeom>
          <a:noFill/>
        </p:spPr>
        <p:txBody>
          <a:bodyPr wrap="square" rtlCol="0" anchor="ctr">
            <a:spAutoFit/>
          </a:bodyPr>
          <a:lstStyle/>
          <a:p>
            <a:pPr algn="ctr"/>
            <a:r>
              <a:rPr lang="en-US" sz="3200" dirty="0"/>
              <a:t>=</a:t>
            </a:r>
          </a:p>
        </p:txBody>
      </p:sp>
      <p:pic>
        <p:nvPicPr>
          <p:cNvPr id="1026" name="Picture 2" descr="https://upload.wikimedia.org/wikipedia/commons/thumb/f/f0/Valve_original_%281%29.PNG/300px-Valve_original_%281%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447" y="3136683"/>
            <a:ext cx="2631950" cy="19739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d/d4/Valve_sobel_%283%29.PNG/300px-Valve_sobel_%283%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028" y="3222794"/>
            <a:ext cx="2633744" cy="197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31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Image Classification</a:t>
            </a:r>
            <a:r>
              <a:rPr lang="is-IS" dirty="0"/>
              <a:t>…</a:t>
            </a:r>
            <a:endParaRPr lang="en-US" dirty="0"/>
          </a:p>
        </p:txBody>
      </p:sp>
      <p:pic>
        <p:nvPicPr>
          <p:cNvPr id="2050" name="Picture 2" descr="mage result for dog"/>
          <p:cNvPicPr>
            <a:picLocks noChangeAspect="1" noChangeArrowheads="1"/>
          </p:cNvPicPr>
          <p:nvPr/>
        </p:nvPicPr>
        <p:blipFill rotWithShape="1">
          <a:blip r:embed="rId3">
            <a:extLst>
              <a:ext uri="{28A0092B-C50C-407E-A947-70E740481C1C}">
                <a14:useLocalDpi xmlns:a14="http://schemas.microsoft.com/office/drawing/2010/main" val="0"/>
              </a:ext>
            </a:extLst>
          </a:blip>
          <a:srcRect l="23117" r="16599"/>
          <a:stretch/>
        </p:blipFill>
        <p:spPr bwMode="auto">
          <a:xfrm>
            <a:off x="838200" y="2553659"/>
            <a:ext cx="2819399" cy="24485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00018" y="3166302"/>
            <a:ext cx="1558182" cy="12233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Classifier</a:t>
            </a:r>
            <a:endParaRPr lang="en-US" dirty="0"/>
          </a:p>
        </p:txBody>
      </p:sp>
      <p:sp>
        <p:nvSpPr>
          <p:cNvPr id="5" name="TextBox 4"/>
          <p:cNvSpPr txBox="1"/>
          <p:nvPr/>
        </p:nvSpPr>
        <p:spPr>
          <a:xfrm>
            <a:off x="9341708" y="3547130"/>
            <a:ext cx="1421027" cy="461665"/>
          </a:xfrm>
          <a:prstGeom prst="rect">
            <a:avLst/>
          </a:prstGeom>
          <a:noFill/>
        </p:spPr>
        <p:txBody>
          <a:bodyPr wrap="square" rtlCol="0">
            <a:spAutoFit/>
          </a:bodyPr>
          <a:lstStyle/>
          <a:p>
            <a:pPr algn="ctr"/>
            <a:r>
              <a:rPr lang="en-US" sz="2400" dirty="0"/>
              <a:t>“</a:t>
            </a:r>
            <a:r>
              <a:rPr lang="en-US" sz="2400" dirty="0" err="1"/>
              <a:t>pupper</a:t>
            </a:r>
            <a:r>
              <a:rPr lang="en-US" sz="2400" dirty="0"/>
              <a:t>”</a:t>
            </a:r>
          </a:p>
        </p:txBody>
      </p:sp>
      <p:cxnSp>
        <p:nvCxnSpPr>
          <p:cNvPr id="7" name="Straight Arrow Connector 6"/>
          <p:cNvCxnSpPr>
            <a:stCxn id="2050" idx="3"/>
            <a:endCxn id="11" idx="1"/>
          </p:cNvCxnSpPr>
          <p:nvPr/>
        </p:nvCxnSpPr>
        <p:spPr>
          <a:xfrm>
            <a:off x="3657599" y="3777959"/>
            <a:ext cx="914401"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4" idx="3"/>
          </p:cNvCxnSpPr>
          <p:nvPr/>
        </p:nvCxnSpPr>
        <p:spPr>
          <a:xfrm flipV="1">
            <a:off x="8458200" y="3777959"/>
            <a:ext cx="88350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Content Placeholder 2"/>
          <p:cNvSpPr>
            <a:spLocks noGrp="1"/>
          </p:cNvSpPr>
          <p:nvPr>
            <p:ph idx="1"/>
          </p:nvPr>
        </p:nvSpPr>
        <p:spPr>
          <a:xfrm>
            <a:off x="838200" y="5865232"/>
            <a:ext cx="10515600" cy="522159"/>
          </a:xfrm>
        </p:spPr>
        <p:txBody>
          <a:bodyPr/>
          <a:lstStyle/>
          <a:p>
            <a:pPr marL="0" indent="0">
              <a:buNone/>
            </a:pPr>
            <a:r>
              <a:rPr lang="en-US" dirty="0"/>
              <a:t>Allow us to use features to put </a:t>
            </a:r>
            <a:r>
              <a:rPr lang="en-US" b="1" dirty="0"/>
              <a:t>images in categories</a:t>
            </a:r>
            <a:r>
              <a:rPr lang="en-US" dirty="0"/>
              <a:t>!</a:t>
            </a:r>
          </a:p>
        </p:txBody>
      </p:sp>
      <p:sp>
        <p:nvSpPr>
          <p:cNvPr id="11" name="Rectangle 10"/>
          <p:cNvSpPr/>
          <p:nvPr/>
        </p:nvSpPr>
        <p:spPr>
          <a:xfrm>
            <a:off x="4572000" y="3166302"/>
            <a:ext cx="1447800" cy="12233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Featurizer</a:t>
            </a:r>
            <a:endParaRPr lang="en-US" dirty="0"/>
          </a:p>
        </p:txBody>
      </p:sp>
      <p:cxnSp>
        <p:nvCxnSpPr>
          <p:cNvPr id="15" name="Straight Arrow Connector 14"/>
          <p:cNvCxnSpPr>
            <a:stCxn id="11" idx="3"/>
            <a:endCxn id="4" idx="1"/>
          </p:cNvCxnSpPr>
          <p:nvPr/>
        </p:nvCxnSpPr>
        <p:spPr>
          <a:xfrm>
            <a:off x="6019800" y="3777962"/>
            <a:ext cx="8802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99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a Minute</a:t>
            </a:r>
            <a:r>
              <a:rPr lang="is-IS" dirty="0"/>
              <a:t>…</a:t>
            </a:r>
            <a:endParaRPr lang="en-US" dirty="0"/>
          </a:p>
        </p:txBody>
      </p:sp>
      <p:sp>
        <p:nvSpPr>
          <p:cNvPr id="3" name="Content Placeholder 2"/>
          <p:cNvSpPr>
            <a:spLocks noGrp="1"/>
          </p:cNvSpPr>
          <p:nvPr>
            <p:ph idx="1"/>
          </p:nvPr>
        </p:nvSpPr>
        <p:spPr/>
        <p:txBody>
          <a:bodyPr/>
          <a:lstStyle/>
          <a:p>
            <a:pPr marL="0" indent="0">
              <a:buNone/>
            </a:pPr>
            <a:r>
              <a:rPr lang="en-US" dirty="0"/>
              <a:t>Convolution = Image -&gt; Features</a:t>
            </a:r>
          </a:p>
          <a:p>
            <a:pPr marL="0" indent="0">
              <a:buNone/>
            </a:pPr>
            <a:endParaRPr lang="en-US" dirty="0"/>
          </a:p>
          <a:p>
            <a:pPr marL="0" indent="0">
              <a:buNone/>
            </a:pPr>
            <a:r>
              <a:rPr lang="en-US" dirty="0"/>
              <a:t>Classification Algorithm = Features -&gt; Category</a:t>
            </a:r>
          </a:p>
        </p:txBody>
      </p:sp>
      <p:pic>
        <p:nvPicPr>
          <p:cNvPr id="3080" name="Picture 8" descr="mage result for thinking emoji i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966" y="4581664"/>
            <a:ext cx="1920067" cy="2005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834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a Minute</a:t>
            </a:r>
            <a:r>
              <a:rPr lang="is-IS" dirty="0"/>
              <a:t>…</a:t>
            </a:r>
            <a:endParaRPr lang="en-US" dirty="0"/>
          </a:p>
        </p:txBody>
      </p:sp>
      <p:sp>
        <p:nvSpPr>
          <p:cNvPr id="3" name="Content Placeholder 2"/>
          <p:cNvSpPr>
            <a:spLocks noGrp="1"/>
          </p:cNvSpPr>
          <p:nvPr>
            <p:ph idx="1"/>
          </p:nvPr>
        </p:nvSpPr>
        <p:spPr/>
        <p:txBody>
          <a:bodyPr/>
          <a:lstStyle/>
          <a:p>
            <a:pPr marL="0" indent="0">
              <a:buNone/>
            </a:pPr>
            <a:r>
              <a:rPr lang="en-US" dirty="0"/>
              <a:t>Convolution = Image -&gt; Features</a:t>
            </a:r>
          </a:p>
          <a:p>
            <a:pPr marL="0" indent="0">
              <a:buNone/>
            </a:pPr>
            <a:endParaRPr lang="en-US" dirty="0"/>
          </a:p>
          <a:p>
            <a:pPr marL="0" indent="0">
              <a:buNone/>
            </a:pPr>
            <a:r>
              <a:rPr lang="en-US" dirty="0"/>
              <a:t>Classification Algorithm = Features -&gt; Category</a:t>
            </a:r>
          </a:p>
          <a:p>
            <a:pPr marL="0" indent="0">
              <a:buNone/>
            </a:pPr>
            <a:endParaRPr lang="en-US" dirty="0"/>
          </a:p>
          <a:p>
            <a:pPr marL="0" indent="0">
              <a:buNone/>
            </a:pPr>
            <a:r>
              <a:rPr lang="en-US" b="1" dirty="0"/>
              <a:t>Let’s put ‘</a:t>
            </a:r>
            <a:r>
              <a:rPr lang="en-US" b="1" dirty="0" err="1"/>
              <a:t>em</a:t>
            </a:r>
            <a:r>
              <a:rPr lang="en-US" b="1" dirty="0"/>
              <a:t> together!</a:t>
            </a:r>
          </a:p>
        </p:txBody>
      </p:sp>
      <p:pic>
        <p:nvPicPr>
          <p:cNvPr id="4098" name="Picture 2" descr="mage result for smiling emoji i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562" y="4655895"/>
            <a:ext cx="1908703" cy="1908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Specific</a:t>
            </a:r>
            <a:r>
              <a:rPr lang="is-IS" dirty="0"/>
              <a:t>…</a:t>
            </a:r>
            <a:endParaRPr lang="en-US" dirty="0"/>
          </a:p>
        </p:txBody>
      </p:sp>
      <p:sp>
        <p:nvSpPr>
          <p:cNvPr id="3" name="Content Placeholder 2"/>
          <p:cNvSpPr>
            <a:spLocks noGrp="1"/>
          </p:cNvSpPr>
          <p:nvPr>
            <p:ph idx="1"/>
          </p:nvPr>
        </p:nvSpPr>
        <p:spPr>
          <a:xfrm>
            <a:off x="838200" y="1825625"/>
            <a:ext cx="10515600" cy="1041143"/>
          </a:xfrm>
        </p:spPr>
        <p:txBody>
          <a:bodyPr/>
          <a:lstStyle/>
          <a:p>
            <a:pPr marL="0" indent="0">
              <a:buNone/>
            </a:pPr>
            <a:r>
              <a:rPr lang="en-US" dirty="0"/>
              <a:t>Let’s build a </a:t>
            </a:r>
            <a:r>
              <a:rPr lang="en-US" b="1" dirty="0"/>
              <a:t>convolution-based</a:t>
            </a:r>
            <a:r>
              <a:rPr lang="en-US" dirty="0"/>
              <a:t> classification algorithm for the </a:t>
            </a:r>
          </a:p>
          <a:p>
            <a:pPr marL="0" indent="0">
              <a:buNone/>
            </a:pPr>
            <a:r>
              <a:rPr lang="en-US" dirty="0"/>
              <a:t>CIFAR-10 dataset (10 classes, 32x32 images):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61"/>
          <a:stretch/>
        </p:blipFill>
        <p:spPr>
          <a:xfrm>
            <a:off x="3669956" y="2977978"/>
            <a:ext cx="4863529" cy="3686318"/>
          </a:xfrm>
          <a:prstGeom prst="rect">
            <a:avLst/>
          </a:prstGeom>
        </p:spPr>
      </p:pic>
    </p:spTree>
    <p:extLst>
      <p:ext uri="{BB962C8B-B14F-4D97-AF65-F5344CB8AC3E}">
        <p14:creationId xmlns:p14="http://schemas.microsoft.com/office/powerpoint/2010/main" val="131253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584118" y="3086776"/>
            <a:ext cx="3044880" cy="26873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64545" y="4138070"/>
            <a:ext cx="518523" cy="584775"/>
          </a:xfrm>
          <a:prstGeom prst="rect">
            <a:avLst/>
          </a:prstGeom>
          <a:noFill/>
        </p:spPr>
        <p:txBody>
          <a:bodyPr wrap="square" rtlCol="0" anchor="ctr">
            <a:spAutoFit/>
          </a:bodyPr>
          <a:lstStyle/>
          <a:p>
            <a:pPr algn="ctr"/>
            <a:r>
              <a:rPr lang="en-US" sz="3200" dirty="0"/>
              <a:t>*</a:t>
            </a:r>
          </a:p>
        </p:txBody>
      </p:sp>
      <p:sp>
        <p:nvSpPr>
          <p:cNvPr id="4" name="Rectangle 3"/>
          <p:cNvSpPr/>
          <p:nvPr/>
        </p:nvSpPr>
        <p:spPr>
          <a:xfrm>
            <a:off x="4139891" y="3086776"/>
            <a:ext cx="2607275" cy="258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32x32 “Airplane Filter”</a:t>
            </a:r>
          </a:p>
        </p:txBody>
      </p:sp>
      <p:sp>
        <p:nvSpPr>
          <p:cNvPr id="16" name="TextBox 15"/>
          <p:cNvSpPr txBox="1"/>
          <p:nvPr/>
        </p:nvSpPr>
        <p:spPr>
          <a:xfrm>
            <a:off x="6998797" y="4138070"/>
            <a:ext cx="518523" cy="584775"/>
          </a:xfrm>
          <a:prstGeom prst="rect">
            <a:avLst/>
          </a:prstGeom>
          <a:noFill/>
        </p:spPr>
        <p:txBody>
          <a:bodyPr wrap="square" rtlCol="0" anchor="ctr">
            <a:spAutoFit/>
          </a:bodyPr>
          <a:lstStyle/>
          <a:p>
            <a:pPr algn="ctr"/>
            <a:r>
              <a:rPr lang="en-US" sz="3200"/>
              <a:t>=</a:t>
            </a:r>
          </a:p>
        </p:txBody>
      </p:sp>
      <p:sp>
        <p:nvSpPr>
          <p:cNvPr id="15" name="Oval 14"/>
          <p:cNvSpPr/>
          <p:nvPr/>
        </p:nvSpPr>
        <p:spPr>
          <a:xfrm>
            <a:off x="7768951" y="4201296"/>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451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584118" y="3086776"/>
            <a:ext cx="3044880" cy="26873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64545" y="4138070"/>
            <a:ext cx="518523" cy="584775"/>
          </a:xfrm>
          <a:prstGeom prst="rect">
            <a:avLst/>
          </a:prstGeom>
          <a:noFill/>
        </p:spPr>
        <p:txBody>
          <a:bodyPr wrap="square" rtlCol="0" anchor="ctr">
            <a:spAutoFit/>
          </a:bodyPr>
          <a:lstStyle/>
          <a:p>
            <a:pPr algn="ctr"/>
            <a:r>
              <a:rPr lang="en-US" sz="3200" dirty="0"/>
              <a:t>*</a:t>
            </a:r>
          </a:p>
        </p:txBody>
      </p:sp>
      <p:sp>
        <p:nvSpPr>
          <p:cNvPr id="4" name="Rectangle 3"/>
          <p:cNvSpPr/>
          <p:nvPr/>
        </p:nvSpPr>
        <p:spPr>
          <a:xfrm>
            <a:off x="4139891" y="3086776"/>
            <a:ext cx="2607275" cy="258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32x32 “Airplane Filter”</a:t>
            </a:r>
          </a:p>
        </p:txBody>
      </p:sp>
      <p:sp>
        <p:nvSpPr>
          <p:cNvPr id="16" name="TextBox 15"/>
          <p:cNvSpPr txBox="1"/>
          <p:nvPr/>
        </p:nvSpPr>
        <p:spPr>
          <a:xfrm>
            <a:off x="6998797" y="4138070"/>
            <a:ext cx="518523" cy="584775"/>
          </a:xfrm>
          <a:prstGeom prst="rect">
            <a:avLst/>
          </a:prstGeom>
          <a:noFill/>
        </p:spPr>
        <p:txBody>
          <a:bodyPr wrap="square" rtlCol="0" anchor="ctr">
            <a:spAutoFit/>
          </a:bodyPr>
          <a:lstStyle/>
          <a:p>
            <a:pPr algn="ctr"/>
            <a:r>
              <a:rPr lang="en-US" sz="3200"/>
              <a:t>=</a:t>
            </a:r>
          </a:p>
        </p:txBody>
      </p:sp>
      <p:sp>
        <p:nvSpPr>
          <p:cNvPr id="15" name="Oval 14"/>
          <p:cNvSpPr/>
          <p:nvPr/>
        </p:nvSpPr>
        <p:spPr>
          <a:xfrm>
            <a:off x="7768951" y="4201296"/>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139121" y="2058823"/>
            <a:ext cx="2176311" cy="1015663"/>
          </a:xfrm>
          <a:prstGeom prst="rect">
            <a:avLst/>
          </a:prstGeom>
          <a:noFill/>
        </p:spPr>
        <p:txBody>
          <a:bodyPr wrap="square" rtlCol="0">
            <a:spAutoFit/>
          </a:bodyPr>
          <a:lstStyle/>
          <a:p>
            <a:pPr algn="ctr"/>
            <a:r>
              <a:rPr lang="en-US" sz="2000" dirty="0"/>
              <a:t>“probability” of the image being an airplane</a:t>
            </a:r>
          </a:p>
        </p:txBody>
      </p:sp>
      <p:cxnSp>
        <p:nvCxnSpPr>
          <p:cNvPr id="6" name="Straight Arrow Connector 5"/>
          <p:cNvCxnSpPr>
            <a:stCxn id="3" idx="2"/>
            <a:endCxn id="15" idx="0"/>
          </p:cNvCxnSpPr>
          <p:nvPr/>
        </p:nvCxnSpPr>
        <p:spPr>
          <a:xfrm flipH="1">
            <a:off x="7998114"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7588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89F5B-F3A4-D04B-9A06-0555EBAA5694}"/>
              </a:ext>
            </a:extLst>
          </p:cNvPr>
          <p:cNvSpPr>
            <a:spLocks noGrp="1"/>
          </p:cNvSpPr>
          <p:nvPr>
            <p:ph type="title"/>
          </p:nvPr>
        </p:nvSpPr>
        <p:spPr/>
        <p:txBody>
          <a:bodyPr>
            <a:normAutofit/>
          </a:bodyPr>
          <a:lstStyle/>
          <a:p>
            <a:r>
              <a:rPr kumimoji="1" lang="zh-CN" altLang="en-US" sz="4000" dirty="0">
                <a:latin typeface="Microsoft YaHei" panose="020B0503020204020204" pitchFamily="34" charset="-122"/>
                <a:ea typeface="Microsoft YaHei" panose="020B0503020204020204" pitchFamily="34" charset="-122"/>
              </a:rPr>
              <a:t>实践课课程安排</a:t>
            </a:r>
          </a:p>
        </p:txBody>
      </p:sp>
      <p:sp>
        <p:nvSpPr>
          <p:cNvPr id="3" name="内容占位符 2">
            <a:extLst>
              <a:ext uri="{FF2B5EF4-FFF2-40B4-BE49-F238E27FC236}">
                <a16:creationId xmlns:a16="http://schemas.microsoft.com/office/drawing/2014/main" id="{FB35FD14-900F-844D-8E81-1E3524B3F324}"/>
              </a:ext>
            </a:extLst>
          </p:cNvPr>
          <p:cNvSpPr>
            <a:spLocks noGrp="1"/>
          </p:cNvSpPr>
          <p:nvPr>
            <p:ph idx="1"/>
          </p:nvPr>
        </p:nvSpPr>
        <p:spPr>
          <a:xfrm>
            <a:off x="609602" y="1417638"/>
            <a:ext cx="10575471" cy="5165723"/>
          </a:xfrm>
        </p:spPr>
        <p:txBody>
          <a:bodyPr>
            <a:normAutofit/>
          </a:bodyPr>
          <a:lstStyle/>
          <a:p>
            <a:r>
              <a:rPr kumimoji="1" lang="zh-CN" altLang="en-US" sz="3200" dirty="0">
                <a:latin typeface="Microsoft YaHei" panose="020B0503020204020204" pitchFamily="34" charset="-122"/>
                <a:ea typeface="Microsoft YaHei" panose="020B0503020204020204" pitchFamily="34" charset="-122"/>
              </a:rPr>
              <a:t>两个大实验，分组完成，</a:t>
            </a:r>
            <a:r>
              <a:rPr kumimoji="1" lang="en-US" altLang="zh-CN" sz="3200" dirty="0">
                <a:latin typeface="Microsoft YaHei" panose="020B0503020204020204" pitchFamily="34" charset="-122"/>
                <a:ea typeface="Microsoft YaHei" panose="020B0503020204020204" pitchFamily="34" charset="-122"/>
              </a:rPr>
              <a:t>2</a:t>
            </a:r>
            <a:r>
              <a:rPr kumimoji="1" lang="zh-CN" altLang="en-US" sz="3200" dirty="0">
                <a:latin typeface="Microsoft YaHei" panose="020B0503020204020204" pitchFamily="34" charset="-122"/>
                <a:ea typeface="Microsoft YaHei" panose="020B0503020204020204" pitchFamily="34" charset="-122"/>
              </a:rPr>
              <a:t>人一组</a:t>
            </a:r>
            <a:endParaRPr kumimoji="1" lang="en-US" altLang="zh-CN" sz="3200" dirty="0">
              <a:latin typeface="Microsoft YaHei" panose="020B0503020204020204" pitchFamily="34" charset="-122"/>
              <a:ea typeface="Microsoft YaHei" panose="020B0503020204020204" pitchFamily="34" charset="-122"/>
            </a:endParaRPr>
          </a:p>
          <a:p>
            <a:pPr lvl="1"/>
            <a:r>
              <a:rPr kumimoji="1" lang="zh-CN" altLang="en-US" sz="2900" dirty="0">
                <a:latin typeface="Microsoft YaHei" panose="020B0503020204020204" pitchFamily="34" charset="-122"/>
                <a:ea typeface="Microsoft YaHei" panose="020B0503020204020204" pitchFamily="34" charset="-122"/>
              </a:rPr>
              <a:t>主流方法概述（</a:t>
            </a:r>
            <a:r>
              <a:rPr kumimoji="1" lang="en-US" altLang="zh-CN" sz="2900" dirty="0">
                <a:latin typeface="Microsoft YaHei" panose="020B0503020204020204" pitchFamily="34" charset="-122"/>
                <a:ea typeface="Microsoft YaHei" panose="020B0503020204020204" pitchFamily="34" charset="-122"/>
              </a:rPr>
              <a:t>2</a:t>
            </a:r>
            <a:r>
              <a:rPr kumimoji="1" lang="zh-CN" altLang="en-US" sz="2900" dirty="0">
                <a:latin typeface="Microsoft YaHei" panose="020B0503020204020204" pitchFamily="34" charset="-122"/>
                <a:ea typeface="Microsoft YaHei" panose="020B0503020204020204" pitchFamily="34" charset="-122"/>
              </a:rPr>
              <a:t>课时）</a:t>
            </a:r>
            <a:endParaRPr kumimoji="1" lang="en-US" altLang="zh-CN" sz="2900" dirty="0">
              <a:latin typeface="Microsoft YaHei" panose="020B0503020204020204" pitchFamily="34" charset="-122"/>
              <a:ea typeface="Microsoft YaHei" panose="020B0503020204020204" pitchFamily="34" charset="-122"/>
            </a:endParaRPr>
          </a:p>
          <a:p>
            <a:pPr lvl="1"/>
            <a:r>
              <a:rPr kumimoji="1" lang="zh-CN" altLang="en-US" sz="2900" dirty="0">
                <a:latin typeface="Microsoft YaHei" panose="020B0503020204020204" pitchFamily="34" charset="-122"/>
                <a:ea typeface="Microsoft YaHei" panose="020B0503020204020204" pitchFamily="34" charset="-122"/>
              </a:rPr>
              <a:t>实践（</a:t>
            </a:r>
            <a:r>
              <a:rPr kumimoji="1" lang="en-US" altLang="zh-CN" sz="2900" dirty="0">
                <a:latin typeface="Microsoft YaHei" panose="020B0503020204020204" pitchFamily="34" charset="-122"/>
                <a:ea typeface="Microsoft YaHei" panose="020B0503020204020204" pitchFamily="34" charset="-122"/>
              </a:rPr>
              <a:t>24</a:t>
            </a:r>
            <a:r>
              <a:rPr kumimoji="1" lang="zh-CN" altLang="en-US" sz="2900" dirty="0">
                <a:latin typeface="Microsoft YaHei" panose="020B0503020204020204" pitchFamily="34" charset="-122"/>
                <a:ea typeface="Microsoft YaHei" panose="020B0503020204020204" pitchFamily="34" charset="-122"/>
              </a:rPr>
              <a:t>课时）</a:t>
            </a:r>
            <a:endParaRPr kumimoji="1" lang="en-US" altLang="zh-CN" sz="2900" dirty="0">
              <a:latin typeface="Microsoft YaHei" panose="020B0503020204020204" pitchFamily="34" charset="-122"/>
              <a:ea typeface="Microsoft YaHei" panose="020B0503020204020204" pitchFamily="34" charset="-122"/>
            </a:endParaRPr>
          </a:p>
          <a:p>
            <a:pPr lvl="2"/>
            <a:r>
              <a:rPr kumimoji="1" lang="zh-CN" altLang="en-US" sz="2600" dirty="0">
                <a:latin typeface="Microsoft YaHei" panose="020B0503020204020204" pitchFamily="34" charset="-122"/>
                <a:ea typeface="Microsoft YaHei" panose="020B0503020204020204" pitchFamily="34" charset="-122"/>
              </a:rPr>
              <a:t>自行调研和确定方案</a:t>
            </a:r>
            <a:endParaRPr kumimoji="1" lang="en-US" altLang="zh-CN" sz="2600" dirty="0">
              <a:latin typeface="Microsoft YaHei" panose="020B0503020204020204" pitchFamily="34" charset="-122"/>
              <a:ea typeface="Microsoft YaHei" panose="020B0503020204020204" pitchFamily="34" charset="-122"/>
            </a:endParaRPr>
          </a:p>
          <a:p>
            <a:pPr lvl="2"/>
            <a:r>
              <a:rPr kumimoji="1" lang="zh-CN" altLang="en-US" sz="2600" dirty="0">
                <a:latin typeface="Microsoft YaHei" panose="020B0503020204020204" pitchFamily="34" charset="-122"/>
                <a:ea typeface="Microsoft YaHei" panose="020B0503020204020204" pitchFamily="34" charset="-122"/>
              </a:rPr>
              <a:t>采用给定数据集进行训练</a:t>
            </a:r>
            <a:endParaRPr kumimoji="1" lang="en-US" altLang="zh-CN" sz="2600" dirty="0">
              <a:latin typeface="Microsoft YaHei" panose="020B0503020204020204" pitchFamily="34" charset="-122"/>
              <a:ea typeface="Microsoft YaHei" panose="020B0503020204020204" pitchFamily="34" charset="-122"/>
            </a:endParaRPr>
          </a:p>
          <a:p>
            <a:pPr lvl="2"/>
            <a:r>
              <a:rPr kumimoji="1" lang="zh-CN" altLang="en-US" sz="2600" dirty="0">
                <a:latin typeface="Microsoft YaHei" panose="020B0503020204020204" pitchFamily="34" charset="-122"/>
                <a:ea typeface="Microsoft YaHei" panose="020B0503020204020204" pitchFamily="34" charset="-122"/>
              </a:rPr>
              <a:t>对测试数据集进行预测</a:t>
            </a:r>
            <a:endParaRPr kumimoji="1" lang="en-US" altLang="zh-CN" sz="2600" dirty="0">
              <a:latin typeface="Microsoft YaHei" panose="020B0503020204020204" pitchFamily="34" charset="-122"/>
              <a:ea typeface="Microsoft YaHei" panose="020B0503020204020204" pitchFamily="34" charset="-122"/>
            </a:endParaRPr>
          </a:p>
          <a:p>
            <a:pPr lvl="2"/>
            <a:r>
              <a:rPr kumimoji="1" lang="zh-CN" altLang="en-US" sz="2600" dirty="0">
                <a:latin typeface="Microsoft YaHei" panose="020B0503020204020204" pitchFamily="34" charset="-122"/>
                <a:ea typeface="Microsoft YaHei" panose="020B0503020204020204" pitchFamily="34" charset="-122"/>
              </a:rPr>
              <a:t>根据预测准确率排序</a:t>
            </a:r>
            <a:endParaRPr kumimoji="1" lang="en-US" altLang="zh-CN" sz="2600" dirty="0">
              <a:latin typeface="Microsoft YaHei" panose="020B0503020204020204" pitchFamily="34" charset="-122"/>
              <a:ea typeface="Microsoft YaHei" panose="020B0503020204020204" pitchFamily="34" charset="-122"/>
            </a:endParaRPr>
          </a:p>
          <a:p>
            <a:pPr lvl="1"/>
            <a:r>
              <a:rPr kumimoji="1" lang="zh-CN" altLang="en-US" sz="2900" dirty="0">
                <a:latin typeface="Microsoft YaHei" panose="020B0503020204020204" pitchFamily="34" charset="-122"/>
                <a:ea typeface="Microsoft YaHei" panose="020B0503020204020204" pitchFamily="34" charset="-122"/>
              </a:rPr>
              <a:t>分组报告（</a:t>
            </a:r>
            <a:r>
              <a:rPr kumimoji="1" lang="en-US" altLang="zh-CN" sz="2900" dirty="0">
                <a:latin typeface="Microsoft YaHei" panose="020B0503020204020204" pitchFamily="34" charset="-122"/>
                <a:ea typeface="Microsoft YaHei" panose="020B0503020204020204" pitchFamily="34" charset="-122"/>
              </a:rPr>
              <a:t>6</a:t>
            </a:r>
            <a:r>
              <a:rPr kumimoji="1" lang="zh-CN" altLang="en-US" sz="2900" dirty="0">
                <a:latin typeface="Microsoft YaHei" panose="020B0503020204020204" pitchFamily="34" charset="-122"/>
                <a:ea typeface="Microsoft YaHei" panose="020B0503020204020204" pitchFamily="34" charset="-122"/>
              </a:rPr>
              <a:t>课时，每组</a:t>
            </a:r>
            <a:r>
              <a:rPr kumimoji="1" lang="en-US" altLang="zh-CN" sz="2900" dirty="0">
                <a:latin typeface="Microsoft YaHei" panose="020B0503020204020204" pitchFamily="34" charset="-122"/>
                <a:ea typeface="Microsoft YaHei" panose="020B0503020204020204" pitchFamily="34" charset="-122"/>
              </a:rPr>
              <a:t>6</a:t>
            </a:r>
            <a:r>
              <a:rPr kumimoji="1" lang="zh-CN" altLang="en-US" sz="2900">
                <a:latin typeface="Microsoft YaHei" panose="020B0503020204020204" pitchFamily="34" charset="-122"/>
                <a:ea typeface="Microsoft YaHei" panose="020B0503020204020204" pitchFamily="34" charset="-122"/>
              </a:rPr>
              <a:t>分钟左右）</a:t>
            </a:r>
            <a:endParaRPr kumimoji="1" lang="en-US" altLang="zh-CN" sz="29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5195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584118" y="3086776"/>
            <a:ext cx="3044880" cy="26873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64545" y="4138070"/>
            <a:ext cx="518523" cy="584775"/>
          </a:xfrm>
          <a:prstGeom prst="rect">
            <a:avLst/>
          </a:prstGeom>
          <a:noFill/>
        </p:spPr>
        <p:txBody>
          <a:bodyPr wrap="square" rtlCol="0" anchor="ctr">
            <a:spAutoFit/>
          </a:bodyPr>
          <a:lstStyle/>
          <a:p>
            <a:pPr algn="ctr"/>
            <a:r>
              <a:rPr lang="en-US" sz="3200" dirty="0"/>
              <a:t>*</a:t>
            </a:r>
          </a:p>
        </p:txBody>
      </p:sp>
      <p:sp>
        <p:nvSpPr>
          <p:cNvPr id="4" name="Rectangle 3"/>
          <p:cNvSpPr/>
          <p:nvPr/>
        </p:nvSpPr>
        <p:spPr>
          <a:xfrm>
            <a:off x="4139891" y="3086776"/>
            <a:ext cx="2607275" cy="258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32x32 “Airplane Filter”</a:t>
            </a:r>
          </a:p>
        </p:txBody>
      </p:sp>
      <p:sp>
        <p:nvSpPr>
          <p:cNvPr id="16" name="TextBox 15"/>
          <p:cNvSpPr txBox="1"/>
          <p:nvPr/>
        </p:nvSpPr>
        <p:spPr>
          <a:xfrm>
            <a:off x="6998797" y="4138070"/>
            <a:ext cx="518523" cy="584775"/>
          </a:xfrm>
          <a:prstGeom prst="rect">
            <a:avLst/>
          </a:prstGeom>
          <a:noFill/>
        </p:spPr>
        <p:txBody>
          <a:bodyPr wrap="square" rtlCol="0" anchor="ctr">
            <a:spAutoFit/>
          </a:bodyPr>
          <a:lstStyle/>
          <a:p>
            <a:pPr algn="ctr"/>
            <a:r>
              <a:rPr lang="en-US" sz="3200"/>
              <a:t>=</a:t>
            </a:r>
          </a:p>
        </p:txBody>
      </p:sp>
      <p:sp>
        <p:nvSpPr>
          <p:cNvPr id="15" name="Oval 14"/>
          <p:cNvSpPr/>
          <p:nvPr/>
        </p:nvSpPr>
        <p:spPr>
          <a:xfrm>
            <a:off x="7768951" y="4201296"/>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897763"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32541" y="1062681"/>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107827"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8637373" y="4430457"/>
            <a:ext cx="9020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139121" y="2058823"/>
            <a:ext cx="2176311" cy="1015663"/>
          </a:xfrm>
          <a:prstGeom prst="rect">
            <a:avLst/>
          </a:prstGeom>
          <a:noFill/>
        </p:spPr>
        <p:txBody>
          <a:bodyPr wrap="square" rtlCol="0">
            <a:spAutoFit/>
          </a:bodyPr>
          <a:lstStyle/>
          <a:p>
            <a:pPr algn="ctr"/>
            <a:r>
              <a:rPr lang="en-US" sz="2000" dirty="0"/>
              <a:t>“probability” of the image being an airplane</a:t>
            </a:r>
          </a:p>
        </p:txBody>
      </p:sp>
      <p:cxnSp>
        <p:nvCxnSpPr>
          <p:cNvPr id="13" name="Straight Arrow Connector 12"/>
          <p:cNvCxnSpPr>
            <a:stCxn id="13" idx="2"/>
          </p:cNvCxnSpPr>
          <p:nvPr/>
        </p:nvCxnSpPr>
        <p:spPr>
          <a:xfrm flipH="1">
            <a:off x="7998114"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a:stCxn id="12" idx="3"/>
          </p:cNvCxnSpPr>
          <p:nvPr/>
        </p:nvCxnSpPr>
        <p:spPr>
          <a:xfrm flipV="1">
            <a:off x="9315432" y="1518397"/>
            <a:ext cx="792395" cy="1048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26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584118" y="3086776"/>
            <a:ext cx="3044880" cy="26873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64545" y="4138070"/>
            <a:ext cx="518523" cy="584775"/>
          </a:xfrm>
          <a:prstGeom prst="rect">
            <a:avLst/>
          </a:prstGeom>
          <a:noFill/>
        </p:spPr>
        <p:txBody>
          <a:bodyPr wrap="square" rtlCol="0" anchor="ctr">
            <a:spAutoFit/>
          </a:bodyPr>
          <a:lstStyle/>
          <a:p>
            <a:pPr algn="ctr"/>
            <a:r>
              <a:rPr lang="en-US" sz="3200" dirty="0"/>
              <a:t>*</a:t>
            </a:r>
          </a:p>
        </p:txBody>
      </p:sp>
      <p:sp>
        <p:nvSpPr>
          <p:cNvPr id="4" name="Rectangle 3"/>
          <p:cNvSpPr/>
          <p:nvPr/>
        </p:nvSpPr>
        <p:spPr>
          <a:xfrm>
            <a:off x="4139891" y="3086776"/>
            <a:ext cx="2607275" cy="258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32x32 “Airplane Filter”</a:t>
            </a:r>
          </a:p>
        </p:txBody>
      </p:sp>
      <p:sp>
        <p:nvSpPr>
          <p:cNvPr id="16" name="TextBox 15"/>
          <p:cNvSpPr txBox="1"/>
          <p:nvPr/>
        </p:nvSpPr>
        <p:spPr>
          <a:xfrm>
            <a:off x="6998797" y="4138070"/>
            <a:ext cx="518523" cy="584775"/>
          </a:xfrm>
          <a:prstGeom prst="rect">
            <a:avLst/>
          </a:prstGeom>
          <a:noFill/>
        </p:spPr>
        <p:txBody>
          <a:bodyPr wrap="square" rtlCol="0" anchor="ctr">
            <a:spAutoFit/>
          </a:bodyPr>
          <a:lstStyle/>
          <a:p>
            <a:pPr algn="ctr"/>
            <a:r>
              <a:rPr lang="en-US" sz="3200"/>
              <a:t>=</a:t>
            </a:r>
          </a:p>
        </p:txBody>
      </p:sp>
      <p:sp>
        <p:nvSpPr>
          <p:cNvPr id="15" name="Oval 14"/>
          <p:cNvSpPr/>
          <p:nvPr/>
        </p:nvSpPr>
        <p:spPr>
          <a:xfrm>
            <a:off x="7768951" y="4201296"/>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897763"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32541" y="1062681"/>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107827"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8637373" y="4430457"/>
            <a:ext cx="9020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139121" y="2058823"/>
            <a:ext cx="2176311" cy="1015663"/>
          </a:xfrm>
          <a:prstGeom prst="rect">
            <a:avLst/>
          </a:prstGeom>
          <a:noFill/>
        </p:spPr>
        <p:txBody>
          <a:bodyPr wrap="square" rtlCol="0">
            <a:spAutoFit/>
          </a:bodyPr>
          <a:lstStyle/>
          <a:p>
            <a:pPr algn="ctr"/>
            <a:r>
              <a:rPr lang="en-US" sz="2000" dirty="0"/>
              <a:t>“probability” of the image being an airplane</a:t>
            </a:r>
          </a:p>
        </p:txBody>
      </p:sp>
      <p:cxnSp>
        <p:nvCxnSpPr>
          <p:cNvPr id="13" name="Straight Arrow Connector 12"/>
          <p:cNvCxnSpPr>
            <a:stCxn id="13" idx="2"/>
          </p:cNvCxnSpPr>
          <p:nvPr/>
        </p:nvCxnSpPr>
        <p:spPr>
          <a:xfrm flipH="1">
            <a:off x="7998114"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a:stCxn id="12" idx="3"/>
          </p:cNvCxnSpPr>
          <p:nvPr/>
        </p:nvCxnSpPr>
        <p:spPr>
          <a:xfrm flipV="1">
            <a:off x="9315432" y="1518397"/>
            <a:ext cx="792395" cy="1048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015001" y="1300992"/>
            <a:ext cx="3505200" cy="923330"/>
          </a:xfrm>
          <a:prstGeom prst="rect">
            <a:avLst/>
          </a:prstGeom>
          <a:noFill/>
        </p:spPr>
        <p:txBody>
          <a:bodyPr wrap="square" rtlCol="0">
            <a:spAutoFit/>
          </a:bodyPr>
          <a:lstStyle/>
          <a:p>
            <a:r>
              <a:rPr lang="en-US" i="1" dirty="0"/>
              <a:t>This is not really a probability but a score, because it can be less than 0 and greater than 1</a:t>
            </a:r>
          </a:p>
        </p:txBody>
      </p:sp>
      <p:cxnSp>
        <p:nvCxnSpPr>
          <p:cNvPr id="7" name="Straight Arrow Connector 6"/>
          <p:cNvCxnSpPr/>
          <p:nvPr/>
        </p:nvCxnSpPr>
        <p:spPr>
          <a:xfrm>
            <a:off x="6019800" y="2042526"/>
            <a:ext cx="1371600" cy="1817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6327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584118" y="3086776"/>
            <a:ext cx="3044880" cy="26873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64545" y="4138070"/>
            <a:ext cx="518523" cy="584775"/>
          </a:xfrm>
          <a:prstGeom prst="rect">
            <a:avLst/>
          </a:prstGeom>
          <a:noFill/>
        </p:spPr>
        <p:txBody>
          <a:bodyPr wrap="square" rtlCol="0" anchor="ctr">
            <a:spAutoFit/>
          </a:bodyPr>
          <a:lstStyle/>
          <a:p>
            <a:pPr algn="ctr"/>
            <a:r>
              <a:rPr lang="en-US" sz="3200" dirty="0"/>
              <a:t>*</a:t>
            </a:r>
          </a:p>
        </p:txBody>
      </p:sp>
      <p:sp>
        <p:nvSpPr>
          <p:cNvPr id="4" name="Rectangle 3"/>
          <p:cNvSpPr/>
          <p:nvPr/>
        </p:nvSpPr>
        <p:spPr>
          <a:xfrm>
            <a:off x="4139891" y="3086776"/>
            <a:ext cx="2607275" cy="25872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32x32 “Automobile Filter”</a:t>
            </a:r>
          </a:p>
        </p:txBody>
      </p:sp>
      <p:sp>
        <p:nvSpPr>
          <p:cNvPr id="16" name="TextBox 15"/>
          <p:cNvSpPr txBox="1"/>
          <p:nvPr/>
        </p:nvSpPr>
        <p:spPr>
          <a:xfrm>
            <a:off x="6998797" y="4138070"/>
            <a:ext cx="518523" cy="584775"/>
          </a:xfrm>
          <a:prstGeom prst="rect">
            <a:avLst/>
          </a:prstGeom>
          <a:noFill/>
        </p:spPr>
        <p:txBody>
          <a:bodyPr wrap="square" rtlCol="0" anchor="ctr">
            <a:spAutoFit/>
          </a:bodyPr>
          <a:lstStyle/>
          <a:p>
            <a:pPr algn="ctr"/>
            <a:r>
              <a:rPr lang="en-US" sz="3200"/>
              <a:t>=</a:t>
            </a:r>
          </a:p>
        </p:txBody>
      </p:sp>
      <p:sp>
        <p:nvSpPr>
          <p:cNvPr id="15" name="Oval 14"/>
          <p:cNvSpPr/>
          <p:nvPr/>
        </p:nvSpPr>
        <p:spPr>
          <a:xfrm>
            <a:off x="7768951" y="4201296"/>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9897763"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32541" y="1062681"/>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07827" y="1816034"/>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p:cNvSpPr/>
          <p:nvPr/>
        </p:nvSpPr>
        <p:spPr>
          <a:xfrm>
            <a:off x="10107827"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8637373" y="4430457"/>
            <a:ext cx="9020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139121" y="2058823"/>
            <a:ext cx="2176311" cy="1015663"/>
          </a:xfrm>
          <a:prstGeom prst="rect">
            <a:avLst/>
          </a:prstGeom>
          <a:noFill/>
        </p:spPr>
        <p:txBody>
          <a:bodyPr wrap="square" rtlCol="0">
            <a:spAutoFit/>
          </a:bodyPr>
          <a:lstStyle/>
          <a:p>
            <a:pPr algn="ctr"/>
            <a:r>
              <a:rPr lang="en-US" sz="2000" dirty="0"/>
              <a:t>“probability” of the image being an automobile</a:t>
            </a:r>
          </a:p>
        </p:txBody>
      </p:sp>
      <p:cxnSp>
        <p:nvCxnSpPr>
          <p:cNvPr id="14" name="Straight Arrow Connector 13"/>
          <p:cNvCxnSpPr/>
          <p:nvPr/>
        </p:nvCxnSpPr>
        <p:spPr>
          <a:xfrm flipH="1">
            <a:off x="7998114"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p:cNvCxnSpPr>
          <p:nvPr/>
        </p:nvCxnSpPr>
        <p:spPr>
          <a:xfrm flipV="1">
            <a:off x="9315432" y="2058823"/>
            <a:ext cx="792395" cy="507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13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584118" y="3086776"/>
            <a:ext cx="3044880" cy="26873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64545" y="4138070"/>
            <a:ext cx="518523" cy="584775"/>
          </a:xfrm>
          <a:prstGeom prst="rect">
            <a:avLst/>
          </a:prstGeom>
          <a:noFill/>
        </p:spPr>
        <p:txBody>
          <a:bodyPr wrap="square" rtlCol="0" anchor="ctr">
            <a:spAutoFit/>
          </a:bodyPr>
          <a:lstStyle/>
          <a:p>
            <a:pPr algn="ctr"/>
            <a:r>
              <a:rPr lang="en-US" sz="3200" dirty="0"/>
              <a:t>*</a:t>
            </a:r>
          </a:p>
        </p:txBody>
      </p:sp>
      <p:sp>
        <p:nvSpPr>
          <p:cNvPr id="4" name="Rectangle 3"/>
          <p:cNvSpPr/>
          <p:nvPr/>
        </p:nvSpPr>
        <p:spPr>
          <a:xfrm>
            <a:off x="4139891" y="3086776"/>
            <a:ext cx="2607275" cy="25872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32x32 “Bird Filter”</a:t>
            </a:r>
          </a:p>
        </p:txBody>
      </p:sp>
      <p:sp>
        <p:nvSpPr>
          <p:cNvPr id="16" name="TextBox 15"/>
          <p:cNvSpPr txBox="1"/>
          <p:nvPr/>
        </p:nvSpPr>
        <p:spPr>
          <a:xfrm>
            <a:off x="6998797" y="4138070"/>
            <a:ext cx="518523" cy="584775"/>
          </a:xfrm>
          <a:prstGeom prst="rect">
            <a:avLst/>
          </a:prstGeom>
          <a:noFill/>
        </p:spPr>
        <p:txBody>
          <a:bodyPr wrap="square" rtlCol="0" anchor="ctr">
            <a:spAutoFit/>
          </a:bodyPr>
          <a:lstStyle/>
          <a:p>
            <a:pPr algn="ctr"/>
            <a:r>
              <a:rPr lang="en-US" sz="3200"/>
              <a:t>=</a:t>
            </a:r>
          </a:p>
        </p:txBody>
      </p:sp>
      <p:sp>
        <p:nvSpPr>
          <p:cNvPr id="15" name="Oval 14"/>
          <p:cNvSpPr/>
          <p:nvPr/>
        </p:nvSpPr>
        <p:spPr>
          <a:xfrm>
            <a:off x="7768951" y="4201296"/>
            <a:ext cx="458326" cy="458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p:cNvSpPr/>
          <p:nvPr/>
        </p:nvSpPr>
        <p:spPr>
          <a:xfrm>
            <a:off x="9897763"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32541" y="1093755"/>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101085" y="2346463"/>
            <a:ext cx="458326" cy="458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Oval 28"/>
          <p:cNvSpPr/>
          <p:nvPr/>
        </p:nvSpPr>
        <p:spPr>
          <a:xfrm>
            <a:off x="10107827" y="1816034"/>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p:cNvSpPr/>
          <p:nvPr/>
        </p:nvSpPr>
        <p:spPr>
          <a:xfrm>
            <a:off x="10107827"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8637373" y="4430457"/>
            <a:ext cx="9020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7139121" y="2058823"/>
            <a:ext cx="2176311" cy="1015663"/>
          </a:xfrm>
          <a:prstGeom prst="rect">
            <a:avLst/>
          </a:prstGeom>
          <a:noFill/>
        </p:spPr>
        <p:txBody>
          <a:bodyPr wrap="square" rtlCol="0">
            <a:spAutoFit/>
          </a:bodyPr>
          <a:lstStyle/>
          <a:p>
            <a:pPr algn="ctr"/>
            <a:r>
              <a:rPr lang="en-US" sz="2000" dirty="0"/>
              <a:t>“probability” of the image being a bird</a:t>
            </a:r>
          </a:p>
        </p:txBody>
      </p:sp>
      <p:cxnSp>
        <p:nvCxnSpPr>
          <p:cNvPr id="19" name="Straight Arrow Connector 18"/>
          <p:cNvCxnSpPr/>
          <p:nvPr/>
        </p:nvCxnSpPr>
        <p:spPr>
          <a:xfrm flipH="1">
            <a:off x="7998114"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21" idx="2"/>
          </p:cNvCxnSpPr>
          <p:nvPr/>
        </p:nvCxnSpPr>
        <p:spPr>
          <a:xfrm>
            <a:off x="9315432" y="2566655"/>
            <a:ext cx="785653" cy="8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77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584118" y="3086776"/>
            <a:ext cx="3044880" cy="26873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64545" y="4138070"/>
            <a:ext cx="518523" cy="584775"/>
          </a:xfrm>
          <a:prstGeom prst="rect">
            <a:avLst/>
          </a:prstGeom>
          <a:noFill/>
        </p:spPr>
        <p:txBody>
          <a:bodyPr wrap="square" rtlCol="0" anchor="ctr">
            <a:spAutoFit/>
          </a:bodyPr>
          <a:lstStyle/>
          <a:p>
            <a:pPr algn="ctr"/>
            <a:r>
              <a:rPr lang="en-US" sz="3200" dirty="0"/>
              <a:t>*</a:t>
            </a:r>
          </a:p>
        </p:txBody>
      </p:sp>
      <p:sp>
        <p:nvSpPr>
          <p:cNvPr id="4" name="Rectangle 3"/>
          <p:cNvSpPr/>
          <p:nvPr/>
        </p:nvSpPr>
        <p:spPr>
          <a:xfrm>
            <a:off x="4139891" y="3086776"/>
            <a:ext cx="2607275" cy="25872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32x32 “Truck Filter”</a:t>
            </a:r>
          </a:p>
        </p:txBody>
      </p:sp>
      <p:sp>
        <p:nvSpPr>
          <p:cNvPr id="16" name="TextBox 15"/>
          <p:cNvSpPr txBox="1"/>
          <p:nvPr/>
        </p:nvSpPr>
        <p:spPr>
          <a:xfrm>
            <a:off x="6998797" y="4138070"/>
            <a:ext cx="518523" cy="584775"/>
          </a:xfrm>
          <a:prstGeom prst="rect">
            <a:avLst/>
          </a:prstGeom>
          <a:noFill/>
        </p:spPr>
        <p:txBody>
          <a:bodyPr wrap="square" rtlCol="0" anchor="ctr">
            <a:spAutoFit/>
          </a:bodyPr>
          <a:lstStyle/>
          <a:p>
            <a:pPr algn="ctr"/>
            <a:r>
              <a:rPr lang="en-US" sz="3200"/>
              <a:t>=</a:t>
            </a:r>
          </a:p>
        </p:txBody>
      </p:sp>
      <p:sp>
        <p:nvSpPr>
          <p:cNvPr id="15" name="Oval 14"/>
          <p:cNvSpPr/>
          <p:nvPr/>
        </p:nvSpPr>
        <p:spPr>
          <a:xfrm>
            <a:off x="7768951" y="4201296"/>
            <a:ext cx="458326" cy="4583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ectangle 16"/>
          <p:cNvSpPr/>
          <p:nvPr/>
        </p:nvSpPr>
        <p:spPr>
          <a:xfrm>
            <a:off x="9897763"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32541" y="1062681"/>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101085" y="2346463"/>
            <a:ext cx="458326" cy="458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Oval 21"/>
          <p:cNvSpPr/>
          <p:nvPr/>
        </p:nvSpPr>
        <p:spPr>
          <a:xfrm>
            <a:off x="10103893" y="2887119"/>
            <a:ext cx="458326" cy="458326"/>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107827" y="3440474"/>
            <a:ext cx="458326" cy="45832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101085" y="3972133"/>
            <a:ext cx="458326" cy="458326"/>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107827" y="4536125"/>
            <a:ext cx="458326" cy="458326"/>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0107827" y="5102090"/>
            <a:ext cx="458326" cy="458326"/>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101085" y="5653026"/>
            <a:ext cx="458326" cy="458326"/>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107827" y="6203963"/>
            <a:ext cx="458326" cy="4583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10107827" y="1816034"/>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p:cNvSpPr/>
          <p:nvPr/>
        </p:nvSpPr>
        <p:spPr>
          <a:xfrm>
            <a:off x="10107827"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8637373" y="4430457"/>
            <a:ext cx="9020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7139121" y="2058823"/>
            <a:ext cx="2176311" cy="1015663"/>
          </a:xfrm>
          <a:prstGeom prst="rect">
            <a:avLst/>
          </a:prstGeom>
          <a:noFill/>
        </p:spPr>
        <p:txBody>
          <a:bodyPr wrap="square" rtlCol="0">
            <a:spAutoFit/>
          </a:bodyPr>
          <a:lstStyle/>
          <a:p>
            <a:pPr algn="ctr"/>
            <a:r>
              <a:rPr lang="en-US" sz="2000" dirty="0"/>
              <a:t>“probability” of the image being a truck</a:t>
            </a:r>
          </a:p>
        </p:txBody>
      </p:sp>
      <p:cxnSp>
        <p:nvCxnSpPr>
          <p:cNvPr id="33" name="Straight Arrow Connector 32"/>
          <p:cNvCxnSpPr/>
          <p:nvPr/>
        </p:nvCxnSpPr>
        <p:spPr>
          <a:xfrm flipH="1">
            <a:off x="7998114"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8" idx="2"/>
          </p:cNvCxnSpPr>
          <p:nvPr/>
        </p:nvCxnSpPr>
        <p:spPr>
          <a:xfrm>
            <a:off x="8839200" y="2887119"/>
            <a:ext cx="1268627" cy="3546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0564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a:t>
            </a:r>
          </a:p>
        </p:txBody>
      </p:sp>
      <p:sp>
        <p:nvSpPr>
          <p:cNvPr id="18" name="Rectangle 17"/>
          <p:cNvSpPr/>
          <p:nvPr/>
        </p:nvSpPr>
        <p:spPr>
          <a:xfrm>
            <a:off x="8349057" y="1136614"/>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590576" y="843088"/>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552379" y="2169129"/>
            <a:ext cx="458326" cy="458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Oval 30"/>
          <p:cNvSpPr/>
          <p:nvPr/>
        </p:nvSpPr>
        <p:spPr>
          <a:xfrm>
            <a:off x="8555187" y="2709785"/>
            <a:ext cx="458326" cy="458326"/>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559121" y="3263140"/>
            <a:ext cx="458326" cy="45832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64736" y="3794799"/>
            <a:ext cx="458326" cy="458326"/>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559121" y="4358791"/>
            <a:ext cx="458326" cy="458326"/>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559121" y="4924756"/>
            <a:ext cx="458326" cy="458326"/>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552379" y="5475692"/>
            <a:ext cx="458326" cy="458326"/>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559121" y="6026629"/>
            <a:ext cx="458326" cy="4583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Oval 38"/>
          <p:cNvSpPr/>
          <p:nvPr/>
        </p:nvSpPr>
        <p:spPr>
          <a:xfrm>
            <a:off x="8559121" y="1638700"/>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Oval 39"/>
          <p:cNvSpPr/>
          <p:nvPr/>
        </p:nvSpPr>
        <p:spPr>
          <a:xfrm>
            <a:off x="8559121" y="1111900"/>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990600" y="2936373"/>
                <a:ext cx="8859794" cy="1086901"/>
              </a:xfrm>
              <a:prstGeom prst="rect">
                <a:avLst/>
              </a:prstGeom>
              <a:noFill/>
            </p:spPr>
            <p:txBody>
              <a:bodyPr wrap="square" rtlCol="0">
                <a:spAutoFit/>
              </a:bodyPr>
              <a:lstStyle/>
              <a:p>
                <a:r>
                  <a:rPr lang="en-US" sz="6000" b="0" dirty="0"/>
                  <a:t>         </a:t>
                </a:r>
                <a14:m>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charset="0"/>
                          </a:rPr>
                          <m:t>𝑐</m:t>
                        </m:r>
                      </m:e>
                      <m:sub>
                        <m:r>
                          <a:rPr lang="en-US" sz="6000" b="0" i="1" smtClean="0">
                            <a:latin typeface="Cambria Math" charset="0"/>
                          </a:rPr>
                          <m:t>𝑝𝑟𝑒𝑑</m:t>
                        </m:r>
                      </m:sub>
                    </m:sSub>
                    <m:r>
                      <a:rPr lang="en-US" sz="6000" b="0" i="1" smtClean="0">
                        <a:latin typeface="Cambria Math" charset="0"/>
                      </a:rPr>
                      <m:t>=</m:t>
                    </m:r>
                    <m:func>
                      <m:funcPr>
                        <m:ctrlPr>
                          <a:rPr lang="en-US" sz="6000" b="0" i="1" smtClean="0">
                            <a:latin typeface="Cambria Math" panose="02040503050406030204" pitchFamily="18" charset="0"/>
                          </a:rPr>
                        </m:ctrlPr>
                      </m:funcPr>
                      <m:fName>
                        <m:r>
                          <m:rPr>
                            <m:sty m:val="p"/>
                          </m:rPr>
                          <a:rPr lang="en-US" sz="6000" b="0" i="0" smtClean="0">
                            <a:latin typeface="Cambria Math" charset="0"/>
                          </a:rPr>
                          <m:t>arg</m:t>
                        </m:r>
                      </m:fName>
                      <m:e>
                        <m:func>
                          <m:funcPr>
                            <m:ctrlPr>
                              <a:rPr lang="en-US" sz="6000" b="0" i="1" smtClean="0">
                                <a:latin typeface="Cambria Math" panose="02040503050406030204" pitchFamily="18" charset="0"/>
                              </a:rPr>
                            </m:ctrlPr>
                          </m:funcPr>
                          <m:fName>
                            <m:r>
                              <m:rPr>
                                <m:sty m:val="p"/>
                              </m:rPr>
                              <a:rPr lang="en-US" sz="6000" b="0" i="0" smtClean="0">
                                <a:latin typeface="Cambria Math" charset="0"/>
                              </a:rPr>
                              <m:t>max</m:t>
                            </m:r>
                          </m:fName>
                          <m:e>
                            <m:r>
                              <a:rPr lang="en-US" sz="6000" b="0" i="1" smtClean="0">
                                <a:latin typeface="Cambria Math" charset="0"/>
                              </a:rPr>
                              <m:t>(</m:t>
                            </m:r>
                          </m:e>
                        </m:func>
                        <m:r>
                          <a:rPr lang="en-US" sz="6000" b="0" i="1" smtClean="0">
                            <a:latin typeface="Cambria Math" charset="0"/>
                          </a:rPr>
                          <m:t>       )</m:t>
                        </m:r>
                      </m:e>
                    </m:func>
                  </m:oMath>
                </a14:m>
                <a:endParaRPr lang="en-US" sz="6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90600" y="2936373"/>
                <a:ext cx="8859794" cy="1086901"/>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419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349057" y="1136614"/>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590576" y="843088"/>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Classifier</a:t>
            </a:r>
          </a:p>
        </p:txBody>
      </p:sp>
      <p:sp>
        <p:nvSpPr>
          <p:cNvPr id="21" name="Oval 20"/>
          <p:cNvSpPr/>
          <p:nvPr/>
        </p:nvSpPr>
        <p:spPr>
          <a:xfrm>
            <a:off x="8552379" y="2169129"/>
            <a:ext cx="458326" cy="458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Oval 21"/>
          <p:cNvSpPr/>
          <p:nvPr/>
        </p:nvSpPr>
        <p:spPr>
          <a:xfrm>
            <a:off x="8555187" y="2709785"/>
            <a:ext cx="458326" cy="458326"/>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559121" y="3263140"/>
            <a:ext cx="458326" cy="45832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64736" y="3794799"/>
            <a:ext cx="458326" cy="458326"/>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559121" y="4358791"/>
            <a:ext cx="458326" cy="458326"/>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559121" y="4924756"/>
            <a:ext cx="458326" cy="458326"/>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552379" y="5475692"/>
            <a:ext cx="458326" cy="458326"/>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559121" y="6026629"/>
            <a:ext cx="458326" cy="4583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8559121" y="1638700"/>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p:cNvSpPr/>
          <p:nvPr/>
        </p:nvSpPr>
        <p:spPr>
          <a:xfrm>
            <a:off x="8559121" y="1111900"/>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004303" y="5383082"/>
            <a:ext cx="4396497" cy="954107"/>
          </a:xfrm>
          <a:prstGeom prst="rect">
            <a:avLst/>
          </a:prstGeom>
          <a:noFill/>
        </p:spPr>
        <p:txBody>
          <a:bodyPr wrap="square" rtlCol="0">
            <a:spAutoFit/>
          </a:bodyPr>
          <a:lstStyle/>
          <a:p>
            <a:pPr algn="ctr"/>
            <a:r>
              <a:rPr lang="en-US" sz="2800" dirty="0"/>
              <a:t>We predict the class that has the highest probability!</a:t>
            </a:r>
          </a:p>
        </p:txBody>
      </p:sp>
      <mc:AlternateContent xmlns:mc="http://schemas.openxmlformats.org/markup-compatibility/2006" xmlns:a14="http://schemas.microsoft.com/office/drawing/2010/main">
        <mc:Choice Requires="a14">
          <p:sp>
            <p:nvSpPr>
              <p:cNvPr id="18" name="TextBox 17"/>
              <p:cNvSpPr txBox="1"/>
              <p:nvPr/>
            </p:nvSpPr>
            <p:spPr>
              <a:xfrm>
                <a:off x="990600" y="2936373"/>
                <a:ext cx="8859794" cy="1086901"/>
              </a:xfrm>
              <a:prstGeom prst="rect">
                <a:avLst/>
              </a:prstGeom>
              <a:noFill/>
            </p:spPr>
            <p:txBody>
              <a:bodyPr wrap="square" rtlCol="0">
                <a:spAutoFit/>
              </a:bodyPr>
              <a:lstStyle/>
              <a:p>
                <a:r>
                  <a:rPr lang="en-US" sz="6000" b="0" dirty="0"/>
                  <a:t>         </a:t>
                </a:r>
                <a14:m>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charset="0"/>
                          </a:rPr>
                          <m:t>𝑐</m:t>
                        </m:r>
                      </m:e>
                      <m:sub>
                        <m:r>
                          <a:rPr lang="en-US" sz="6000" b="0" i="1" smtClean="0">
                            <a:latin typeface="Cambria Math" charset="0"/>
                          </a:rPr>
                          <m:t>𝑝𝑟𝑒𝑑</m:t>
                        </m:r>
                      </m:sub>
                    </m:sSub>
                    <m:r>
                      <a:rPr lang="en-US" sz="6000" b="0" i="1" smtClean="0">
                        <a:latin typeface="Cambria Math" charset="0"/>
                      </a:rPr>
                      <m:t>=</m:t>
                    </m:r>
                    <m:func>
                      <m:funcPr>
                        <m:ctrlPr>
                          <a:rPr lang="en-US" sz="6000" b="0" i="1" smtClean="0">
                            <a:latin typeface="Cambria Math" panose="02040503050406030204" pitchFamily="18" charset="0"/>
                          </a:rPr>
                        </m:ctrlPr>
                      </m:funcPr>
                      <m:fName>
                        <m:r>
                          <m:rPr>
                            <m:sty m:val="p"/>
                          </m:rPr>
                          <a:rPr lang="en-US" sz="6000" b="0" i="0" smtClean="0">
                            <a:latin typeface="Cambria Math" charset="0"/>
                          </a:rPr>
                          <m:t>arg</m:t>
                        </m:r>
                      </m:fName>
                      <m:e>
                        <m:func>
                          <m:funcPr>
                            <m:ctrlPr>
                              <a:rPr lang="en-US" sz="6000" b="0" i="1" smtClean="0">
                                <a:latin typeface="Cambria Math" panose="02040503050406030204" pitchFamily="18" charset="0"/>
                              </a:rPr>
                            </m:ctrlPr>
                          </m:funcPr>
                          <m:fName>
                            <m:r>
                              <m:rPr>
                                <m:sty m:val="p"/>
                              </m:rPr>
                              <a:rPr lang="en-US" sz="6000" b="0" i="0" smtClean="0">
                                <a:latin typeface="Cambria Math" charset="0"/>
                              </a:rPr>
                              <m:t>max</m:t>
                            </m:r>
                          </m:fName>
                          <m:e>
                            <m:r>
                              <a:rPr lang="en-US" sz="6000" b="0" i="1" smtClean="0">
                                <a:latin typeface="Cambria Math" charset="0"/>
                              </a:rPr>
                              <m:t>(</m:t>
                            </m:r>
                          </m:e>
                        </m:func>
                        <m:r>
                          <a:rPr lang="en-US" sz="6000" b="0" i="1" smtClean="0">
                            <a:latin typeface="Cambria Math" charset="0"/>
                          </a:rPr>
                          <m:t>       )</m:t>
                        </m:r>
                      </m:e>
                    </m:func>
                  </m:oMath>
                </a14:m>
                <a:endParaRPr lang="en-US" sz="6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990600" y="2936373"/>
                <a:ext cx="8859794" cy="1086901"/>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81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Whole Shebang</a:t>
            </a:r>
          </a:p>
        </p:txBody>
      </p:sp>
      <p:pic>
        <p:nvPicPr>
          <p:cNvPr id="4"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8401" t="12604" r="74032" b="72353"/>
          <a:stretch/>
        </p:blipFill>
        <p:spPr bwMode="auto">
          <a:xfrm>
            <a:off x="304800" y="3111491"/>
            <a:ext cx="1705233" cy="16705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93541" y="3111491"/>
            <a:ext cx="1683516" cy="1670574"/>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254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32x32x10 Conv Block</a:t>
            </a:r>
          </a:p>
        </p:txBody>
      </p:sp>
      <p:sp>
        <p:nvSpPr>
          <p:cNvPr id="7" name="Rectangle 6"/>
          <p:cNvSpPr/>
          <p:nvPr/>
        </p:nvSpPr>
        <p:spPr>
          <a:xfrm>
            <a:off x="5854164" y="2622400"/>
            <a:ext cx="468289" cy="2648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5736" y="5704932"/>
            <a:ext cx="1563359" cy="461665"/>
          </a:xfrm>
          <a:prstGeom prst="rect">
            <a:avLst/>
          </a:prstGeom>
          <a:noFill/>
        </p:spPr>
        <p:txBody>
          <a:bodyPr wrap="square" rtlCol="0">
            <a:spAutoFit/>
          </a:bodyPr>
          <a:lstStyle/>
          <a:p>
            <a:pPr algn="ctr"/>
            <a:r>
              <a:rPr lang="en-US" sz="2400" dirty="0"/>
              <a:t>Image</a:t>
            </a:r>
            <a:endParaRPr lang="en-US" dirty="0"/>
          </a:p>
        </p:txBody>
      </p:sp>
      <p:sp>
        <p:nvSpPr>
          <p:cNvPr id="9" name="TextBox 8"/>
          <p:cNvSpPr txBox="1"/>
          <p:nvPr/>
        </p:nvSpPr>
        <p:spPr>
          <a:xfrm>
            <a:off x="2953619" y="5566432"/>
            <a:ext cx="1563359" cy="830997"/>
          </a:xfrm>
          <a:prstGeom prst="rect">
            <a:avLst/>
          </a:prstGeom>
          <a:noFill/>
        </p:spPr>
        <p:txBody>
          <a:bodyPr wrap="square" rtlCol="0">
            <a:spAutoFit/>
          </a:bodyPr>
          <a:lstStyle/>
          <a:p>
            <a:pPr algn="ctr"/>
            <a:r>
              <a:rPr lang="en-US" sz="2400" dirty="0"/>
              <a:t>Feature</a:t>
            </a:r>
            <a:r>
              <a:rPr lang="en-US" dirty="0"/>
              <a:t> </a:t>
            </a:r>
            <a:r>
              <a:rPr lang="en-US" sz="2400" dirty="0"/>
              <a:t>Extractor</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5103341" y="5520267"/>
                <a:ext cx="1969936" cy="461665"/>
              </a:xfrm>
              <a:prstGeom prst="rect">
                <a:avLst/>
              </a:prstGeom>
              <a:noFill/>
            </p:spPr>
            <p:txBody>
              <a:bodyPr wrap="square" rtlCol="0">
                <a:spAutoFit/>
              </a:bodyPr>
              <a:lstStyle/>
              <a:p>
                <a:pPr algn="ctr"/>
                <a:r>
                  <a:rPr lang="en-US" sz="2400" b="0" dirty="0"/>
                  <a:t>Prediction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oMath>
                </a14:m>
                <a:endParaRPr lang="en-US"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03341" y="5520267"/>
                <a:ext cx="1969936" cy="461665"/>
              </a:xfrm>
              <a:prstGeom prst="rect">
                <a:avLst/>
              </a:prstGeom>
              <a:blipFill rotWithShape="0">
                <a:blip r:embed="rId3"/>
                <a:stretch>
                  <a:fillRect t="-10667" r="-12074" b="-30667"/>
                </a:stretch>
              </a:blipFill>
            </p:spPr>
            <p:txBody>
              <a:bodyPr/>
              <a:lstStyle/>
              <a:p>
                <a:r>
                  <a:rPr lang="en-US">
                    <a:noFill/>
                  </a:rPr>
                  <a:t> </a:t>
                </a:r>
              </a:p>
            </p:txBody>
          </p:sp>
        </mc:Fallback>
      </mc:AlternateContent>
      <p:sp>
        <p:nvSpPr>
          <p:cNvPr id="11" name="TextBox 10"/>
          <p:cNvSpPr txBox="1"/>
          <p:nvPr/>
        </p:nvSpPr>
        <p:spPr>
          <a:xfrm>
            <a:off x="7465541" y="5704931"/>
            <a:ext cx="1563359" cy="461665"/>
          </a:xfrm>
          <a:prstGeom prst="rect">
            <a:avLst/>
          </a:prstGeom>
          <a:noFill/>
        </p:spPr>
        <p:txBody>
          <a:bodyPr wrap="square" rtlCol="0">
            <a:spAutoFit/>
          </a:bodyPr>
          <a:lstStyle/>
          <a:p>
            <a:pPr algn="ctr"/>
            <a:r>
              <a:rPr lang="en-US" sz="2400" dirty="0"/>
              <a:t>Classifier</a:t>
            </a:r>
            <a:endParaRPr lang="en-US" dirty="0"/>
          </a:p>
        </p:txBody>
      </p:sp>
      <mc:AlternateContent xmlns:mc="http://schemas.openxmlformats.org/markup-compatibility/2006" xmlns:a14="http://schemas.microsoft.com/office/drawing/2010/main">
        <mc:Choice Requires="a14">
          <p:sp>
            <p:nvSpPr>
              <p:cNvPr id="12" name="Rectangle 11"/>
              <p:cNvSpPr/>
              <p:nvPr/>
            </p:nvSpPr>
            <p:spPr>
              <a:xfrm>
                <a:off x="7465541" y="3685168"/>
                <a:ext cx="15613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𝑎𝑟𝑔𝑚𝑎𝑥</m:t>
                      </m:r>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7465541" y="3685168"/>
                <a:ext cx="1561325"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0196495" y="3719036"/>
                <a:ext cx="1061444" cy="556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𝑐</m:t>
                          </m:r>
                        </m:e>
                        <m:sub>
                          <m:r>
                            <a:rPr lang="en-US" sz="2800" b="0" i="1" smtClean="0">
                              <a:latin typeface="Cambria Math" charset="0"/>
                            </a:rPr>
                            <m:t>𝑝𝑟𝑒𝑑</m:t>
                          </m:r>
                        </m:sub>
                      </m:sSub>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10196495" y="3719036"/>
                <a:ext cx="1061444" cy="556434"/>
              </a:xfrm>
              <a:prstGeom prst="rect">
                <a:avLst/>
              </a:prstGeom>
              <a:blipFill rotWithShape="0">
                <a:blip r:embed="rId5"/>
                <a:stretch>
                  <a:fillRect/>
                </a:stretch>
              </a:blipFill>
            </p:spPr>
            <p:txBody>
              <a:bodyPr/>
              <a:lstStyle/>
              <a:p>
                <a:r>
                  <a:rPr lang="en-US">
                    <a:noFill/>
                  </a:rPr>
                  <a:t> </a:t>
                </a:r>
              </a:p>
            </p:txBody>
          </p:sp>
        </mc:Fallback>
      </mc:AlternateContent>
      <p:sp>
        <p:nvSpPr>
          <p:cNvPr id="14" name="TextBox 13"/>
          <p:cNvSpPr txBox="1"/>
          <p:nvPr/>
        </p:nvSpPr>
        <p:spPr>
          <a:xfrm>
            <a:off x="9522941" y="5520264"/>
            <a:ext cx="1820058" cy="830997"/>
          </a:xfrm>
          <a:prstGeom prst="rect">
            <a:avLst/>
          </a:prstGeom>
          <a:noFill/>
        </p:spPr>
        <p:txBody>
          <a:bodyPr wrap="square" rtlCol="0">
            <a:spAutoFit/>
          </a:bodyPr>
          <a:lstStyle/>
          <a:p>
            <a:pPr algn="ctr"/>
            <a:r>
              <a:rPr lang="en-US" sz="2400"/>
              <a:t>Classification Output</a:t>
            </a:r>
            <a:endParaRPr lang="en-US" dirty="0"/>
          </a:p>
        </p:txBody>
      </p:sp>
      <p:cxnSp>
        <p:nvCxnSpPr>
          <p:cNvPr id="16" name="Straight Arrow Connector 15"/>
          <p:cNvCxnSpPr/>
          <p:nvPr/>
        </p:nvCxnSpPr>
        <p:spPr>
          <a:xfrm>
            <a:off x="2055341" y="3946778"/>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4730808" y="3980646"/>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551141" y="3980646"/>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9218141" y="3998892"/>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2347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Whole Shebang</a:t>
            </a:r>
          </a:p>
        </p:txBody>
      </p:sp>
      <p:pic>
        <p:nvPicPr>
          <p:cNvPr id="4"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8401" t="12604" r="74032" b="72353"/>
          <a:stretch/>
        </p:blipFill>
        <p:spPr bwMode="auto">
          <a:xfrm>
            <a:off x="304800" y="3111491"/>
            <a:ext cx="1705233" cy="16705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93541" y="3111491"/>
            <a:ext cx="1683516" cy="1670574"/>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254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32x32x10 Conv Block</a:t>
            </a:r>
          </a:p>
        </p:txBody>
      </p:sp>
      <p:sp>
        <p:nvSpPr>
          <p:cNvPr id="7" name="Rectangle 6"/>
          <p:cNvSpPr/>
          <p:nvPr/>
        </p:nvSpPr>
        <p:spPr>
          <a:xfrm>
            <a:off x="5854164" y="2622400"/>
            <a:ext cx="468289" cy="2648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5736" y="5704932"/>
            <a:ext cx="1563359" cy="461665"/>
          </a:xfrm>
          <a:prstGeom prst="rect">
            <a:avLst/>
          </a:prstGeom>
          <a:noFill/>
        </p:spPr>
        <p:txBody>
          <a:bodyPr wrap="square" rtlCol="0">
            <a:spAutoFit/>
          </a:bodyPr>
          <a:lstStyle/>
          <a:p>
            <a:pPr algn="ctr"/>
            <a:r>
              <a:rPr lang="en-US" sz="2400" dirty="0"/>
              <a:t>Image</a:t>
            </a:r>
            <a:endParaRPr lang="en-US" dirty="0"/>
          </a:p>
        </p:txBody>
      </p:sp>
      <p:sp>
        <p:nvSpPr>
          <p:cNvPr id="9" name="TextBox 8"/>
          <p:cNvSpPr txBox="1"/>
          <p:nvPr/>
        </p:nvSpPr>
        <p:spPr>
          <a:xfrm>
            <a:off x="2953619" y="5566432"/>
            <a:ext cx="1563359" cy="830997"/>
          </a:xfrm>
          <a:prstGeom prst="rect">
            <a:avLst/>
          </a:prstGeom>
          <a:noFill/>
        </p:spPr>
        <p:txBody>
          <a:bodyPr wrap="square" rtlCol="0">
            <a:spAutoFit/>
          </a:bodyPr>
          <a:lstStyle/>
          <a:p>
            <a:pPr algn="ctr"/>
            <a:r>
              <a:rPr lang="en-US" sz="2400" dirty="0"/>
              <a:t>Feature</a:t>
            </a:r>
            <a:r>
              <a:rPr lang="en-US" dirty="0"/>
              <a:t> </a:t>
            </a:r>
            <a:r>
              <a:rPr lang="en-US" sz="2400" dirty="0"/>
              <a:t>Extractor</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5103341" y="5520267"/>
                <a:ext cx="1969936" cy="461665"/>
              </a:xfrm>
              <a:prstGeom prst="rect">
                <a:avLst/>
              </a:prstGeom>
              <a:noFill/>
            </p:spPr>
            <p:txBody>
              <a:bodyPr wrap="square" rtlCol="0">
                <a:spAutoFit/>
              </a:bodyPr>
              <a:lstStyle/>
              <a:p>
                <a:pPr algn="ctr"/>
                <a:r>
                  <a:rPr lang="en-US" sz="2400" dirty="0"/>
                  <a:t>Prediction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endParaRPr lang="en-US"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03341" y="5520267"/>
                <a:ext cx="1969936" cy="461665"/>
              </a:xfrm>
              <a:prstGeom prst="rect">
                <a:avLst/>
              </a:prstGeom>
              <a:blipFill rotWithShape="0">
                <a:blip r:embed="rId3"/>
                <a:stretch>
                  <a:fillRect t="-10667" r="-12074" b="-30667"/>
                </a:stretch>
              </a:blipFill>
            </p:spPr>
            <p:txBody>
              <a:bodyPr/>
              <a:lstStyle/>
              <a:p>
                <a:r>
                  <a:rPr lang="en-US">
                    <a:noFill/>
                  </a:rPr>
                  <a:t> </a:t>
                </a:r>
              </a:p>
            </p:txBody>
          </p:sp>
        </mc:Fallback>
      </mc:AlternateContent>
      <p:sp>
        <p:nvSpPr>
          <p:cNvPr id="11" name="TextBox 10"/>
          <p:cNvSpPr txBox="1"/>
          <p:nvPr/>
        </p:nvSpPr>
        <p:spPr>
          <a:xfrm>
            <a:off x="7465541" y="5704931"/>
            <a:ext cx="1563359" cy="461665"/>
          </a:xfrm>
          <a:prstGeom prst="rect">
            <a:avLst/>
          </a:prstGeom>
          <a:noFill/>
        </p:spPr>
        <p:txBody>
          <a:bodyPr wrap="square" rtlCol="0">
            <a:spAutoFit/>
          </a:bodyPr>
          <a:lstStyle/>
          <a:p>
            <a:pPr algn="ctr"/>
            <a:r>
              <a:rPr lang="en-US" sz="2400" dirty="0"/>
              <a:t>Classifier</a:t>
            </a:r>
            <a:endParaRPr lang="en-US" dirty="0"/>
          </a:p>
        </p:txBody>
      </p:sp>
      <mc:AlternateContent xmlns:mc="http://schemas.openxmlformats.org/markup-compatibility/2006" xmlns:a14="http://schemas.microsoft.com/office/drawing/2010/main">
        <mc:Choice Requires="a14">
          <p:sp>
            <p:nvSpPr>
              <p:cNvPr id="12" name="Rectangle 11"/>
              <p:cNvSpPr/>
              <p:nvPr/>
            </p:nvSpPr>
            <p:spPr>
              <a:xfrm>
                <a:off x="7465541" y="3685168"/>
                <a:ext cx="15613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𝑎𝑟𝑔𝑚𝑎𝑥</m:t>
                      </m:r>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7465541" y="3685168"/>
                <a:ext cx="1561325"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0196495" y="3719036"/>
                <a:ext cx="1130374" cy="9873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𝑐</m:t>
                          </m:r>
                        </m:e>
                        <m:sub>
                          <m:r>
                            <a:rPr lang="en-US" sz="2800" i="1">
                              <a:latin typeface="Cambria Math" charset="0"/>
                            </a:rPr>
                            <m:t>𝑝𝑟𝑒𝑑</m:t>
                          </m:r>
                        </m:sub>
                      </m:sSub>
                    </m:oMath>
                  </m:oMathPara>
                </a14:m>
                <a:endParaRPr lang="en-US" sz="2800" dirty="0"/>
              </a:p>
              <a:p>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10196495" y="3719036"/>
                <a:ext cx="1130374" cy="987322"/>
              </a:xfrm>
              <a:prstGeom prst="rect">
                <a:avLst/>
              </a:prstGeom>
              <a:blipFill rotWithShape="0">
                <a:blip r:embed="rId5"/>
                <a:stretch>
                  <a:fillRect/>
                </a:stretch>
              </a:blipFill>
            </p:spPr>
            <p:txBody>
              <a:bodyPr/>
              <a:lstStyle/>
              <a:p>
                <a:r>
                  <a:rPr lang="en-US">
                    <a:noFill/>
                  </a:rPr>
                  <a:t> </a:t>
                </a:r>
              </a:p>
            </p:txBody>
          </p:sp>
        </mc:Fallback>
      </mc:AlternateContent>
      <p:sp>
        <p:nvSpPr>
          <p:cNvPr id="14" name="TextBox 13"/>
          <p:cNvSpPr txBox="1"/>
          <p:nvPr/>
        </p:nvSpPr>
        <p:spPr>
          <a:xfrm>
            <a:off x="9522941" y="5520264"/>
            <a:ext cx="1820058" cy="830997"/>
          </a:xfrm>
          <a:prstGeom prst="rect">
            <a:avLst/>
          </a:prstGeom>
          <a:noFill/>
        </p:spPr>
        <p:txBody>
          <a:bodyPr wrap="square" rtlCol="0">
            <a:spAutoFit/>
          </a:bodyPr>
          <a:lstStyle/>
          <a:p>
            <a:pPr algn="ctr"/>
            <a:r>
              <a:rPr lang="en-US" sz="2400"/>
              <a:t>Classification Output</a:t>
            </a:r>
            <a:endParaRPr lang="en-US" dirty="0"/>
          </a:p>
        </p:txBody>
      </p:sp>
      <p:cxnSp>
        <p:nvCxnSpPr>
          <p:cNvPr id="16" name="Straight Arrow Connector 15"/>
          <p:cNvCxnSpPr/>
          <p:nvPr/>
        </p:nvCxnSpPr>
        <p:spPr>
          <a:xfrm>
            <a:off x="2055341" y="3946778"/>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4730808" y="3980646"/>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551141" y="3980646"/>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9218141" y="3998892"/>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2514600" y="2387600"/>
            <a:ext cx="2472267" cy="413173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164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Reframing convolution</a:t>
            </a:r>
          </a:p>
        </p:txBody>
      </p:sp>
      <p:graphicFrame>
        <p:nvGraphicFramePr>
          <p:cNvPr id="14" name="Table 13"/>
          <p:cNvGraphicFramePr>
            <a:graphicFrameLocks noGrp="1"/>
          </p:cNvGraphicFramePr>
          <p:nvPr/>
        </p:nvGraphicFramePr>
        <p:xfrm>
          <a:off x="4625445" y="2743200"/>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sp>
        <p:nvSpPr>
          <p:cNvPr id="16" name="TextBox 15"/>
          <p:cNvSpPr txBox="1"/>
          <p:nvPr/>
        </p:nvSpPr>
        <p:spPr>
          <a:xfrm>
            <a:off x="3674079" y="3647755"/>
            <a:ext cx="518523" cy="584775"/>
          </a:xfrm>
          <a:prstGeom prst="rect">
            <a:avLst/>
          </a:prstGeom>
          <a:noFill/>
        </p:spPr>
        <p:txBody>
          <a:bodyPr wrap="square" rtlCol="0" anchor="ctr">
            <a:spAutoFit/>
          </a:bodyPr>
          <a:lstStyle/>
          <a:p>
            <a:pPr algn="ctr"/>
            <a:r>
              <a:rPr lang="en-US" sz="3200"/>
              <a:t>*</a:t>
            </a:r>
          </a:p>
        </p:txBody>
      </p:sp>
      <p:graphicFrame>
        <p:nvGraphicFramePr>
          <p:cNvPr id="18" name="Table 17"/>
          <p:cNvGraphicFramePr>
            <a:graphicFrameLocks noGrp="1"/>
          </p:cNvGraphicFramePr>
          <p:nvPr/>
        </p:nvGraphicFramePr>
        <p:xfrm>
          <a:off x="978310" y="2743200"/>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21</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18</a:t>
                      </a:r>
                    </a:p>
                  </a:txBody>
                  <a:tcPr marL="98289" marR="98289" marT="49145" marB="49145" anchor="ctr"/>
                </a:tc>
                <a:tc>
                  <a:txBody>
                    <a:bodyPr/>
                    <a:lstStyle/>
                    <a:p>
                      <a:pPr algn="ctr"/>
                      <a:r>
                        <a:rPr lang="en-US" sz="1900" dirty="0"/>
                        <a:t>31</a:t>
                      </a:r>
                    </a:p>
                  </a:txBody>
                  <a:tcPr marL="98289" marR="98289" marT="49145" marB="49145"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1026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890885" y="2593786"/>
            <a:ext cx="2584827" cy="369332"/>
          </a:xfrm>
          <a:prstGeom prst="rect">
            <a:avLst/>
          </a:prstGeom>
          <a:noFill/>
        </p:spPr>
        <p:txBody>
          <a:bodyPr wrap="square" rtlCol="0">
            <a:spAutoFit/>
          </a:bodyPr>
          <a:lstStyle/>
          <a:p>
            <a:r>
              <a:rPr lang="en-US" dirty="0"/>
              <a:t>Cardigan Welsh Corgi</a:t>
            </a:r>
          </a:p>
        </p:txBody>
      </p:sp>
      <p:pic>
        <p:nvPicPr>
          <p:cNvPr id="6" name="Picture 5"/>
          <p:cNvPicPr>
            <a:picLocks noChangeAspect="1"/>
          </p:cNvPicPr>
          <p:nvPr/>
        </p:nvPicPr>
        <p:blipFill>
          <a:blip r:embed="rId3"/>
          <a:stretch>
            <a:fillRect/>
          </a:stretch>
        </p:blipFill>
        <p:spPr>
          <a:xfrm>
            <a:off x="1861162" y="1154921"/>
            <a:ext cx="1764578" cy="1470481"/>
          </a:xfrm>
          <a:prstGeom prst="rect">
            <a:avLst/>
          </a:prstGeom>
        </p:spPr>
      </p:pic>
      <p:pic>
        <p:nvPicPr>
          <p:cNvPr id="9" name="Picture 8"/>
          <p:cNvPicPr>
            <a:picLocks noChangeAspect="1"/>
          </p:cNvPicPr>
          <p:nvPr/>
        </p:nvPicPr>
        <p:blipFill rotWithShape="1">
          <a:blip r:embed="rId4"/>
          <a:srcRect l="14546" t="13937" r="-609"/>
          <a:stretch/>
        </p:blipFill>
        <p:spPr>
          <a:xfrm>
            <a:off x="4167588" y="1154921"/>
            <a:ext cx="1960642" cy="1470481"/>
          </a:xfrm>
          <a:prstGeom prst="rect">
            <a:avLst/>
          </a:prstGeom>
        </p:spPr>
      </p:pic>
      <p:sp>
        <p:nvSpPr>
          <p:cNvPr id="35" name="Rounded Rectangle 34"/>
          <p:cNvSpPr/>
          <p:nvPr/>
        </p:nvSpPr>
        <p:spPr>
          <a:xfrm>
            <a:off x="1588406" y="1033438"/>
            <a:ext cx="5472558" cy="1929681"/>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271880" y="3693661"/>
            <a:ext cx="859281" cy="523220"/>
          </a:xfrm>
          <a:prstGeom prst="rect">
            <a:avLst/>
          </a:prstGeom>
          <a:noFill/>
        </p:spPr>
        <p:txBody>
          <a:bodyPr wrap="square" rtlCol="0">
            <a:spAutoFit/>
          </a:bodyPr>
          <a:lstStyle/>
          <a:p>
            <a:r>
              <a:rPr lang="en-US" sz="2800" b="1" dirty="0"/>
              <a:t>…</a:t>
            </a:r>
          </a:p>
        </p:txBody>
      </p:sp>
      <p:grpSp>
        <p:nvGrpSpPr>
          <p:cNvPr id="42" name="Group 41"/>
          <p:cNvGrpSpPr/>
          <p:nvPr/>
        </p:nvGrpSpPr>
        <p:grpSpPr>
          <a:xfrm>
            <a:off x="1583177" y="1812641"/>
            <a:ext cx="5547417" cy="3148600"/>
            <a:chOff x="428477" y="3347094"/>
            <a:chExt cx="5547417" cy="3148600"/>
          </a:xfrm>
        </p:grpSpPr>
        <p:sp>
          <p:nvSpPr>
            <p:cNvPr id="16" name="TextBox 15"/>
            <p:cNvSpPr txBox="1"/>
            <p:nvPr/>
          </p:nvSpPr>
          <p:spPr>
            <a:xfrm>
              <a:off x="1712225" y="6126361"/>
              <a:ext cx="2827786" cy="369332"/>
            </a:xfrm>
            <a:prstGeom prst="rect">
              <a:avLst/>
            </a:prstGeom>
            <a:noFill/>
          </p:spPr>
          <p:txBody>
            <a:bodyPr wrap="square" rtlCol="0">
              <a:spAutoFit/>
            </a:bodyPr>
            <a:lstStyle/>
            <a:p>
              <a:r>
                <a:rPr lang="en-US" dirty="0"/>
                <a:t>Pembroke Welsh Corgi</a:t>
              </a:r>
            </a:p>
          </p:txBody>
        </p:sp>
        <p:pic>
          <p:nvPicPr>
            <p:cNvPr id="13" name="Picture 12"/>
            <p:cNvPicPr>
              <a:picLocks noChangeAspect="1"/>
            </p:cNvPicPr>
            <p:nvPr/>
          </p:nvPicPr>
          <p:blipFill rotWithShape="1">
            <a:blip r:embed="rId5"/>
            <a:srcRect l="-1034" t="5496" r="1" b="5960"/>
            <a:stretch/>
          </p:blipFill>
          <p:spPr>
            <a:xfrm>
              <a:off x="682503" y="4747322"/>
              <a:ext cx="1764578" cy="1376349"/>
            </a:xfrm>
            <a:prstGeom prst="rect">
              <a:avLst/>
            </a:prstGeom>
          </p:spPr>
        </p:pic>
        <p:pic>
          <p:nvPicPr>
            <p:cNvPr id="14" name="Picture 13"/>
            <p:cNvPicPr>
              <a:picLocks noChangeAspect="1"/>
            </p:cNvPicPr>
            <p:nvPr/>
          </p:nvPicPr>
          <p:blipFill rotWithShape="1">
            <a:blip r:embed="rId6"/>
            <a:srcRect t="8714" b="8127"/>
            <a:stretch/>
          </p:blipFill>
          <p:spPr>
            <a:xfrm>
              <a:off x="3061283" y="4739988"/>
              <a:ext cx="1663891" cy="1383683"/>
            </a:xfrm>
            <a:prstGeom prst="rect">
              <a:avLst/>
            </a:prstGeom>
          </p:spPr>
        </p:pic>
        <p:sp>
          <p:nvSpPr>
            <p:cNvPr id="40" name="Rounded Rectangle 39"/>
            <p:cNvSpPr/>
            <p:nvPr/>
          </p:nvSpPr>
          <p:spPr>
            <a:xfrm>
              <a:off x="428477" y="4687370"/>
              <a:ext cx="5472558" cy="1808324"/>
            </a:xfrm>
            <a:prstGeom prst="roundRect">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116613" y="3347094"/>
              <a:ext cx="859281" cy="523220"/>
            </a:xfrm>
            <a:prstGeom prst="rect">
              <a:avLst/>
            </a:prstGeom>
            <a:noFill/>
          </p:spPr>
          <p:txBody>
            <a:bodyPr wrap="square" rtlCol="0">
              <a:spAutoFit/>
            </a:bodyPr>
            <a:lstStyle/>
            <a:p>
              <a:r>
                <a:rPr lang="en-US" sz="2800" b="1" dirty="0"/>
                <a:t>…</a:t>
              </a:r>
            </a:p>
          </p:txBody>
        </p:sp>
      </p:grpSp>
      <p:sp>
        <p:nvSpPr>
          <p:cNvPr id="24" name="Oval 23"/>
          <p:cNvSpPr/>
          <p:nvPr/>
        </p:nvSpPr>
        <p:spPr>
          <a:xfrm>
            <a:off x="4215983" y="3439716"/>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921036" y="3599013"/>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807052" y="1660729"/>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629456" y="1358276"/>
            <a:ext cx="604907" cy="604907"/>
          </a:xfrm>
          <a:prstGeom prst="ellipse">
            <a:avLst/>
          </a:prstGeom>
          <a:noFill/>
          <a:ln w="57150" cmpd="sng">
            <a:solidFill>
              <a:srgbClr val="82FF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204656" y="-117475"/>
            <a:ext cx="8229600" cy="1143000"/>
          </a:xfrm>
        </p:spPr>
        <p:txBody>
          <a:bodyPr>
            <a:normAutofit/>
          </a:bodyPr>
          <a:lstStyle/>
          <a:p>
            <a:r>
              <a:rPr lang="en-US" sz="3600" dirty="0"/>
              <a:t>Fine-Grained Recognition</a:t>
            </a:r>
          </a:p>
        </p:txBody>
      </p:sp>
      <p:pic>
        <p:nvPicPr>
          <p:cNvPr id="2" name="Picture 1"/>
          <p:cNvPicPr>
            <a:picLocks noChangeAspect="1"/>
          </p:cNvPicPr>
          <p:nvPr/>
        </p:nvPicPr>
        <p:blipFill>
          <a:blip r:embed="rId7">
            <a:alphaModFix amt="33000"/>
          </a:blip>
          <a:stretch>
            <a:fillRect/>
          </a:stretch>
        </p:blipFill>
        <p:spPr>
          <a:xfrm>
            <a:off x="7130594" y="1693603"/>
            <a:ext cx="3468365" cy="2601274"/>
          </a:xfrm>
          <a:prstGeom prst="rect">
            <a:avLst/>
          </a:prstGeom>
        </p:spPr>
      </p:pic>
      <p:pic>
        <p:nvPicPr>
          <p:cNvPr id="21" name="Picture 20"/>
          <p:cNvPicPr>
            <a:picLocks noChangeAspect="1"/>
          </p:cNvPicPr>
          <p:nvPr/>
        </p:nvPicPr>
        <p:blipFill rotWithShape="1">
          <a:blip r:embed="rId7"/>
          <a:srcRect l="19869" t="17706" r="27102" b="21264"/>
          <a:stretch/>
        </p:blipFill>
        <p:spPr>
          <a:xfrm>
            <a:off x="7829834" y="2175372"/>
            <a:ext cx="1839201" cy="1587564"/>
          </a:xfrm>
          <a:prstGeom prst="rect">
            <a:avLst/>
          </a:prstGeom>
          <a:ln w="38100" cmpd="sng">
            <a:solidFill>
              <a:srgbClr val="82FF5B"/>
            </a:solidFill>
          </a:ln>
        </p:spPr>
      </p:pic>
      <p:sp>
        <p:nvSpPr>
          <p:cNvPr id="3" name="TextBox 2"/>
          <p:cNvSpPr txBox="1"/>
          <p:nvPr/>
        </p:nvSpPr>
        <p:spPr>
          <a:xfrm>
            <a:off x="9844193" y="2488837"/>
            <a:ext cx="645909" cy="923330"/>
          </a:xfrm>
          <a:prstGeom prst="rect">
            <a:avLst/>
          </a:prstGeom>
          <a:noFill/>
        </p:spPr>
        <p:txBody>
          <a:bodyPr wrap="square" rtlCol="0">
            <a:spAutoFit/>
          </a:bodyPr>
          <a:lstStyle/>
          <a:p>
            <a:r>
              <a:rPr lang="en-US" sz="5400" b="1" dirty="0">
                <a:solidFill>
                  <a:srgbClr val="C0504D"/>
                </a:solidFill>
              </a:rPr>
              <a:t>?</a:t>
            </a:r>
          </a:p>
        </p:txBody>
      </p:sp>
      <p:sp>
        <p:nvSpPr>
          <p:cNvPr id="4" name="TextBox 3"/>
          <p:cNvSpPr txBox="1"/>
          <p:nvPr/>
        </p:nvSpPr>
        <p:spPr>
          <a:xfrm>
            <a:off x="7402870" y="4348270"/>
            <a:ext cx="3404710" cy="461665"/>
          </a:xfrm>
          <a:prstGeom prst="rect">
            <a:avLst/>
          </a:prstGeom>
          <a:noFill/>
        </p:spPr>
        <p:txBody>
          <a:bodyPr wrap="square" rtlCol="0">
            <a:spAutoFit/>
          </a:bodyPr>
          <a:lstStyle/>
          <a:p>
            <a:r>
              <a:rPr lang="en-US" sz="2400" b="1" dirty="0"/>
              <a:t>What breed is this dog?</a:t>
            </a:r>
          </a:p>
        </p:txBody>
      </p:sp>
      <p:sp>
        <p:nvSpPr>
          <p:cNvPr id="10" name="TextBox 9"/>
          <p:cNvSpPr txBox="1"/>
          <p:nvPr/>
        </p:nvSpPr>
        <p:spPr>
          <a:xfrm>
            <a:off x="3841796" y="5558669"/>
            <a:ext cx="4785132" cy="523220"/>
          </a:xfrm>
          <a:prstGeom prst="rect">
            <a:avLst/>
          </a:prstGeom>
          <a:noFill/>
        </p:spPr>
        <p:txBody>
          <a:bodyPr wrap="square" rtlCol="0">
            <a:spAutoFit/>
          </a:bodyPr>
          <a:lstStyle/>
          <a:p>
            <a:r>
              <a:rPr lang="en-US" sz="2800" b="1" dirty="0">
                <a:solidFill>
                  <a:srgbClr val="C0504D"/>
                </a:solidFill>
              </a:rPr>
              <a:t>Key: Find the right features. </a:t>
            </a:r>
          </a:p>
        </p:txBody>
      </p:sp>
    </p:spTree>
    <p:extLst>
      <p:ext uri="{BB962C8B-B14F-4D97-AF65-F5344CB8AC3E}">
        <p14:creationId xmlns:p14="http://schemas.microsoft.com/office/powerpoint/2010/main" val="28694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Reframing convolution</a:t>
            </a:r>
          </a:p>
        </p:txBody>
      </p:sp>
      <p:graphicFrame>
        <p:nvGraphicFramePr>
          <p:cNvPr id="6" name="Table 5"/>
          <p:cNvGraphicFramePr>
            <a:graphicFrameLocks noGrp="1"/>
          </p:cNvGraphicFramePr>
          <p:nvPr/>
        </p:nvGraphicFramePr>
        <p:xfrm>
          <a:off x="4625445" y="2743200"/>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sp>
        <p:nvSpPr>
          <p:cNvPr id="8" name="TextBox 7"/>
          <p:cNvSpPr txBox="1"/>
          <p:nvPr/>
        </p:nvSpPr>
        <p:spPr>
          <a:xfrm>
            <a:off x="3674079" y="3647755"/>
            <a:ext cx="518523" cy="584775"/>
          </a:xfrm>
          <a:prstGeom prst="rect">
            <a:avLst/>
          </a:prstGeom>
          <a:noFill/>
        </p:spPr>
        <p:txBody>
          <a:bodyPr wrap="square" rtlCol="0" anchor="ctr">
            <a:spAutoFit/>
          </a:bodyPr>
          <a:lstStyle/>
          <a:p>
            <a:pPr algn="ctr"/>
            <a:r>
              <a:rPr lang="en-US" sz="3200"/>
              <a:t>*</a:t>
            </a:r>
          </a:p>
        </p:txBody>
      </p:sp>
      <p:sp>
        <p:nvSpPr>
          <p:cNvPr id="9" name="TextBox 8"/>
          <p:cNvSpPr txBox="1"/>
          <p:nvPr/>
        </p:nvSpPr>
        <p:spPr>
          <a:xfrm>
            <a:off x="7321214" y="3647755"/>
            <a:ext cx="518523" cy="584775"/>
          </a:xfrm>
          <a:prstGeom prst="rect">
            <a:avLst/>
          </a:prstGeom>
          <a:noFill/>
        </p:spPr>
        <p:txBody>
          <a:bodyPr wrap="square" rtlCol="0" anchor="ctr">
            <a:spAutoFit/>
          </a:bodyPr>
          <a:lstStyle/>
          <a:p>
            <a:pPr algn="ctr"/>
            <a:r>
              <a:rPr lang="en-US" sz="3200" dirty="0"/>
              <a:t>=</a:t>
            </a:r>
          </a:p>
        </p:txBody>
      </p:sp>
      <p:graphicFrame>
        <p:nvGraphicFramePr>
          <p:cNvPr id="15" name="Table 14"/>
          <p:cNvGraphicFramePr>
            <a:graphicFrameLocks noGrp="1"/>
          </p:cNvGraphicFramePr>
          <p:nvPr/>
        </p:nvGraphicFramePr>
        <p:xfrm>
          <a:off x="978310" y="2743200"/>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21</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18</a:t>
                      </a:r>
                    </a:p>
                  </a:txBody>
                  <a:tcPr marL="98289" marR="98289" marT="49145" marB="49145" anchor="ctr"/>
                </a:tc>
                <a:tc>
                  <a:txBody>
                    <a:bodyPr/>
                    <a:lstStyle/>
                    <a:p>
                      <a:pPr algn="ctr"/>
                      <a:r>
                        <a:rPr lang="en-US" sz="1900" dirty="0"/>
                        <a:t>31</a:t>
                      </a:r>
                    </a:p>
                  </a:txBody>
                  <a:tcPr marL="98289" marR="98289" marT="49145" marB="49145" anchor="ct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3" name="TextBox 2"/>
              <p:cNvSpPr txBox="1"/>
              <p:nvPr/>
            </p:nvSpPr>
            <p:spPr>
              <a:xfrm>
                <a:off x="8382000" y="2805986"/>
                <a:ext cx="2057400" cy="21412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1"/>
                                    <m:mcJc m:val="center"/>
                                  </m:mcPr>
                                </m:mc>
                              </m:mcs>
                              <m:ctrlPr>
                                <a:rPr lang="cs-CZ" sz="4000" i="1" smtClean="0">
                                  <a:latin typeface="Cambria Math" panose="02040503050406030204" pitchFamily="18" charset="0"/>
                                </a:rPr>
                              </m:ctrlPr>
                            </m:mPr>
                            <m:mr>
                              <m:e>
                                <m:eqArr>
                                  <m:eqArrPr>
                                    <m:ctrlPr>
                                      <a:rPr lang="en-US" sz="4000" b="0" i="1" smtClean="0">
                                        <a:latin typeface="Cambria Math" panose="02040503050406030204" pitchFamily="18" charset="0"/>
                                      </a:rPr>
                                    </m:ctrlPr>
                                  </m:eqArrPr>
                                  <m:e>
                                    <m:r>
                                      <a:rPr lang="en-US" sz="4000" b="0" i="1" smtClean="0">
                                        <a:latin typeface="Cambria Math" charset="0"/>
                                      </a:rPr>
                                      <m:t>12</m:t>
                                    </m:r>
                                  </m:e>
                                  <m:e>
                                    <m:r>
                                      <a:rPr lang="en-US" sz="4000" b="0" i="1" smtClean="0">
                                        <a:latin typeface="Cambria Math" charset="0"/>
                                      </a:rPr>
                                      <m:t>21</m:t>
                                    </m:r>
                                  </m:e>
                                  <m:e>
                                    <m:r>
                                      <a:rPr lang="en-US" sz="4000" b="0" i="1" smtClean="0">
                                        <a:latin typeface="Cambria Math" charset="0"/>
                                      </a:rPr>
                                      <m:t>18</m:t>
                                    </m:r>
                                  </m:e>
                                </m:eqArr>
                              </m:e>
                            </m:mr>
                            <m:mr>
                              <m:e>
                                <m:r>
                                  <a:rPr lang="en-US" sz="4000" b="0" i="1" smtClean="0">
                                    <a:latin typeface="Cambria Math" charset="0"/>
                                  </a:rPr>
                                  <m:t>31</m:t>
                                </m:r>
                              </m:e>
                            </m:mr>
                          </m:m>
                        </m:e>
                      </m:d>
                      <m:r>
                        <a:rPr lang="en-US" sz="4000" b="0" i="1" smtClean="0">
                          <a:latin typeface="Cambria Math" charset="0"/>
                        </a:rPr>
                        <m:t>⋅</m:t>
                      </m:r>
                      <m:d>
                        <m:dPr>
                          <m:begChr m:val="["/>
                          <m:endChr m:val="]"/>
                          <m:ctrlPr>
                            <a:rPr lang="en-US" sz="4000" i="1">
                              <a:latin typeface="Cambria Math" panose="02040503050406030204" pitchFamily="18" charset="0"/>
                            </a:rPr>
                          </m:ctrlPr>
                        </m:dPr>
                        <m:e>
                          <m:m>
                            <m:mPr>
                              <m:mcs>
                                <m:mc>
                                  <m:mcPr>
                                    <m:count m:val="1"/>
                                    <m:mcJc m:val="center"/>
                                  </m:mcPr>
                                </m:mc>
                              </m:mcs>
                              <m:ctrlPr>
                                <a:rPr lang="cs-CZ" sz="4000" i="1">
                                  <a:latin typeface="Cambria Math" panose="02040503050406030204" pitchFamily="18" charset="0"/>
                                </a:rPr>
                              </m:ctrlPr>
                            </m:mPr>
                            <m:mr>
                              <m:e>
                                <m:eqArr>
                                  <m:eqArrPr>
                                    <m:ctrlPr>
                                      <a:rPr lang="en-US" sz="4000" i="1">
                                        <a:latin typeface="Cambria Math" panose="02040503050406030204" pitchFamily="18" charset="0"/>
                                      </a:rPr>
                                    </m:ctrlPr>
                                  </m:eqArrPr>
                                  <m:e>
                                    <m:r>
                                      <a:rPr lang="en-US" sz="4000" b="0" i="1" smtClean="0">
                                        <a:latin typeface="Cambria Math" charset="0"/>
                                      </a:rPr>
                                      <m:t>1</m:t>
                                    </m:r>
                                  </m:e>
                                  <m:e>
                                    <m:r>
                                      <a:rPr lang="en-US" sz="4000" b="0" i="1" smtClean="0">
                                        <a:latin typeface="Cambria Math" charset="0"/>
                                      </a:rPr>
                                      <m:t>2</m:t>
                                    </m:r>
                                  </m:e>
                                  <m:e>
                                    <m:r>
                                      <a:rPr lang="en-US" sz="4000" b="0" i="1" smtClean="0">
                                        <a:latin typeface="Cambria Math" charset="0"/>
                                      </a:rPr>
                                      <m:t>3</m:t>
                                    </m:r>
                                  </m:e>
                                </m:eqArr>
                              </m:e>
                            </m:mr>
                            <m:mr>
                              <m:e>
                                <m:r>
                                  <a:rPr lang="en-US" sz="4000" b="0" i="1" smtClean="0">
                                    <a:latin typeface="Cambria Math" charset="0"/>
                                  </a:rPr>
                                  <m:t>4</m:t>
                                </m:r>
                              </m:e>
                            </m:mr>
                          </m:m>
                        </m:e>
                      </m:d>
                    </m:oMath>
                  </m:oMathPara>
                </a14:m>
                <a:endParaRPr lang="en-US" sz="4000" dirty="0"/>
              </a:p>
            </p:txBody>
          </p:sp>
        </mc:Choice>
        <mc:Fallback xmlns="">
          <p:sp>
            <p:nvSpPr>
              <p:cNvPr id="3" name="TextBox 2"/>
              <p:cNvSpPr txBox="1">
                <a:spLocks noRot="1" noChangeAspect="1" noMove="1" noResize="1" noEditPoints="1" noAdjustHandles="1" noChangeArrowheads="1" noChangeShapeType="1" noTextEdit="1"/>
              </p:cNvSpPr>
              <p:nvPr/>
            </p:nvSpPr>
            <p:spPr>
              <a:xfrm>
                <a:off x="8382000" y="2805986"/>
                <a:ext cx="2057400" cy="214129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5086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Reframed 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584118" y="3086776"/>
            <a:ext cx="3044880" cy="26873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64545" y="4138070"/>
            <a:ext cx="518523" cy="584775"/>
          </a:xfrm>
          <a:prstGeom prst="rect">
            <a:avLst/>
          </a:prstGeom>
          <a:noFill/>
        </p:spPr>
        <p:txBody>
          <a:bodyPr wrap="square" rtlCol="0" anchor="ctr">
            <a:spAutoFit/>
          </a:bodyPr>
          <a:lstStyle/>
          <a:p>
            <a:pPr algn="ctr"/>
            <a:r>
              <a:rPr lang="en-US" sz="3200" dirty="0"/>
              <a:t>*</a:t>
            </a:r>
          </a:p>
        </p:txBody>
      </p:sp>
      <p:sp>
        <p:nvSpPr>
          <p:cNvPr id="4" name="Rectangle 3"/>
          <p:cNvSpPr/>
          <p:nvPr/>
        </p:nvSpPr>
        <p:spPr>
          <a:xfrm>
            <a:off x="4139891" y="3086776"/>
            <a:ext cx="2607275" cy="258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32x32 “Airplane Filter”</a:t>
            </a:r>
          </a:p>
        </p:txBody>
      </p:sp>
    </p:spTree>
    <p:extLst>
      <p:ext uri="{BB962C8B-B14F-4D97-AF65-F5344CB8AC3E}">
        <p14:creationId xmlns:p14="http://schemas.microsoft.com/office/powerpoint/2010/main" val="1059849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Reframed 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584118" y="3086776"/>
            <a:ext cx="3044880" cy="26873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64545" y="4138070"/>
            <a:ext cx="518523" cy="584775"/>
          </a:xfrm>
          <a:prstGeom prst="rect">
            <a:avLst/>
          </a:prstGeom>
          <a:noFill/>
        </p:spPr>
        <p:txBody>
          <a:bodyPr wrap="square" rtlCol="0" anchor="ctr">
            <a:spAutoFit/>
          </a:bodyPr>
          <a:lstStyle/>
          <a:p>
            <a:pPr algn="ctr"/>
            <a:r>
              <a:rPr lang="en-US" sz="3200" dirty="0"/>
              <a:t>*</a:t>
            </a:r>
          </a:p>
        </p:txBody>
      </p:sp>
      <p:sp>
        <p:nvSpPr>
          <p:cNvPr id="4" name="Rectangle 3"/>
          <p:cNvSpPr/>
          <p:nvPr/>
        </p:nvSpPr>
        <p:spPr>
          <a:xfrm>
            <a:off x="4139891" y="3086776"/>
            <a:ext cx="2607275" cy="258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32x32 “Airplane Filter”</a:t>
            </a:r>
          </a:p>
        </p:txBody>
      </p:sp>
      <p:sp>
        <p:nvSpPr>
          <p:cNvPr id="16" name="TextBox 15"/>
          <p:cNvSpPr txBox="1"/>
          <p:nvPr/>
        </p:nvSpPr>
        <p:spPr>
          <a:xfrm>
            <a:off x="6998797" y="4138070"/>
            <a:ext cx="518523" cy="584775"/>
          </a:xfrm>
          <a:prstGeom prst="rect">
            <a:avLst/>
          </a:prstGeom>
          <a:noFill/>
        </p:spPr>
        <p:txBody>
          <a:bodyPr wrap="square" rtlCol="0" anchor="ctr">
            <a:spAutoFit/>
          </a:bodyPr>
          <a:lstStyle/>
          <a:p>
            <a:pPr algn="ctr"/>
            <a:r>
              <a:rPr lang="en-US" sz="3200"/>
              <a:t>=</a:t>
            </a:r>
          </a:p>
        </p:txBody>
      </p:sp>
      <p:sp>
        <p:nvSpPr>
          <p:cNvPr id="8" name="Rectangle 7"/>
          <p:cNvSpPr/>
          <p:nvPr/>
        </p:nvSpPr>
        <p:spPr>
          <a:xfrm>
            <a:off x="9918756" y="2241153"/>
            <a:ext cx="397475" cy="4378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 name="Rectangle 8"/>
          <p:cNvSpPr/>
          <p:nvPr/>
        </p:nvSpPr>
        <p:spPr>
          <a:xfrm>
            <a:off x="8017623" y="2241153"/>
            <a:ext cx="397475" cy="4378608"/>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 name="TextBox 9"/>
          <p:cNvSpPr txBox="1"/>
          <p:nvPr/>
        </p:nvSpPr>
        <p:spPr>
          <a:xfrm>
            <a:off x="7402951" y="1349514"/>
            <a:ext cx="1436249" cy="707886"/>
          </a:xfrm>
          <a:prstGeom prst="rect">
            <a:avLst/>
          </a:prstGeom>
          <a:noFill/>
        </p:spPr>
        <p:txBody>
          <a:bodyPr wrap="square" rtlCol="0">
            <a:spAutoFit/>
          </a:bodyPr>
          <a:lstStyle/>
          <a:p>
            <a:pPr algn="ctr"/>
            <a:r>
              <a:rPr lang="en-US" sz="2000" dirty="0"/>
              <a:t>Image </a:t>
            </a:r>
          </a:p>
          <a:p>
            <a:pPr algn="ctr"/>
            <a:r>
              <a:rPr lang="en-US" sz="2000" dirty="0"/>
              <a:t>Vector</a:t>
            </a:r>
          </a:p>
        </p:txBody>
      </p:sp>
      <p:sp>
        <p:nvSpPr>
          <p:cNvPr id="12" name="TextBox 11"/>
          <p:cNvSpPr txBox="1"/>
          <p:nvPr/>
        </p:nvSpPr>
        <p:spPr>
          <a:xfrm>
            <a:off x="8868217" y="1349513"/>
            <a:ext cx="2256983" cy="707886"/>
          </a:xfrm>
          <a:prstGeom prst="rect">
            <a:avLst/>
          </a:prstGeom>
          <a:noFill/>
        </p:spPr>
        <p:txBody>
          <a:bodyPr wrap="square" rtlCol="0">
            <a:spAutoFit/>
          </a:bodyPr>
          <a:lstStyle/>
          <a:p>
            <a:pPr algn="ctr"/>
            <a:r>
              <a:rPr lang="en-US" sz="2000" dirty="0"/>
              <a:t>Airplane Weight Vector</a:t>
            </a:r>
          </a:p>
        </p:txBody>
      </p:sp>
      <p:sp>
        <p:nvSpPr>
          <p:cNvPr id="13" name="TextBox 12"/>
          <p:cNvSpPr txBox="1"/>
          <p:nvPr/>
        </p:nvSpPr>
        <p:spPr>
          <a:xfrm>
            <a:off x="8915401" y="3425269"/>
            <a:ext cx="518523" cy="830997"/>
          </a:xfrm>
          <a:prstGeom prst="rect">
            <a:avLst/>
          </a:prstGeom>
          <a:noFill/>
        </p:spPr>
        <p:txBody>
          <a:bodyPr wrap="square" rtlCol="0" anchor="ctr">
            <a:spAutoFit/>
          </a:bodyPr>
          <a:lstStyle/>
          <a:p>
            <a:pPr algn="ctr"/>
            <a:r>
              <a:rPr lang="en-US" sz="4800" dirty="0"/>
              <a:t>.</a:t>
            </a:r>
            <a:endParaRPr lang="en-US" sz="3200" dirty="0"/>
          </a:p>
        </p:txBody>
      </p:sp>
    </p:spTree>
    <p:extLst>
      <p:ext uri="{BB962C8B-B14F-4D97-AF65-F5344CB8AC3E}">
        <p14:creationId xmlns:p14="http://schemas.microsoft.com/office/powerpoint/2010/main" val="1747190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a:off x="4432356" y="2241153"/>
            <a:ext cx="397475" cy="4378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 name="Rectangle 8"/>
          <p:cNvSpPr/>
          <p:nvPr/>
        </p:nvSpPr>
        <p:spPr>
          <a:xfrm>
            <a:off x="2531223" y="2241153"/>
            <a:ext cx="397475" cy="4378608"/>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 name="TextBox 9"/>
          <p:cNvSpPr txBox="1"/>
          <p:nvPr/>
        </p:nvSpPr>
        <p:spPr>
          <a:xfrm>
            <a:off x="1916551" y="1349514"/>
            <a:ext cx="1436249" cy="707886"/>
          </a:xfrm>
          <a:prstGeom prst="rect">
            <a:avLst/>
          </a:prstGeom>
          <a:noFill/>
        </p:spPr>
        <p:txBody>
          <a:bodyPr wrap="square" rtlCol="0">
            <a:spAutoFit/>
          </a:bodyPr>
          <a:lstStyle/>
          <a:p>
            <a:pPr algn="ctr"/>
            <a:r>
              <a:rPr lang="en-US" sz="2000" dirty="0"/>
              <a:t>Image </a:t>
            </a:r>
          </a:p>
          <a:p>
            <a:pPr algn="ctr"/>
            <a:r>
              <a:rPr lang="en-US" sz="2000" dirty="0"/>
              <a:t>Vector</a:t>
            </a:r>
          </a:p>
        </p:txBody>
      </p:sp>
      <p:sp>
        <p:nvSpPr>
          <p:cNvPr id="12" name="TextBox 11"/>
          <p:cNvSpPr txBox="1"/>
          <p:nvPr/>
        </p:nvSpPr>
        <p:spPr>
          <a:xfrm>
            <a:off x="3381817" y="1349513"/>
            <a:ext cx="2256983" cy="707886"/>
          </a:xfrm>
          <a:prstGeom prst="rect">
            <a:avLst/>
          </a:prstGeom>
          <a:noFill/>
        </p:spPr>
        <p:txBody>
          <a:bodyPr wrap="square" rtlCol="0">
            <a:spAutoFit/>
          </a:bodyPr>
          <a:lstStyle/>
          <a:p>
            <a:pPr algn="ctr"/>
            <a:r>
              <a:rPr lang="en-US" sz="2000" dirty="0"/>
              <a:t>Airplane Weight Vector</a:t>
            </a:r>
          </a:p>
        </p:txBody>
      </p:sp>
      <p:sp>
        <p:nvSpPr>
          <p:cNvPr id="13" name="TextBox 12"/>
          <p:cNvSpPr txBox="1"/>
          <p:nvPr/>
        </p:nvSpPr>
        <p:spPr>
          <a:xfrm>
            <a:off x="3352801" y="3425269"/>
            <a:ext cx="621150" cy="830997"/>
          </a:xfrm>
          <a:prstGeom prst="rect">
            <a:avLst/>
          </a:prstGeom>
          <a:noFill/>
        </p:spPr>
        <p:txBody>
          <a:bodyPr wrap="square" rtlCol="0" anchor="ctr">
            <a:spAutoFit/>
          </a:bodyPr>
          <a:lstStyle/>
          <a:p>
            <a:pPr algn="ctr"/>
            <a:r>
              <a:rPr lang="en-US" sz="4800" dirty="0"/>
              <a:t>.</a:t>
            </a:r>
            <a:endParaRPr lang="en-US" sz="3200" dirty="0"/>
          </a:p>
        </p:txBody>
      </p:sp>
      <p:sp>
        <p:nvSpPr>
          <p:cNvPr id="17" name="TextBox 16"/>
          <p:cNvSpPr txBox="1"/>
          <p:nvPr/>
        </p:nvSpPr>
        <p:spPr>
          <a:xfrm>
            <a:off x="5715000" y="4138070"/>
            <a:ext cx="518523" cy="584775"/>
          </a:xfrm>
          <a:prstGeom prst="rect">
            <a:avLst/>
          </a:prstGeom>
          <a:noFill/>
        </p:spPr>
        <p:txBody>
          <a:bodyPr wrap="square" rtlCol="0" anchor="ctr">
            <a:spAutoFit/>
          </a:bodyPr>
          <a:lstStyle/>
          <a:p>
            <a:pPr algn="ctr"/>
            <a:r>
              <a:rPr lang="en-US" sz="3200"/>
              <a:t>=</a:t>
            </a:r>
          </a:p>
        </p:txBody>
      </p:sp>
      <p:sp>
        <p:nvSpPr>
          <p:cNvPr id="18" name="Oval 17"/>
          <p:cNvSpPr/>
          <p:nvPr/>
        </p:nvSpPr>
        <p:spPr>
          <a:xfrm>
            <a:off x="6485154" y="4201296"/>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613966"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848744" y="1062681"/>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24030"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7353576" y="4430457"/>
            <a:ext cx="9020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855324" y="2058823"/>
            <a:ext cx="2176311" cy="1015663"/>
          </a:xfrm>
          <a:prstGeom prst="rect">
            <a:avLst/>
          </a:prstGeom>
          <a:noFill/>
        </p:spPr>
        <p:txBody>
          <a:bodyPr wrap="square" rtlCol="0">
            <a:spAutoFit/>
          </a:bodyPr>
          <a:lstStyle/>
          <a:p>
            <a:pPr algn="ctr"/>
            <a:r>
              <a:rPr lang="en-US" sz="2000" dirty="0"/>
              <a:t>“probability” of the image being an airplane</a:t>
            </a:r>
          </a:p>
        </p:txBody>
      </p:sp>
      <p:cxnSp>
        <p:nvCxnSpPr>
          <p:cNvPr id="24" name="Straight Arrow Connector 23"/>
          <p:cNvCxnSpPr/>
          <p:nvPr/>
        </p:nvCxnSpPr>
        <p:spPr>
          <a:xfrm flipH="1">
            <a:off x="6714317"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8031635" y="1518397"/>
            <a:ext cx="792395" cy="1048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1621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a:off x="4432356" y="2241153"/>
            <a:ext cx="397475" cy="4378608"/>
          </a:xfrm>
          <a:prstGeom prst="rect">
            <a:avLst/>
          </a:prstGeom>
          <a:solidFill>
            <a:srgbClr val="C0504D"/>
          </a:solidFill>
          <a:ln>
            <a:solidFill>
              <a:srgbClr val="8C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 name="Rectangle 8"/>
          <p:cNvSpPr/>
          <p:nvPr/>
        </p:nvSpPr>
        <p:spPr>
          <a:xfrm>
            <a:off x="2531223" y="2241153"/>
            <a:ext cx="397475" cy="4378608"/>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 name="TextBox 9"/>
          <p:cNvSpPr txBox="1"/>
          <p:nvPr/>
        </p:nvSpPr>
        <p:spPr>
          <a:xfrm>
            <a:off x="1916551" y="1349514"/>
            <a:ext cx="1436249" cy="707886"/>
          </a:xfrm>
          <a:prstGeom prst="rect">
            <a:avLst/>
          </a:prstGeom>
          <a:noFill/>
        </p:spPr>
        <p:txBody>
          <a:bodyPr wrap="square" rtlCol="0">
            <a:spAutoFit/>
          </a:bodyPr>
          <a:lstStyle/>
          <a:p>
            <a:pPr algn="ctr"/>
            <a:r>
              <a:rPr lang="en-US" sz="2000" dirty="0"/>
              <a:t>Image </a:t>
            </a:r>
          </a:p>
          <a:p>
            <a:pPr algn="ctr"/>
            <a:r>
              <a:rPr lang="en-US" sz="2000" dirty="0"/>
              <a:t>Vector</a:t>
            </a:r>
          </a:p>
        </p:txBody>
      </p:sp>
      <p:sp>
        <p:nvSpPr>
          <p:cNvPr id="12" name="TextBox 11"/>
          <p:cNvSpPr txBox="1"/>
          <p:nvPr/>
        </p:nvSpPr>
        <p:spPr>
          <a:xfrm>
            <a:off x="3381817" y="1349513"/>
            <a:ext cx="2256983" cy="707886"/>
          </a:xfrm>
          <a:prstGeom prst="rect">
            <a:avLst/>
          </a:prstGeom>
          <a:noFill/>
        </p:spPr>
        <p:txBody>
          <a:bodyPr wrap="square" rtlCol="0">
            <a:spAutoFit/>
          </a:bodyPr>
          <a:lstStyle/>
          <a:p>
            <a:pPr algn="ctr"/>
            <a:r>
              <a:rPr lang="en-US" sz="2000" dirty="0"/>
              <a:t>Automobile Weight Vector</a:t>
            </a:r>
          </a:p>
        </p:txBody>
      </p:sp>
      <p:sp>
        <p:nvSpPr>
          <p:cNvPr id="13" name="TextBox 12"/>
          <p:cNvSpPr txBox="1"/>
          <p:nvPr/>
        </p:nvSpPr>
        <p:spPr>
          <a:xfrm>
            <a:off x="3352801" y="3425269"/>
            <a:ext cx="621150" cy="830997"/>
          </a:xfrm>
          <a:prstGeom prst="rect">
            <a:avLst/>
          </a:prstGeom>
          <a:noFill/>
        </p:spPr>
        <p:txBody>
          <a:bodyPr wrap="square" rtlCol="0" anchor="ctr">
            <a:spAutoFit/>
          </a:bodyPr>
          <a:lstStyle/>
          <a:p>
            <a:pPr algn="ctr"/>
            <a:r>
              <a:rPr lang="en-US" sz="4800" dirty="0"/>
              <a:t>.</a:t>
            </a:r>
            <a:endParaRPr lang="en-US" sz="3200" dirty="0"/>
          </a:p>
        </p:txBody>
      </p:sp>
      <p:sp>
        <p:nvSpPr>
          <p:cNvPr id="17" name="TextBox 16"/>
          <p:cNvSpPr txBox="1"/>
          <p:nvPr/>
        </p:nvSpPr>
        <p:spPr>
          <a:xfrm>
            <a:off x="5715000" y="4138070"/>
            <a:ext cx="518523" cy="584775"/>
          </a:xfrm>
          <a:prstGeom prst="rect">
            <a:avLst/>
          </a:prstGeom>
          <a:noFill/>
        </p:spPr>
        <p:txBody>
          <a:bodyPr wrap="square" rtlCol="0" anchor="ctr">
            <a:spAutoFit/>
          </a:bodyPr>
          <a:lstStyle/>
          <a:p>
            <a:pPr algn="ctr"/>
            <a:r>
              <a:rPr lang="en-US" sz="3200"/>
              <a:t>=</a:t>
            </a:r>
          </a:p>
        </p:txBody>
      </p:sp>
      <p:sp>
        <p:nvSpPr>
          <p:cNvPr id="18" name="Oval 17"/>
          <p:cNvSpPr/>
          <p:nvPr/>
        </p:nvSpPr>
        <p:spPr>
          <a:xfrm>
            <a:off x="6485154" y="4201296"/>
            <a:ext cx="458326" cy="458326"/>
          </a:xfrm>
          <a:prstGeom prst="ellipse">
            <a:avLst/>
          </a:prstGeom>
          <a:solidFill>
            <a:srgbClr val="C0504D"/>
          </a:solidFill>
          <a:ln>
            <a:solidFill>
              <a:srgbClr val="8C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613966"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848744" y="1062681"/>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24030"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7353576" y="4430457"/>
            <a:ext cx="9020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855324" y="2058823"/>
            <a:ext cx="2176311" cy="1015663"/>
          </a:xfrm>
          <a:prstGeom prst="rect">
            <a:avLst/>
          </a:prstGeom>
          <a:noFill/>
        </p:spPr>
        <p:txBody>
          <a:bodyPr wrap="square" rtlCol="0">
            <a:spAutoFit/>
          </a:bodyPr>
          <a:lstStyle/>
          <a:p>
            <a:pPr algn="ctr"/>
            <a:r>
              <a:rPr lang="en-US" sz="2000" dirty="0"/>
              <a:t>“probability” of the image being an automobile</a:t>
            </a:r>
          </a:p>
        </p:txBody>
      </p:sp>
      <p:cxnSp>
        <p:nvCxnSpPr>
          <p:cNvPr id="24" name="Straight Arrow Connector 23"/>
          <p:cNvCxnSpPr/>
          <p:nvPr/>
        </p:nvCxnSpPr>
        <p:spPr>
          <a:xfrm flipH="1">
            <a:off x="6714317"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8031635" y="2057399"/>
            <a:ext cx="792395" cy="509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8839200" y="1816034"/>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2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a:off x="4432356" y="2241153"/>
            <a:ext cx="397475" cy="4378608"/>
          </a:xfrm>
          <a:prstGeom prst="rect">
            <a:avLst/>
          </a:prstGeom>
          <a:solidFill>
            <a:srgbClr val="8064A1"/>
          </a:solidFill>
          <a:ln>
            <a:solidFill>
              <a:srgbClr val="5C4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 name="Rectangle 8"/>
          <p:cNvSpPr/>
          <p:nvPr/>
        </p:nvSpPr>
        <p:spPr>
          <a:xfrm>
            <a:off x="2531223" y="2241153"/>
            <a:ext cx="397475" cy="4378608"/>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 name="TextBox 9"/>
          <p:cNvSpPr txBox="1"/>
          <p:nvPr/>
        </p:nvSpPr>
        <p:spPr>
          <a:xfrm>
            <a:off x="1916551" y="1349514"/>
            <a:ext cx="1436249" cy="707886"/>
          </a:xfrm>
          <a:prstGeom prst="rect">
            <a:avLst/>
          </a:prstGeom>
          <a:noFill/>
        </p:spPr>
        <p:txBody>
          <a:bodyPr wrap="square" rtlCol="0">
            <a:spAutoFit/>
          </a:bodyPr>
          <a:lstStyle/>
          <a:p>
            <a:pPr algn="ctr"/>
            <a:r>
              <a:rPr lang="en-US" sz="2000" dirty="0"/>
              <a:t>Image </a:t>
            </a:r>
          </a:p>
          <a:p>
            <a:pPr algn="ctr"/>
            <a:r>
              <a:rPr lang="en-US" sz="2000" dirty="0"/>
              <a:t>Vector</a:t>
            </a:r>
          </a:p>
        </p:txBody>
      </p:sp>
      <p:sp>
        <p:nvSpPr>
          <p:cNvPr id="12" name="TextBox 11"/>
          <p:cNvSpPr txBox="1"/>
          <p:nvPr/>
        </p:nvSpPr>
        <p:spPr>
          <a:xfrm>
            <a:off x="3381817" y="1349513"/>
            <a:ext cx="2256983" cy="400110"/>
          </a:xfrm>
          <a:prstGeom prst="rect">
            <a:avLst/>
          </a:prstGeom>
          <a:noFill/>
        </p:spPr>
        <p:txBody>
          <a:bodyPr wrap="square" rtlCol="0">
            <a:spAutoFit/>
          </a:bodyPr>
          <a:lstStyle/>
          <a:p>
            <a:pPr algn="ctr"/>
            <a:r>
              <a:rPr lang="en-US" sz="2000" dirty="0"/>
              <a:t>Bird Weight Vector</a:t>
            </a:r>
          </a:p>
        </p:txBody>
      </p:sp>
      <p:sp>
        <p:nvSpPr>
          <p:cNvPr id="13" name="TextBox 12"/>
          <p:cNvSpPr txBox="1"/>
          <p:nvPr/>
        </p:nvSpPr>
        <p:spPr>
          <a:xfrm>
            <a:off x="3352801" y="3425269"/>
            <a:ext cx="621150" cy="830997"/>
          </a:xfrm>
          <a:prstGeom prst="rect">
            <a:avLst/>
          </a:prstGeom>
          <a:noFill/>
        </p:spPr>
        <p:txBody>
          <a:bodyPr wrap="square" rtlCol="0" anchor="ctr">
            <a:spAutoFit/>
          </a:bodyPr>
          <a:lstStyle/>
          <a:p>
            <a:pPr algn="ctr"/>
            <a:r>
              <a:rPr lang="en-US" sz="4800" dirty="0"/>
              <a:t>.</a:t>
            </a:r>
            <a:endParaRPr lang="en-US" sz="3200" dirty="0"/>
          </a:p>
        </p:txBody>
      </p:sp>
      <p:sp>
        <p:nvSpPr>
          <p:cNvPr id="17" name="TextBox 16"/>
          <p:cNvSpPr txBox="1"/>
          <p:nvPr/>
        </p:nvSpPr>
        <p:spPr>
          <a:xfrm>
            <a:off x="5715000" y="4138070"/>
            <a:ext cx="518523" cy="584775"/>
          </a:xfrm>
          <a:prstGeom prst="rect">
            <a:avLst/>
          </a:prstGeom>
          <a:noFill/>
        </p:spPr>
        <p:txBody>
          <a:bodyPr wrap="square" rtlCol="0" anchor="ctr">
            <a:spAutoFit/>
          </a:bodyPr>
          <a:lstStyle/>
          <a:p>
            <a:pPr algn="ctr"/>
            <a:r>
              <a:rPr lang="en-US" sz="3200"/>
              <a:t>=</a:t>
            </a:r>
          </a:p>
        </p:txBody>
      </p:sp>
      <p:sp>
        <p:nvSpPr>
          <p:cNvPr id="19" name="Rectangle 18"/>
          <p:cNvSpPr/>
          <p:nvPr/>
        </p:nvSpPr>
        <p:spPr>
          <a:xfrm>
            <a:off x="8613966"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848744" y="1062681"/>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24030"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7353576" y="4430457"/>
            <a:ext cx="9020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855324" y="2058823"/>
            <a:ext cx="2176311" cy="1015663"/>
          </a:xfrm>
          <a:prstGeom prst="rect">
            <a:avLst/>
          </a:prstGeom>
          <a:noFill/>
        </p:spPr>
        <p:txBody>
          <a:bodyPr wrap="square" rtlCol="0">
            <a:spAutoFit/>
          </a:bodyPr>
          <a:lstStyle/>
          <a:p>
            <a:pPr algn="ctr"/>
            <a:r>
              <a:rPr lang="en-US" sz="2000" dirty="0"/>
              <a:t>“probability” of the image being a bird</a:t>
            </a:r>
          </a:p>
        </p:txBody>
      </p:sp>
      <p:cxnSp>
        <p:nvCxnSpPr>
          <p:cNvPr id="24" name="Straight Arrow Connector 23"/>
          <p:cNvCxnSpPr/>
          <p:nvPr/>
        </p:nvCxnSpPr>
        <p:spPr>
          <a:xfrm flipH="1">
            <a:off x="6714317"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9" idx="2"/>
          </p:cNvCxnSpPr>
          <p:nvPr/>
        </p:nvCxnSpPr>
        <p:spPr>
          <a:xfrm>
            <a:off x="8031635" y="2566655"/>
            <a:ext cx="807565" cy="8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8839200" y="1816034"/>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8839200" y="2346463"/>
            <a:ext cx="458326" cy="458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Oval 29"/>
          <p:cNvSpPr/>
          <p:nvPr/>
        </p:nvSpPr>
        <p:spPr>
          <a:xfrm>
            <a:off x="6475874" y="4201296"/>
            <a:ext cx="458326" cy="458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36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a:off x="4419600" y="2274360"/>
            <a:ext cx="397475" cy="4378608"/>
          </a:xfrm>
          <a:prstGeom prst="rect">
            <a:avLst/>
          </a:prstGeom>
          <a:solidFill>
            <a:srgbClr val="F89646"/>
          </a:solidFill>
          <a:ln>
            <a:solidFill>
              <a:srgbClr val="B76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 name="Rectangle 8"/>
          <p:cNvSpPr/>
          <p:nvPr/>
        </p:nvSpPr>
        <p:spPr>
          <a:xfrm>
            <a:off x="2531223" y="2241153"/>
            <a:ext cx="397475" cy="4378608"/>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 name="TextBox 9"/>
          <p:cNvSpPr txBox="1"/>
          <p:nvPr/>
        </p:nvSpPr>
        <p:spPr>
          <a:xfrm>
            <a:off x="1916551" y="1349514"/>
            <a:ext cx="1436249" cy="707886"/>
          </a:xfrm>
          <a:prstGeom prst="rect">
            <a:avLst/>
          </a:prstGeom>
          <a:noFill/>
        </p:spPr>
        <p:txBody>
          <a:bodyPr wrap="square" rtlCol="0">
            <a:spAutoFit/>
          </a:bodyPr>
          <a:lstStyle/>
          <a:p>
            <a:pPr algn="ctr"/>
            <a:r>
              <a:rPr lang="en-US" sz="2000" dirty="0"/>
              <a:t>Image </a:t>
            </a:r>
          </a:p>
          <a:p>
            <a:pPr algn="ctr"/>
            <a:r>
              <a:rPr lang="en-US" sz="2000" dirty="0"/>
              <a:t>Vector</a:t>
            </a:r>
          </a:p>
        </p:txBody>
      </p:sp>
      <p:sp>
        <p:nvSpPr>
          <p:cNvPr id="12" name="TextBox 11"/>
          <p:cNvSpPr txBox="1"/>
          <p:nvPr/>
        </p:nvSpPr>
        <p:spPr>
          <a:xfrm>
            <a:off x="3381817" y="1349513"/>
            <a:ext cx="2256983" cy="707886"/>
          </a:xfrm>
          <a:prstGeom prst="rect">
            <a:avLst/>
          </a:prstGeom>
          <a:noFill/>
        </p:spPr>
        <p:txBody>
          <a:bodyPr wrap="square" rtlCol="0">
            <a:spAutoFit/>
          </a:bodyPr>
          <a:lstStyle/>
          <a:p>
            <a:pPr algn="ctr"/>
            <a:r>
              <a:rPr lang="en-US" sz="2000" dirty="0"/>
              <a:t>Truck Weight Vector</a:t>
            </a:r>
          </a:p>
        </p:txBody>
      </p:sp>
      <p:sp>
        <p:nvSpPr>
          <p:cNvPr id="13" name="TextBox 12"/>
          <p:cNvSpPr txBox="1"/>
          <p:nvPr/>
        </p:nvSpPr>
        <p:spPr>
          <a:xfrm>
            <a:off x="3352801" y="3425269"/>
            <a:ext cx="621150" cy="830997"/>
          </a:xfrm>
          <a:prstGeom prst="rect">
            <a:avLst/>
          </a:prstGeom>
          <a:noFill/>
        </p:spPr>
        <p:txBody>
          <a:bodyPr wrap="square" rtlCol="0" anchor="ctr">
            <a:spAutoFit/>
          </a:bodyPr>
          <a:lstStyle/>
          <a:p>
            <a:pPr algn="ctr"/>
            <a:r>
              <a:rPr lang="en-US" sz="4800" dirty="0"/>
              <a:t>.</a:t>
            </a:r>
            <a:endParaRPr lang="en-US" sz="3200" dirty="0"/>
          </a:p>
        </p:txBody>
      </p:sp>
      <p:sp>
        <p:nvSpPr>
          <p:cNvPr id="17" name="TextBox 16"/>
          <p:cNvSpPr txBox="1"/>
          <p:nvPr/>
        </p:nvSpPr>
        <p:spPr>
          <a:xfrm>
            <a:off x="5715000" y="4138070"/>
            <a:ext cx="518523" cy="584775"/>
          </a:xfrm>
          <a:prstGeom prst="rect">
            <a:avLst/>
          </a:prstGeom>
          <a:noFill/>
        </p:spPr>
        <p:txBody>
          <a:bodyPr wrap="square" rtlCol="0" anchor="ctr">
            <a:spAutoFit/>
          </a:bodyPr>
          <a:lstStyle/>
          <a:p>
            <a:pPr algn="ctr"/>
            <a:r>
              <a:rPr lang="en-US" sz="3200"/>
              <a:t>=</a:t>
            </a:r>
          </a:p>
        </p:txBody>
      </p:sp>
      <p:sp>
        <p:nvSpPr>
          <p:cNvPr id="19" name="Rectangle 18"/>
          <p:cNvSpPr/>
          <p:nvPr/>
        </p:nvSpPr>
        <p:spPr>
          <a:xfrm>
            <a:off x="8613966"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848744" y="1062681"/>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24030"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7353576" y="4430457"/>
            <a:ext cx="9020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Oval 25"/>
          <p:cNvSpPr/>
          <p:nvPr/>
        </p:nvSpPr>
        <p:spPr>
          <a:xfrm>
            <a:off x="8839200" y="1816034"/>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8839200" y="2346463"/>
            <a:ext cx="458326" cy="458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Oval 26"/>
          <p:cNvSpPr/>
          <p:nvPr/>
        </p:nvSpPr>
        <p:spPr>
          <a:xfrm>
            <a:off x="6497230" y="4201296"/>
            <a:ext cx="458326" cy="4583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Oval 27"/>
          <p:cNvSpPr/>
          <p:nvPr/>
        </p:nvSpPr>
        <p:spPr>
          <a:xfrm>
            <a:off x="8836106" y="6203963"/>
            <a:ext cx="458326" cy="4583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TextBox 35"/>
          <p:cNvSpPr txBox="1"/>
          <p:nvPr/>
        </p:nvSpPr>
        <p:spPr>
          <a:xfrm>
            <a:off x="5867400" y="2058823"/>
            <a:ext cx="2176311" cy="1015663"/>
          </a:xfrm>
          <a:prstGeom prst="rect">
            <a:avLst/>
          </a:prstGeom>
          <a:noFill/>
        </p:spPr>
        <p:txBody>
          <a:bodyPr wrap="square" rtlCol="0">
            <a:spAutoFit/>
          </a:bodyPr>
          <a:lstStyle/>
          <a:p>
            <a:pPr algn="ctr"/>
            <a:r>
              <a:rPr lang="en-US" sz="2000" dirty="0"/>
              <a:t>“probability” of the image being a truck</a:t>
            </a:r>
          </a:p>
        </p:txBody>
      </p:sp>
      <p:cxnSp>
        <p:nvCxnSpPr>
          <p:cNvPr id="37" name="Straight Arrow Connector 36"/>
          <p:cNvCxnSpPr/>
          <p:nvPr/>
        </p:nvCxnSpPr>
        <p:spPr>
          <a:xfrm flipH="1">
            <a:off x="6726393" y="3074486"/>
            <a:ext cx="229163" cy="1126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7567479" y="2887119"/>
            <a:ext cx="1268627" cy="3546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8842008" y="2887119"/>
            <a:ext cx="458326" cy="458326"/>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845942" y="3440474"/>
            <a:ext cx="458326" cy="45832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839200" y="3972133"/>
            <a:ext cx="458326" cy="458326"/>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845942" y="4536125"/>
            <a:ext cx="458326" cy="458326"/>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845942" y="5102090"/>
            <a:ext cx="458326" cy="458326"/>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839200" y="5653026"/>
            <a:ext cx="458326" cy="458326"/>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898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rot="5400000">
            <a:off x="3111606" y="3533399"/>
            <a:ext cx="397475" cy="4378608"/>
          </a:xfrm>
          <a:prstGeom prst="rect">
            <a:avLst/>
          </a:prstGeom>
          <a:solidFill>
            <a:srgbClr val="D9D9D9"/>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 name="Rectangle 8"/>
          <p:cNvSpPr/>
          <p:nvPr/>
        </p:nvSpPr>
        <p:spPr>
          <a:xfrm>
            <a:off x="6545500" y="2133600"/>
            <a:ext cx="397475" cy="4378608"/>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p:cNvSpPr txBox="1"/>
          <p:nvPr/>
        </p:nvSpPr>
        <p:spPr>
          <a:xfrm>
            <a:off x="7467600" y="4138070"/>
            <a:ext cx="518523" cy="584775"/>
          </a:xfrm>
          <a:prstGeom prst="rect">
            <a:avLst/>
          </a:prstGeom>
          <a:noFill/>
        </p:spPr>
        <p:txBody>
          <a:bodyPr wrap="square" rtlCol="0" anchor="ctr">
            <a:spAutoFit/>
          </a:bodyPr>
          <a:lstStyle/>
          <a:p>
            <a:pPr algn="ctr"/>
            <a:r>
              <a:rPr lang="en-US" sz="3200" dirty="0"/>
              <a:t>=</a:t>
            </a:r>
          </a:p>
        </p:txBody>
      </p:sp>
      <p:sp>
        <p:nvSpPr>
          <p:cNvPr id="19" name="Rectangle 18"/>
          <p:cNvSpPr/>
          <p:nvPr/>
        </p:nvSpPr>
        <p:spPr>
          <a:xfrm>
            <a:off x="8613966" y="1313948"/>
            <a:ext cx="864973" cy="537390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848744" y="1062681"/>
            <a:ext cx="395415" cy="5756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24030" y="1289234"/>
            <a:ext cx="458326" cy="458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839200" y="1816034"/>
            <a:ext cx="458326" cy="4583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8839200" y="2346463"/>
            <a:ext cx="458326" cy="4583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Oval 27"/>
          <p:cNvSpPr/>
          <p:nvPr/>
        </p:nvSpPr>
        <p:spPr>
          <a:xfrm>
            <a:off x="8836106" y="6203963"/>
            <a:ext cx="458326" cy="4583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8842008" y="2887119"/>
            <a:ext cx="458326" cy="458326"/>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845942" y="3440474"/>
            <a:ext cx="458326" cy="45832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839200" y="3972133"/>
            <a:ext cx="458326" cy="458326"/>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845942" y="4536125"/>
            <a:ext cx="458326" cy="458326"/>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845942" y="5102090"/>
            <a:ext cx="458326" cy="458326"/>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839200" y="5653026"/>
            <a:ext cx="458326" cy="458326"/>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5400000">
            <a:off x="3111606" y="3930875"/>
            <a:ext cx="397475" cy="4378608"/>
          </a:xfrm>
          <a:prstGeom prst="rect">
            <a:avLst/>
          </a:prstGeom>
          <a:solidFill>
            <a:srgbClr val="F8964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1" name="Rectangle 30"/>
          <p:cNvSpPr/>
          <p:nvPr/>
        </p:nvSpPr>
        <p:spPr>
          <a:xfrm rot="5400000">
            <a:off x="3111606" y="3135923"/>
            <a:ext cx="397475" cy="4378608"/>
          </a:xfrm>
          <a:prstGeom prst="rect">
            <a:avLst/>
          </a:prstGeom>
          <a:solidFill>
            <a:srgbClr val="40404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2" name="Rectangle 31"/>
          <p:cNvSpPr/>
          <p:nvPr/>
        </p:nvSpPr>
        <p:spPr>
          <a:xfrm rot="5400000">
            <a:off x="3111606" y="2739984"/>
            <a:ext cx="397475" cy="4378608"/>
          </a:xfrm>
          <a:prstGeom prst="rect">
            <a:avLst/>
          </a:prstGeom>
          <a:solidFill>
            <a:srgbClr val="604A7B"/>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3" name="Rectangle 32"/>
          <p:cNvSpPr/>
          <p:nvPr/>
        </p:nvSpPr>
        <p:spPr>
          <a:xfrm rot="5400000">
            <a:off x="3111606" y="2342508"/>
            <a:ext cx="397475" cy="4378608"/>
          </a:xfrm>
          <a:prstGeom prst="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4" name="Rectangle 33"/>
          <p:cNvSpPr/>
          <p:nvPr/>
        </p:nvSpPr>
        <p:spPr>
          <a:xfrm rot="5400000">
            <a:off x="3111606" y="1546788"/>
            <a:ext cx="397475" cy="4378608"/>
          </a:xfrm>
          <a:prstGeom prst="rect">
            <a:avLst/>
          </a:prstGeom>
          <a:solidFill>
            <a:srgbClr val="6F30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5" name="Rectangle 34"/>
          <p:cNvSpPr/>
          <p:nvPr/>
        </p:nvSpPr>
        <p:spPr>
          <a:xfrm rot="5400000">
            <a:off x="3111606" y="1944264"/>
            <a:ext cx="397475" cy="4378608"/>
          </a:xfrm>
          <a:prstGeom prst="rect">
            <a:avLst/>
          </a:prstGeom>
          <a:solidFill>
            <a:srgbClr val="FF25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 name="Rectangle 38"/>
          <p:cNvSpPr/>
          <p:nvPr/>
        </p:nvSpPr>
        <p:spPr>
          <a:xfrm rot="5400000">
            <a:off x="3111606" y="1149312"/>
            <a:ext cx="397475" cy="4378608"/>
          </a:xfrm>
          <a:prstGeom prst="rect">
            <a:avLst/>
          </a:prstGeom>
          <a:solidFill>
            <a:srgbClr val="8064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6" name="Rectangle 45"/>
          <p:cNvSpPr/>
          <p:nvPr/>
        </p:nvSpPr>
        <p:spPr>
          <a:xfrm rot="5400000">
            <a:off x="3111606" y="753373"/>
            <a:ext cx="397475" cy="4378608"/>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7" name="Rectangle 46"/>
          <p:cNvSpPr/>
          <p:nvPr/>
        </p:nvSpPr>
        <p:spPr>
          <a:xfrm rot="5400000">
            <a:off x="3111606" y="355897"/>
            <a:ext cx="397475" cy="4378608"/>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8" name="TextBox 47"/>
          <p:cNvSpPr txBox="1"/>
          <p:nvPr/>
        </p:nvSpPr>
        <p:spPr>
          <a:xfrm>
            <a:off x="5792197" y="4133568"/>
            <a:ext cx="518523" cy="584775"/>
          </a:xfrm>
          <a:prstGeom prst="rect">
            <a:avLst/>
          </a:prstGeom>
          <a:noFill/>
        </p:spPr>
        <p:txBody>
          <a:bodyPr wrap="square" rtlCol="0" anchor="ctr">
            <a:spAutoFit/>
          </a:bodyPr>
          <a:lstStyle/>
          <a:p>
            <a:pPr algn="ctr"/>
            <a:r>
              <a:rPr lang="en-US" sz="3200" dirty="0"/>
              <a:t>X</a:t>
            </a:r>
          </a:p>
        </p:txBody>
      </p:sp>
      <p:sp>
        <p:nvSpPr>
          <p:cNvPr id="49" name="TextBox 48"/>
          <p:cNvSpPr txBox="1"/>
          <p:nvPr/>
        </p:nvSpPr>
        <p:spPr>
          <a:xfrm>
            <a:off x="2373751" y="1349514"/>
            <a:ext cx="1436249" cy="707886"/>
          </a:xfrm>
          <a:prstGeom prst="rect">
            <a:avLst/>
          </a:prstGeom>
          <a:noFill/>
        </p:spPr>
        <p:txBody>
          <a:bodyPr wrap="square" rtlCol="0">
            <a:spAutoFit/>
          </a:bodyPr>
          <a:lstStyle/>
          <a:p>
            <a:pPr algn="ctr"/>
            <a:r>
              <a:rPr lang="en-US" sz="2000"/>
              <a:t>Weight Matrix</a:t>
            </a:r>
            <a:endParaRPr lang="en-US" sz="2000" dirty="0"/>
          </a:p>
        </p:txBody>
      </p:sp>
      <p:sp>
        <p:nvSpPr>
          <p:cNvPr id="50" name="TextBox 49"/>
          <p:cNvSpPr txBox="1"/>
          <p:nvPr/>
        </p:nvSpPr>
        <p:spPr>
          <a:xfrm>
            <a:off x="6031351" y="1349514"/>
            <a:ext cx="1436249" cy="707886"/>
          </a:xfrm>
          <a:prstGeom prst="rect">
            <a:avLst/>
          </a:prstGeom>
          <a:noFill/>
        </p:spPr>
        <p:txBody>
          <a:bodyPr wrap="square" rtlCol="0">
            <a:spAutoFit/>
          </a:bodyPr>
          <a:lstStyle/>
          <a:p>
            <a:pPr algn="ctr"/>
            <a:r>
              <a:rPr lang="en-US" sz="2000" dirty="0"/>
              <a:t>Image </a:t>
            </a:r>
          </a:p>
          <a:p>
            <a:pPr algn="ctr"/>
            <a:r>
              <a:rPr lang="en-US" sz="2000" dirty="0"/>
              <a:t>Vector</a:t>
            </a:r>
          </a:p>
        </p:txBody>
      </p:sp>
    </p:spTree>
    <p:extLst>
      <p:ext uri="{BB962C8B-B14F-4D97-AF65-F5344CB8AC3E}">
        <p14:creationId xmlns:p14="http://schemas.microsoft.com/office/powerpoint/2010/main" val="1658522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mc:AlternateContent xmlns:mc="http://schemas.openxmlformats.org/markup-compatibility/2006" xmlns:a14="http://schemas.microsoft.com/office/drawing/2010/main">
        <mc:Choice Requires="a14">
          <p:sp>
            <p:nvSpPr>
              <p:cNvPr id="3" name="TextBox 2"/>
              <p:cNvSpPr txBox="1"/>
              <p:nvPr/>
            </p:nvSpPr>
            <p:spPr>
              <a:xfrm>
                <a:off x="4876897" y="2438400"/>
                <a:ext cx="204088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𝑊𝑥</m:t>
                      </m:r>
                      <m:r>
                        <a:rPr lang="en-US" sz="4400" b="0" i="1" smtClean="0">
                          <a:latin typeface="Cambria Math" charset="0"/>
                        </a:rPr>
                        <m:t>=</m:t>
                      </m:r>
                      <m:acc>
                        <m:accPr>
                          <m:chr m:val="̂"/>
                          <m:ctrlPr>
                            <a:rPr lang="en-US" sz="4400" b="0" i="1" smtClean="0">
                              <a:latin typeface="Cambria Math" panose="02040503050406030204" pitchFamily="18" charset="0"/>
                            </a:rPr>
                          </m:ctrlPr>
                        </m:accPr>
                        <m:e>
                          <m:r>
                            <a:rPr lang="en-US" sz="4400" b="0" i="1" smtClean="0">
                              <a:latin typeface="Cambria Math" charset="0"/>
                            </a:rPr>
                            <m:t>𝑦</m:t>
                          </m:r>
                        </m:e>
                      </m:ac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876897" y="2438400"/>
                <a:ext cx="2040880" cy="67710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24350" y="3962400"/>
                <a:ext cx="7268144" cy="661528"/>
              </a:xfrm>
              <a:prstGeom prst="rect">
                <a:avLst/>
              </a:prstGeom>
              <a:noFill/>
            </p:spPr>
            <p:txBody>
              <a:bodyPr wrap="none" lIns="0" tIns="0" rIns="0" bIns="0" rtlCol="0">
                <a:spAutoFit/>
              </a:bodyPr>
              <a:lstStyle/>
              <a:p>
                <a:pPr lvl="0"/>
                <a14:m>
                  <m:oMath xmlns:m="http://schemas.openxmlformats.org/officeDocument/2006/math">
                    <m:r>
                      <a:rPr lang="en-US" sz="4400" b="0" i="1" smtClean="0">
                        <a:latin typeface="Cambria Math" charset="0"/>
                      </a:rPr>
                      <m:t>𝑊</m:t>
                    </m:r>
                    <m:r>
                      <a:rPr lang="en-US" sz="4400" b="0" i="1" smtClean="0">
                        <a:latin typeface="Cambria Math" charset="0"/>
                      </a:rPr>
                      <m:t>:</m:t>
                    </m:r>
                  </m:oMath>
                </a14:m>
                <a:r>
                  <a:rPr lang="en-US" dirty="0"/>
                  <a:t>  </a:t>
                </a:r>
                <a:r>
                  <a:rPr lang="en-US" sz="3200" dirty="0">
                    <a:solidFill>
                      <a:prstClr val="black"/>
                    </a:solidFill>
                  </a:rPr>
                  <a:t>the (10x1024) matrix of weight vectors</a:t>
                </a:r>
                <a:endParaRPr 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24350" y="3962400"/>
                <a:ext cx="7268144" cy="661528"/>
              </a:xfrm>
              <a:prstGeom prst="rect">
                <a:avLst/>
              </a:prstGeom>
              <a:blipFill rotWithShape="0">
                <a:blip r:embed="rId3"/>
                <a:stretch>
                  <a:fillRect r="-2263" b="-33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44671" y="4876800"/>
                <a:ext cx="5178662" cy="661528"/>
              </a:xfrm>
              <a:prstGeom prst="rect">
                <a:avLst/>
              </a:prstGeom>
              <a:noFill/>
            </p:spPr>
            <p:txBody>
              <a:bodyPr wrap="none" lIns="0" tIns="0" rIns="0" bIns="0" rtlCol="0">
                <a:spAutoFit/>
              </a:bodyPr>
              <a:lstStyle/>
              <a:p>
                <a:pPr lvl="0"/>
                <a14:m>
                  <m:oMath xmlns:m="http://schemas.openxmlformats.org/officeDocument/2006/math">
                    <m:r>
                      <a:rPr lang="en-US" sz="4400" b="0" i="1" smtClean="0">
                        <a:latin typeface="Cambria Math" charset="0"/>
                      </a:rPr>
                      <m:t>𝑥</m:t>
                    </m:r>
                    <m:r>
                      <a:rPr lang="en-US" sz="4400" b="0" i="1" smtClean="0">
                        <a:latin typeface="Cambria Math" charset="0"/>
                      </a:rPr>
                      <m:t>:</m:t>
                    </m:r>
                  </m:oMath>
                </a14:m>
                <a:r>
                  <a:rPr lang="en-US" sz="3200" dirty="0">
                    <a:solidFill>
                      <a:prstClr val="black"/>
                    </a:solidFill>
                  </a:rPr>
                  <a:t>  the (1024x1) image vector</a:t>
                </a:r>
                <a:endParaRPr lang="en-US" dirty="0">
                  <a:solidFill>
                    <a:prstClr val="black"/>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44671" y="4876800"/>
                <a:ext cx="5178662" cy="661528"/>
              </a:xfrm>
              <a:prstGeom prst="rect">
                <a:avLst/>
              </a:prstGeom>
              <a:blipFill rotWithShape="0">
                <a:blip r:embed="rId4"/>
                <a:stretch>
                  <a:fillRect r="-706" b="-33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36079" y="5791200"/>
                <a:ext cx="7330981" cy="661528"/>
              </a:xfrm>
              <a:prstGeom prst="rect">
                <a:avLst/>
              </a:prstGeom>
              <a:noFill/>
            </p:spPr>
            <p:txBody>
              <a:bodyPr wrap="none" lIns="0" tIns="0" rIns="0" bIns="0" rtlCol="0">
                <a:spAutoFit/>
              </a:bodyPr>
              <a:lstStyle/>
              <a:p>
                <a14:m>
                  <m:oMath xmlns:m="http://schemas.openxmlformats.org/officeDocument/2006/math">
                    <m:acc>
                      <m:accPr>
                        <m:chr m:val="̂"/>
                        <m:ctrlPr>
                          <a:rPr lang="en-US" sz="4400" b="0" i="1" smtClean="0">
                            <a:latin typeface="Cambria Math" panose="02040503050406030204" pitchFamily="18" charset="0"/>
                          </a:rPr>
                        </m:ctrlPr>
                      </m:accPr>
                      <m:e>
                        <m:r>
                          <a:rPr lang="en-US" sz="4400" b="0" i="1" smtClean="0">
                            <a:latin typeface="Cambria Math" charset="0"/>
                          </a:rPr>
                          <m:t>𝑦</m:t>
                        </m:r>
                      </m:e>
                    </m:acc>
                    <m:r>
                      <a:rPr lang="en-US" sz="4400" b="0" i="1" smtClean="0">
                        <a:latin typeface="Cambria Math" charset="0"/>
                      </a:rPr>
                      <m:t>:</m:t>
                    </m:r>
                  </m:oMath>
                </a14:m>
                <a:r>
                  <a:rPr lang="en-US" sz="3200" dirty="0"/>
                  <a:t>  the (10x1) vector of class “probabilities”</a:t>
                </a:r>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736079" y="5791200"/>
                <a:ext cx="7330981" cy="661528"/>
              </a:xfrm>
              <a:prstGeom prst="rect">
                <a:avLst/>
              </a:prstGeom>
              <a:blipFill rotWithShape="0">
                <a:blip r:embed="rId5"/>
                <a:stretch>
                  <a:fillRect r="-2246" b="-33028"/>
                </a:stretch>
              </a:blipFill>
            </p:spPr>
            <p:txBody>
              <a:bodyPr/>
              <a:lstStyle/>
              <a:p>
                <a:r>
                  <a:rPr lang="en-US">
                    <a:noFill/>
                  </a:rPr>
                  <a:t> </a:t>
                </a:r>
              </a:p>
            </p:txBody>
          </p:sp>
        </mc:Fallback>
      </mc:AlternateContent>
    </p:spTree>
    <p:extLst>
      <p:ext uri="{BB962C8B-B14F-4D97-AF65-F5344CB8AC3E}">
        <p14:creationId xmlns:p14="http://schemas.microsoft.com/office/powerpoint/2010/main" val="442557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mc:AlternateContent xmlns:mc="http://schemas.openxmlformats.org/markup-compatibility/2006" xmlns:a14="http://schemas.microsoft.com/office/drawing/2010/main">
        <mc:Choice Requires="a14">
          <p:sp>
            <p:nvSpPr>
              <p:cNvPr id="3" name="TextBox 2"/>
              <p:cNvSpPr txBox="1"/>
              <p:nvPr/>
            </p:nvSpPr>
            <p:spPr>
              <a:xfrm>
                <a:off x="4876897" y="2438400"/>
                <a:ext cx="204088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𝑊𝑥</m:t>
                      </m:r>
                      <m:r>
                        <a:rPr lang="en-US" sz="4400" b="0" i="1" smtClean="0">
                          <a:latin typeface="Cambria Math" charset="0"/>
                        </a:rPr>
                        <m:t>=</m:t>
                      </m:r>
                      <m:acc>
                        <m:accPr>
                          <m:chr m:val="̂"/>
                          <m:ctrlPr>
                            <a:rPr lang="en-US" sz="4400" b="0" i="1" smtClean="0">
                              <a:latin typeface="Cambria Math" panose="02040503050406030204" pitchFamily="18" charset="0"/>
                            </a:rPr>
                          </m:ctrlPr>
                        </m:accPr>
                        <m:e>
                          <m:r>
                            <a:rPr lang="en-US" sz="4400" b="0" i="1" smtClean="0">
                              <a:latin typeface="Cambria Math" charset="0"/>
                            </a:rPr>
                            <m:t>𝑦</m:t>
                          </m:r>
                        </m:e>
                      </m:ac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876897" y="2438400"/>
                <a:ext cx="2040880" cy="67710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24350" y="3962400"/>
                <a:ext cx="7268144" cy="661528"/>
              </a:xfrm>
              <a:prstGeom prst="rect">
                <a:avLst/>
              </a:prstGeom>
              <a:noFill/>
            </p:spPr>
            <p:txBody>
              <a:bodyPr wrap="none" lIns="0" tIns="0" rIns="0" bIns="0" rtlCol="0">
                <a:spAutoFit/>
              </a:bodyPr>
              <a:lstStyle/>
              <a:p>
                <a:pPr lvl="0"/>
                <a14:m>
                  <m:oMath xmlns:m="http://schemas.openxmlformats.org/officeDocument/2006/math">
                    <m:r>
                      <a:rPr lang="en-US" sz="4400" b="0" i="1" smtClean="0">
                        <a:latin typeface="Cambria Math" charset="0"/>
                      </a:rPr>
                      <m:t>𝑊</m:t>
                    </m:r>
                    <m:r>
                      <a:rPr lang="en-US" sz="4400" b="0" i="1" smtClean="0">
                        <a:latin typeface="Cambria Math" charset="0"/>
                      </a:rPr>
                      <m:t>:</m:t>
                    </m:r>
                  </m:oMath>
                </a14:m>
                <a:r>
                  <a:rPr lang="en-US" dirty="0"/>
                  <a:t>  </a:t>
                </a:r>
                <a:r>
                  <a:rPr lang="en-US" sz="3200" dirty="0">
                    <a:solidFill>
                      <a:prstClr val="black"/>
                    </a:solidFill>
                  </a:rPr>
                  <a:t>the (10x1024) matrix of weight vectors</a:t>
                </a:r>
                <a:endParaRPr 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24350" y="3962400"/>
                <a:ext cx="7268144" cy="661528"/>
              </a:xfrm>
              <a:prstGeom prst="rect">
                <a:avLst/>
              </a:prstGeom>
              <a:blipFill rotWithShape="0">
                <a:blip r:embed="rId3"/>
                <a:stretch>
                  <a:fillRect r="-2263" b="-33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44671" y="4876800"/>
                <a:ext cx="5025350" cy="661528"/>
              </a:xfrm>
              <a:prstGeom prst="rect">
                <a:avLst/>
              </a:prstGeom>
              <a:noFill/>
            </p:spPr>
            <p:txBody>
              <a:bodyPr wrap="none" lIns="0" tIns="0" rIns="0" bIns="0" rtlCol="0">
                <a:spAutoFit/>
              </a:bodyPr>
              <a:lstStyle/>
              <a:p>
                <a:pPr lvl="0"/>
                <a14:m>
                  <m:oMath xmlns:m="http://schemas.openxmlformats.org/officeDocument/2006/math">
                    <m:r>
                      <a:rPr lang="en-US" sz="4400" b="0" i="1" smtClean="0">
                        <a:latin typeface="Cambria Math" charset="0"/>
                      </a:rPr>
                      <m:t>𝑥</m:t>
                    </m:r>
                    <m:r>
                      <a:rPr lang="en-US" sz="4400" b="0" i="1" smtClean="0">
                        <a:latin typeface="Cambria Math" charset="0"/>
                      </a:rPr>
                      <m:t>:</m:t>
                    </m:r>
                  </m:oMath>
                </a14:m>
                <a:r>
                  <a:rPr lang="en-US" sz="3200" dirty="0">
                    <a:solidFill>
                      <a:prstClr val="black"/>
                    </a:solidFill>
                  </a:rPr>
                  <a:t>  the (1024x1) image vector</a:t>
                </a:r>
                <a:endParaRPr lang="en-US" dirty="0">
                  <a:solidFill>
                    <a:prstClr val="black"/>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44671" y="4876800"/>
                <a:ext cx="5025350" cy="661528"/>
              </a:xfrm>
              <a:prstGeom prst="rect">
                <a:avLst/>
              </a:prstGeom>
              <a:blipFill rotWithShape="0">
                <a:blip r:embed="rId4"/>
                <a:stretch>
                  <a:fillRect r="-3758" b="-33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36079" y="5791200"/>
                <a:ext cx="7330981" cy="661528"/>
              </a:xfrm>
              <a:prstGeom prst="rect">
                <a:avLst/>
              </a:prstGeom>
              <a:noFill/>
            </p:spPr>
            <p:txBody>
              <a:bodyPr wrap="none" lIns="0" tIns="0" rIns="0" bIns="0" rtlCol="0">
                <a:spAutoFit/>
              </a:bodyPr>
              <a:lstStyle/>
              <a:p>
                <a14:m>
                  <m:oMath xmlns:m="http://schemas.openxmlformats.org/officeDocument/2006/math">
                    <m:acc>
                      <m:accPr>
                        <m:chr m:val="̂"/>
                        <m:ctrlPr>
                          <a:rPr lang="en-US" sz="4400" b="0" i="1" smtClean="0">
                            <a:latin typeface="Cambria Math" panose="02040503050406030204" pitchFamily="18" charset="0"/>
                          </a:rPr>
                        </m:ctrlPr>
                      </m:accPr>
                      <m:e>
                        <m:r>
                          <a:rPr lang="en-US" sz="4400" b="0" i="1" smtClean="0">
                            <a:latin typeface="Cambria Math" charset="0"/>
                          </a:rPr>
                          <m:t>𝑦</m:t>
                        </m:r>
                      </m:e>
                    </m:acc>
                    <m:r>
                      <a:rPr lang="en-US" sz="4400" b="0" i="1" smtClean="0">
                        <a:latin typeface="Cambria Math" charset="0"/>
                      </a:rPr>
                      <m:t>:</m:t>
                    </m:r>
                  </m:oMath>
                </a14:m>
                <a:r>
                  <a:rPr lang="en-US" sz="3200" dirty="0"/>
                  <a:t>  the (10x1) vector of class “probabilities”</a:t>
                </a:r>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736079" y="5791200"/>
                <a:ext cx="7330981" cy="661528"/>
              </a:xfrm>
              <a:prstGeom prst="rect">
                <a:avLst/>
              </a:prstGeom>
              <a:blipFill rotWithShape="0">
                <a:blip r:embed="rId5"/>
                <a:stretch>
                  <a:fillRect r="-2246" b="-33028"/>
                </a:stretch>
              </a:blipFill>
            </p:spPr>
            <p:txBody>
              <a:bodyPr/>
              <a:lstStyle/>
              <a:p>
                <a:r>
                  <a:rPr lang="en-US">
                    <a:noFill/>
                  </a:rPr>
                  <a:t> </a:t>
                </a:r>
              </a:p>
            </p:txBody>
          </p:sp>
        </mc:Fallback>
      </mc:AlternateContent>
      <p:sp>
        <p:nvSpPr>
          <p:cNvPr id="4" name="TextBox 3"/>
          <p:cNvSpPr txBox="1"/>
          <p:nvPr/>
        </p:nvSpPr>
        <p:spPr>
          <a:xfrm>
            <a:off x="6019800" y="999291"/>
            <a:ext cx="2667000" cy="1015663"/>
          </a:xfrm>
          <a:prstGeom prst="rect">
            <a:avLst/>
          </a:prstGeom>
          <a:noFill/>
        </p:spPr>
        <p:txBody>
          <a:bodyPr wrap="square" rtlCol="0">
            <a:spAutoFit/>
          </a:bodyPr>
          <a:lstStyle/>
          <a:p>
            <a:pPr algn="ctr"/>
            <a:r>
              <a:rPr lang="en-US" sz="2000" dirty="0"/>
              <a:t>This simple computation is called a </a:t>
            </a:r>
            <a:r>
              <a:rPr lang="en-US" sz="2000" i="1" dirty="0"/>
              <a:t>fully-connected layer</a:t>
            </a:r>
            <a:r>
              <a:rPr lang="en-US" sz="2000" dirty="0"/>
              <a:t>!</a:t>
            </a:r>
          </a:p>
        </p:txBody>
      </p:sp>
      <p:sp>
        <p:nvSpPr>
          <p:cNvPr id="8" name="Rectangle 7"/>
          <p:cNvSpPr/>
          <p:nvPr/>
        </p:nvSpPr>
        <p:spPr>
          <a:xfrm>
            <a:off x="4783667" y="2352951"/>
            <a:ext cx="1236134" cy="82927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endCxn id="8" idx="0"/>
          </p:cNvCxnSpPr>
          <p:nvPr/>
        </p:nvCxnSpPr>
        <p:spPr>
          <a:xfrm flipH="1">
            <a:off x="5401734" y="1841084"/>
            <a:ext cx="618066" cy="5118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259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89F5B-F3A4-D04B-9A06-0555EBAA5694}"/>
              </a:ext>
            </a:extLst>
          </p:cNvPr>
          <p:cNvSpPr>
            <a:spLocks noGrp="1"/>
          </p:cNvSpPr>
          <p:nvPr>
            <p:ph type="title"/>
          </p:nvPr>
        </p:nvSpPr>
        <p:spPr/>
        <p:txBody>
          <a:bodyPr>
            <a:normAutofit/>
          </a:bodyPr>
          <a:lstStyle/>
          <a:p>
            <a:r>
              <a:rPr kumimoji="1" lang="zh-CN" altLang="en-US" sz="4000" dirty="0">
                <a:latin typeface="Microsoft YaHei" panose="020B0503020204020204" pitchFamily="34" charset="-122"/>
                <a:ea typeface="Microsoft YaHei" panose="020B0503020204020204" pitchFamily="34" charset="-122"/>
              </a:rPr>
              <a:t>背景</a:t>
            </a:r>
          </a:p>
        </p:txBody>
      </p:sp>
      <p:sp>
        <p:nvSpPr>
          <p:cNvPr id="3" name="内容占位符 2">
            <a:extLst>
              <a:ext uri="{FF2B5EF4-FFF2-40B4-BE49-F238E27FC236}">
                <a16:creationId xmlns:a16="http://schemas.microsoft.com/office/drawing/2014/main" id="{FB35FD14-900F-844D-8E81-1E3524B3F324}"/>
              </a:ext>
            </a:extLst>
          </p:cNvPr>
          <p:cNvSpPr>
            <a:spLocks noGrp="1"/>
          </p:cNvSpPr>
          <p:nvPr>
            <p:ph idx="1"/>
          </p:nvPr>
        </p:nvSpPr>
        <p:spPr>
          <a:xfrm>
            <a:off x="609602" y="1417638"/>
            <a:ext cx="10575471" cy="5165723"/>
          </a:xfrm>
        </p:spPr>
        <p:txBody>
          <a:bodyPr>
            <a:normAutofit/>
          </a:bodyPr>
          <a:lstStyle/>
          <a:p>
            <a:r>
              <a:rPr kumimoji="1" lang="zh-CN" altLang="en-US" sz="2900" dirty="0">
                <a:latin typeface="Microsoft YaHei" panose="020B0503020204020204" pitchFamily="34" charset="-122"/>
                <a:ea typeface="Microsoft YaHei" panose="020B0503020204020204" pitchFamily="34" charset="-122"/>
              </a:rPr>
              <a:t>基于深度学习的图像分类</a:t>
            </a:r>
          </a:p>
        </p:txBody>
      </p:sp>
      <p:pic>
        <p:nvPicPr>
          <p:cNvPr id="1026" name="Picture 2" descr="640?wx_fmt=png">
            <a:extLst>
              <a:ext uri="{FF2B5EF4-FFF2-40B4-BE49-F238E27FC236}">
                <a16:creationId xmlns:a16="http://schemas.microsoft.com/office/drawing/2014/main" id="{7B93AC64-A4D6-4043-AE56-0DC054A0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057400"/>
            <a:ext cx="6269069" cy="4376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529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Fully-Connected Neural Networks</a:t>
            </a:r>
          </a:p>
        </p:txBody>
      </p:sp>
      <p:sp>
        <p:nvSpPr>
          <p:cNvPr id="17" name="Rectangle 16"/>
          <p:cNvSpPr/>
          <p:nvPr/>
        </p:nvSpPr>
        <p:spPr>
          <a:xfrm>
            <a:off x="3522363" y="2329948"/>
            <a:ext cx="864973" cy="321648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757141" y="2078682"/>
            <a:ext cx="395415" cy="4118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11324" y="4781998"/>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00714" y="2419798"/>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600714" y="3600898"/>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081663" y="2991596"/>
            <a:ext cx="864973" cy="20408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316441" y="2740330"/>
            <a:ext cx="395415" cy="2613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160014" y="3081446"/>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Oval 37"/>
          <p:cNvSpPr/>
          <p:nvPr/>
        </p:nvSpPr>
        <p:spPr>
          <a:xfrm>
            <a:off x="8160014" y="4262546"/>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1526073" y="2509497"/>
            <a:ext cx="1224599" cy="461665"/>
          </a:xfrm>
          <a:prstGeom prst="rect">
            <a:avLst/>
          </a:prstGeom>
          <a:noFill/>
        </p:spPr>
        <p:txBody>
          <a:bodyPr wrap="square" rtlCol="0">
            <a:spAutoFit/>
          </a:bodyPr>
          <a:lstStyle/>
          <a:p>
            <a:pPr algn="ctr"/>
            <a:r>
              <a:rPr lang="en-US" sz="2400" dirty="0"/>
              <a:t>Height</a:t>
            </a:r>
          </a:p>
        </p:txBody>
      </p:sp>
      <p:sp>
        <p:nvSpPr>
          <p:cNvPr id="42" name="TextBox 41"/>
          <p:cNvSpPr txBox="1"/>
          <p:nvPr/>
        </p:nvSpPr>
        <p:spPr>
          <a:xfrm>
            <a:off x="1526073" y="3781198"/>
            <a:ext cx="1224599" cy="461665"/>
          </a:xfrm>
          <a:prstGeom prst="rect">
            <a:avLst/>
          </a:prstGeom>
          <a:noFill/>
        </p:spPr>
        <p:txBody>
          <a:bodyPr wrap="square" rtlCol="0">
            <a:spAutoFit/>
          </a:bodyPr>
          <a:lstStyle/>
          <a:p>
            <a:pPr algn="ctr"/>
            <a:r>
              <a:rPr lang="en-US" sz="2400" dirty="0"/>
              <a:t>Width</a:t>
            </a:r>
          </a:p>
        </p:txBody>
      </p:sp>
      <p:sp>
        <p:nvSpPr>
          <p:cNvPr id="43" name="TextBox 42"/>
          <p:cNvSpPr txBox="1"/>
          <p:nvPr/>
        </p:nvSpPr>
        <p:spPr>
          <a:xfrm>
            <a:off x="1182136" y="4924194"/>
            <a:ext cx="1912472" cy="461665"/>
          </a:xfrm>
          <a:prstGeom prst="rect">
            <a:avLst/>
          </a:prstGeom>
          <a:noFill/>
        </p:spPr>
        <p:txBody>
          <a:bodyPr wrap="square" rtlCol="0">
            <a:spAutoFit/>
          </a:bodyPr>
          <a:lstStyle/>
          <a:p>
            <a:pPr algn="ctr"/>
            <a:r>
              <a:rPr lang="en-US" sz="2400" dirty="0" err="1"/>
              <a:t>Num_Legs</a:t>
            </a:r>
            <a:endParaRPr lang="en-US" sz="2400" dirty="0"/>
          </a:p>
        </p:txBody>
      </p:sp>
      <p:sp>
        <p:nvSpPr>
          <p:cNvPr id="45" name="Rectangle 44"/>
          <p:cNvSpPr/>
          <p:nvPr/>
        </p:nvSpPr>
        <p:spPr>
          <a:xfrm>
            <a:off x="5490518" y="3326531"/>
            <a:ext cx="1487962" cy="12233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Algorithm</a:t>
            </a:r>
          </a:p>
        </p:txBody>
      </p:sp>
      <p:cxnSp>
        <p:nvCxnSpPr>
          <p:cNvPr id="46" name="Straight Arrow Connector 45"/>
          <p:cNvCxnSpPr>
            <a:stCxn id="17" idx="3"/>
            <a:endCxn id="45" idx="1"/>
          </p:cNvCxnSpPr>
          <p:nvPr/>
        </p:nvCxnSpPr>
        <p:spPr>
          <a:xfrm>
            <a:off x="4387336" y="3938191"/>
            <a:ext cx="11031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5" idx="3"/>
          </p:cNvCxnSpPr>
          <p:nvPr/>
        </p:nvCxnSpPr>
        <p:spPr>
          <a:xfrm flipV="1">
            <a:off x="6978480" y="3938190"/>
            <a:ext cx="9971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p:cNvSpPr txBox="1"/>
          <p:nvPr/>
        </p:nvSpPr>
        <p:spPr>
          <a:xfrm>
            <a:off x="9114696" y="3181437"/>
            <a:ext cx="1224599" cy="461665"/>
          </a:xfrm>
          <a:prstGeom prst="rect">
            <a:avLst/>
          </a:prstGeom>
          <a:noFill/>
        </p:spPr>
        <p:txBody>
          <a:bodyPr wrap="square" rtlCol="0">
            <a:spAutoFit/>
          </a:bodyPr>
          <a:lstStyle/>
          <a:p>
            <a:pPr algn="ctr"/>
            <a:r>
              <a:rPr lang="en-US" sz="2400" dirty="0"/>
              <a:t>Dog</a:t>
            </a:r>
          </a:p>
        </p:txBody>
      </p:sp>
      <p:sp>
        <p:nvSpPr>
          <p:cNvPr id="53" name="TextBox 52"/>
          <p:cNvSpPr txBox="1"/>
          <p:nvPr/>
        </p:nvSpPr>
        <p:spPr>
          <a:xfrm>
            <a:off x="9114696" y="4362537"/>
            <a:ext cx="1224599" cy="461665"/>
          </a:xfrm>
          <a:prstGeom prst="rect">
            <a:avLst/>
          </a:prstGeom>
          <a:noFill/>
        </p:spPr>
        <p:txBody>
          <a:bodyPr wrap="square" rtlCol="0">
            <a:spAutoFit/>
          </a:bodyPr>
          <a:lstStyle/>
          <a:p>
            <a:pPr algn="ctr"/>
            <a:r>
              <a:rPr lang="en-US" sz="2400" dirty="0"/>
              <a:t>Not Dog</a:t>
            </a:r>
          </a:p>
        </p:txBody>
      </p:sp>
      <mc:AlternateContent xmlns:mc="http://schemas.openxmlformats.org/markup-compatibility/2006" xmlns:a14="http://schemas.microsoft.com/office/drawing/2010/main">
        <mc:Choice Requires="a14">
          <p:sp>
            <p:nvSpPr>
              <p:cNvPr id="54" name="Rectangle 53"/>
              <p:cNvSpPr/>
              <p:nvPr/>
            </p:nvSpPr>
            <p:spPr>
              <a:xfrm>
                <a:off x="8298961" y="5835053"/>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oMath>
                  </m:oMathPara>
                </a14:m>
                <a:endParaRPr lang="en-US" dirty="0"/>
              </a:p>
            </p:txBody>
          </p:sp>
        </mc:Choice>
        <mc:Fallback xmlns="">
          <p:sp>
            <p:nvSpPr>
              <p:cNvPr id="54" name="Rectangle 53"/>
              <p:cNvSpPr>
                <a:spLocks noRot="1" noChangeAspect="1" noMove="1" noResize="1" noEditPoints="1" noAdjustHandles="1" noChangeArrowheads="1" noChangeShapeType="1" noTextEdit="1"/>
              </p:cNvSpPr>
              <p:nvPr/>
            </p:nvSpPr>
            <p:spPr>
              <a:xfrm>
                <a:off x="8298961" y="5835053"/>
                <a:ext cx="430374" cy="461665"/>
              </a:xfrm>
              <a:prstGeom prst="rect">
                <a:avLst/>
              </a:prstGeom>
              <a:blipFill rotWithShape="0">
                <a:blip r:embed="rId2"/>
                <a:stretch>
                  <a:fillRect t="-3947" r="-22535"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3718338" y="5835053"/>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𝑥</m:t>
                      </m:r>
                    </m:oMath>
                  </m:oMathPara>
                </a14:m>
                <a:endParaRPr lang="en-US" dirty="0"/>
              </a:p>
            </p:txBody>
          </p:sp>
        </mc:Choice>
        <mc:Fallback xmlns="">
          <p:sp>
            <p:nvSpPr>
              <p:cNvPr id="55" name="Rectangle 54"/>
              <p:cNvSpPr>
                <a:spLocks noRot="1" noChangeAspect="1" noMove="1" noResize="1" noEditPoints="1" noAdjustHandles="1" noChangeArrowheads="1" noChangeShapeType="1" noTextEdit="1"/>
              </p:cNvSpPr>
              <p:nvPr/>
            </p:nvSpPr>
            <p:spPr>
              <a:xfrm>
                <a:off x="3718338" y="5835053"/>
                <a:ext cx="426399" cy="46166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771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Fully-Connected Neural Networks</a:t>
            </a:r>
          </a:p>
        </p:txBody>
      </p:sp>
      <p:sp>
        <p:nvSpPr>
          <p:cNvPr id="17" name="Rectangle 16"/>
          <p:cNvSpPr/>
          <p:nvPr/>
        </p:nvSpPr>
        <p:spPr>
          <a:xfrm>
            <a:off x="3522363" y="2329948"/>
            <a:ext cx="864973" cy="321648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757141" y="2078682"/>
            <a:ext cx="395415" cy="4118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11324" y="4781998"/>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00714" y="2419798"/>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600714" y="3600898"/>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081663" y="2991596"/>
            <a:ext cx="864973" cy="20408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316441" y="2740330"/>
            <a:ext cx="395415" cy="2613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160014" y="3081446"/>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Oval 37"/>
          <p:cNvSpPr/>
          <p:nvPr/>
        </p:nvSpPr>
        <p:spPr>
          <a:xfrm>
            <a:off x="8160014" y="4262546"/>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1526073" y="2509497"/>
            <a:ext cx="1224599" cy="461665"/>
          </a:xfrm>
          <a:prstGeom prst="rect">
            <a:avLst/>
          </a:prstGeom>
          <a:noFill/>
        </p:spPr>
        <p:txBody>
          <a:bodyPr wrap="square" rtlCol="0">
            <a:spAutoFit/>
          </a:bodyPr>
          <a:lstStyle/>
          <a:p>
            <a:pPr algn="ctr"/>
            <a:r>
              <a:rPr lang="en-US" sz="2400" dirty="0"/>
              <a:t>Height</a:t>
            </a:r>
          </a:p>
        </p:txBody>
      </p:sp>
      <p:sp>
        <p:nvSpPr>
          <p:cNvPr id="42" name="TextBox 41"/>
          <p:cNvSpPr txBox="1"/>
          <p:nvPr/>
        </p:nvSpPr>
        <p:spPr>
          <a:xfrm>
            <a:off x="1526073" y="3781198"/>
            <a:ext cx="1224599" cy="461665"/>
          </a:xfrm>
          <a:prstGeom prst="rect">
            <a:avLst/>
          </a:prstGeom>
          <a:noFill/>
        </p:spPr>
        <p:txBody>
          <a:bodyPr wrap="square" rtlCol="0">
            <a:spAutoFit/>
          </a:bodyPr>
          <a:lstStyle/>
          <a:p>
            <a:pPr algn="ctr"/>
            <a:r>
              <a:rPr lang="en-US" sz="2400" dirty="0"/>
              <a:t>Width</a:t>
            </a:r>
          </a:p>
        </p:txBody>
      </p:sp>
      <p:sp>
        <p:nvSpPr>
          <p:cNvPr id="43" name="TextBox 42"/>
          <p:cNvSpPr txBox="1"/>
          <p:nvPr/>
        </p:nvSpPr>
        <p:spPr>
          <a:xfrm>
            <a:off x="1182136" y="4924194"/>
            <a:ext cx="1912472" cy="461665"/>
          </a:xfrm>
          <a:prstGeom prst="rect">
            <a:avLst/>
          </a:prstGeom>
          <a:noFill/>
        </p:spPr>
        <p:txBody>
          <a:bodyPr wrap="square" rtlCol="0">
            <a:spAutoFit/>
          </a:bodyPr>
          <a:lstStyle/>
          <a:p>
            <a:pPr algn="ctr"/>
            <a:r>
              <a:rPr lang="en-US" sz="2400" dirty="0" err="1"/>
              <a:t>Num_Legs</a:t>
            </a:r>
            <a:endParaRPr lang="en-US" sz="2400" dirty="0"/>
          </a:p>
        </p:txBody>
      </p:sp>
      <p:cxnSp>
        <p:nvCxnSpPr>
          <p:cNvPr id="46" name="Straight Arrow Connector 45"/>
          <p:cNvCxnSpPr>
            <a:stCxn id="32" idx="6"/>
            <a:endCxn id="37" idx="2"/>
          </p:cNvCxnSpPr>
          <p:nvPr/>
        </p:nvCxnSpPr>
        <p:spPr>
          <a:xfrm>
            <a:off x="4262362" y="2750622"/>
            <a:ext cx="3897652" cy="661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32" idx="6"/>
            <a:endCxn id="38" idx="2"/>
          </p:cNvCxnSpPr>
          <p:nvPr/>
        </p:nvCxnSpPr>
        <p:spPr>
          <a:xfrm>
            <a:off x="4262362" y="2750622"/>
            <a:ext cx="3897652" cy="184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33" idx="6"/>
          </p:cNvCxnSpPr>
          <p:nvPr/>
        </p:nvCxnSpPr>
        <p:spPr>
          <a:xfrm>
            <a:off x="4262362" y="3931722"/>
            <a:ext cx="3897652" cy="661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33" idx="6"/>
          </p:cNvCxnSpPr>
          <p:nvPr/>
        </p:nvCxnSpPr>
        <p:spPr>
          <a:xfrm flipV="1">
            <a:off x="4262362" y="3412270"/>
            <a:ext cx="3897652" cy="519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1" idx="6"/>
          </p:cNvCxnSpPr>
          <p:nvPr/>
        </p:nvCxnSpPr>
        <p:spPr>
          <a:xfrm flipV="1">
            <a:off x="4272972" y="3412270"/>
            <a:ext cx="3887042" cy="1700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21" idx="6"/>
            <a:endCxn id="38" idx="2"/>
          </p:cNvCxnSpPr>
          <p:nvPr/>
        </p:nvCxnSpPr>
        <p:spPr>
          <a:xfrm flipV="1">
            <a:off x="4272972" y="4593370"/>
            <a:ext cx="3887042" cy="519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9114696" y="3181437"/>
            <a:ext cx="1224599" cy="461665"/>
          </a:xfrm>
          <a:prstGeom prst="rect">
            <a:avLst/>
          </a:prstGeom>
          <a:noFill/>
        </p:spPr>
        <p:txBody>
          <a:bodyPr wrap="square" rtlCol="0">
            <a:spAutoFit/>
          </a:bodyPr>
          <a:lstStyle/>
          <a:p>
            <a:pPr algn="ctr"/>
            <a:r>
              <a:rPr lang="en-US" sz="2400" dirty="0"/>
              <a:t>Dog</a:t>
            </a:r>
          </a:p>
        </p:txBody>
      </p:sp>
      <p:sp>
        <p:nvSpPr>
          <p:cNvPr id="48" name="TextBox 47"/>
          <p:cNvSpPr txBox="1"/>
          <p:nvPr/>
        </p:nvSpPr>
        <p:spPr>
          <a:xfrm>
            <a:off x="9114696" y="4362537"/>
            <a:ext cx="1224599" cy="461665"/>
          </a:xfrm>
          <a:prstGeom prst="rect">
            <a:avLst/>
          </a:prstGeom>
          <a:noFill/>
        </p:spPr>
        <p:txBody>
          <a:bodyPr wrap="square" rtlCol="0">
            <a:spAutoFit/>
          </a:bodyPr>
          <a:lstStyle/>
          <a:p>
            <a:pPr algn="ctr"/>
            <a:r>
              <a:rPr lang="en-US" sz="2400" dirty="0"/>
              <a:t>Not Dog</a:t>
            </a:r>
          </a:p>
        </p:txBody>
      </p:sp>
      <mc:AlternateContent xmlns:mc="http://schemas.openxmlformats.org/markup-compatibility/2006" xmlns:a14="http://schemas.microsoft.com/office/drawing/2010/main">
        <mc:Choice Requires="a14">
          <p:sp>
            <p:nvSpPr>
              <p:cNvPr id="49" name="Rectangle 48"/>
              <p:cNvSpPr/>
              <p:nvPr/>
            </p:nvSpPr>
            <p:spPr>
              <a:xfrm>
                <a:off x="8298961" y="5835053"/>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8298961" y="5835053"/>
                <a:ext cx="430374" cy="461665"/>
              </a:xfrm>
              <a:prstGeom prst="rect">
                <a:avLst/>
              </a:prstGeom>
              <a:blipFill rotWithShape="0">
                <a:blip r:embed="rId2"/>
                <a:stretch>
                  <a:fillRect t="-3947" r="-22535"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718338" y="5835053"/>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𝑥</m:t>
                      </m:r>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3718338" y="5835053"/>
                <a:ext cx="426399" cy="46166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870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Fully-Connected Neural Networks</a:t>
            </a:r>
          </a:p>
        </p:txBody>
      </p:sp>
      <p:sp>
        <p:nvSpPr>
          <p:cNvPr id="17" name="Rectangle 16"/>
          <p:cNvSpPr/>
          <p:nvPr/>
        </p:nvSpPr>
        <p:spPr>
          <a:xfrm>
            <a:off x="3522363" y="2329948"/>
            <a:ext cx="864973" cy="321648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757141" y="2078682"/>
            <a:ext cx="395415" cy="4118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11324" y="4781998"/>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00714" y="2419798"/>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600714" y="3600898"/>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081663" y="2991596"/>
            <a:ext cx="864973" cy="20408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316441" y="2740330"/>
            <a:ext cx="395415" cy="2613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160014" y="3081446"/>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Oval 37"/>
          <p:cNvSpPr/>
          <p:nvPr/>
        </p:nvSpPr>
        <p:spPr>
          <a:xfrm>
            <a:off x="8160014" y="4262546"/>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1526073" y="2509497"/>
            <a:ext cx="1224599" cy="461665"/>
          </a:xfrm>
          <a:prstGeom prst="rect">
            <a:avLst/>
          </a:prstGeom>
          <a:noFill/>
        </p:spPr>
        <p:txBody>
          <a:bodyPr wrap="square" rtlCol="0">
            <a:spAutoFit/>
          </a:bodyPr>
          <a:lstStyle/>
          <a:p>
            <a:pPr algn="ctr"/>
            <a:r>
              <a:rPr lang="en-US" sz="2400" dirty="0"/>
              <a:t>Height</a:t>
            </a:r>
          </a:p>
        </p:txBody>
      </p:sp>
      <p:sp>
        <p:nvSpPr>
          <p:cNvPr id="42" name="TextBox 41"/>
          <p:cNvSpPr txBox="1"/>
          <p:nvPr/>
        </p:nvSpPr>
        <p:spPr>
          <a:xfrm>
            <a:off x="1526073" y="3781198"/>
            <a:ext cx="1224599" cy="461665"/>
          </a:xfrm>
          <a:prstGeom prst="rect">
            <a:avLst/>
          </a:prstGeom>
          <a:noFill/>
        </p:spPr>
        <p:txBody>
          <a:bodyPr wrap="square" rtlCol="0">
            <a:spAutoFit/>
          </a:bodyPr>
          <a:lstStyle/>
          <a:p>
            <a:pPr algn="ctr"/>
            <a:r>
              <a:rPr lang="en-US" sz="2400" dirty="0"/>
              <a:t>Width</a:t>
            </a:r>
          </a:p>
        </p:txBody>
      </p:sp>
      <p:sp>
        <p:nvSpPr>
          <p:cNvPr id="43" name="TextBox 42"/>
          <p:cNvSpPr txBox="1"/>
          <p:nvPr/>
        </p:nvSpPr>
        <p:spPr>
          <a:xfrm>
            <a:off x="1182136" y="4924194"/>
            <a:ext cx="1912472" cy="461665"/>
          </a:xfrm>
          <a:prstGeom prst="rect">
            <a:avLst/>
          </a:prstGeom>
          <a:noFill/>
        </p:spPr>
        <p:txBody>
          <a:bodyPr wrap="square" rtlCol="0">
            <a:spAutoFit/>
          </a:bodyPr>
          <a:lstStyle/>
          <a:p>
            <a:pPr algn="ctr"/>
            <a:r>
              <a:rPr lang="en-US" sz="2400" dirty="0" err="1"/>
              <a:t>Num_Legs</a:t>
            </a:r>
            <a:endParaRPr lang="en-US" sz="2400" dirty="0"/>
          </a:p>
        </p:txBody>
      </p:sp>
      <p:cxnSp>
        <p:nvCxnSpPr>
          <p:cNvPr id="46" name="Straight Arrow Connector 45"/>
          <p:cNvCxnSpPr>
            <a:stCxn id="32" idx="6"/>
            <a:endCxn id="37" idx="2"/>
          </p:cNvCxnSpPr>
          <p:nvPr/>
        </p:nvCxnSpPr>
        <p:spPr>
          <a:xfrm>
            <a:off x="4262362" y="2750622"/>
            <a:ext cx="3897652" cy="661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32" idx="6"/>
            <a:endCxn id="38" idx="2"/>
          </p:cNvCxnSpPr>
          <p:nvPr/>
        </p:nvCxnSpPr>
        <p:spPr>
          <a:xfrm>
            <a:off x="4262362" y="2750622"/>
            <a:ext cx="3897652" cy="184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33" idx="6"/>
          </p:cNvCxnSpPr>
          <p:nvPr/>
        </p:nvCxnSpPr>
        <p:spPr>
          <a:xfrm>
            <a:off x="4262362" y="3931722"/>
            <a:ext cx="3897652" cy="661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33" idx="6"/>
          </p:cNvCxnSpPr>
          <p:nvPr/>
        </p:nvCxnSpPr>
        <p:spPr>
          <a:xfrm flipV="1">
            <a:off x="4262362" y="3412270"/>
            <a:ext cx="3897652" cy="519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1" idx="6"/>
          </p:cNvCxnSpPr>
          <p:nvPr/>
        </p:nvCxnSpPr>
        <p:spPr>
          <a:xfrm flipV="1">
            <a:off x="4272972" y="3412270"/>
            <a:ext cx="3887042" cy="1700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21" idx="6"/>
            <a:endCxn id="38" idx="2"/>
          </p:cNvCxnSpPr>
          <p:nvPr/>
        </p:nvCxnSpPr>
        <p:spPr>
          <a:xfrm flipV="1">
            <a:off x="4272972" y="4593370"/>
            <a:ext cx="3887042" cy="519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944074" y="4314160"/>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3</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944074" y="4314160"/>
                <a:ext cx="428964" cy="369332"/>
              </a:xfrm>
              <a:prstGeom prst="rect">
                <a:avLst/>
              </a:prstGeom>
              <a:blipFill rotWithShape="0">
                <a:blip r:embed="rId2"/>
                <a:stretch>
                  <a:fillRect l="-8571" r="-7143" b="-16667"/>
                </a:stretch>
              </a:blipFill>
            </p:spPr>
            <p:txBody>
              <a:bodyPr/>
              <a:lstStyle/>
              <a:p>
                <a:r>
                  <a:rPr lang="en-US">
                    <a:noFill/>
                  </a:rPr>
                  <a:t> </a:t>
                </a:r>
              </a:p>
            </p:txBody>
          </p:sp>
        </mc:Fallback>
      </mc:AlternateContent>
      <p:sp>
        <p:nvSpPr>
          <p:cNvPr id="24" name="TextBox 23"/>
          <p:cNvSpPr txBox="1"/>
          <p:nvPr/>
        </p:nvSpPr>
        <p:spPr>
          <a:xfrm>
            <a:off x="9114696" y="3181437"/>
            <a:ext cx="1224599" cy="461665"/>
          </a:xfrm>
          <a:prstGeom prst="rect">
            <a:avLst/>
          </a:prstGeom>
          <a:noFill/>
        </p:spPr>
        <p:txBody>
          <a:bodyPr wrap="square" rtlCol="0">
            <a:spAutoFit/>
          </a:bodyPr>
          <a:lstStyle/>
          <a:p>
            <a:pPr algn="ctr"/>
            <a:r>
              <a:rPr lang="en-US" sz="2400" dirty="0"/>
              <a:t>Dog</a:t>
            </a:r>
          </a:p>
        </p:txBody>
      </p:sp>
      <p:sp>
        <p:nvSpPr>
          <p:cNvPr id="26" name="TextBox 25"/>
          <p:cNvSpPr txBox="1"/>
          <p:nvPr/>
        </p:nvSpPr>
        <p:spPr>
          <a:xfrm>
            <a:off x="9114696" y="4362537"/>
            <a:ext cx="1224599" cy="461665"/>
          </a:xfrm>
          <a:prstGeom prst="rect">
            <a:avLst/>
          </a:prstGeom>
          <a:noFill/>
        </p:spPr>
        <p:txBody>
          <a:bodyPr wrap="square" rtlCol="0">
            <a:spAutoFit/>
          </a:bodyPr>
          <a:lstStyle/>
          <a:p>
            <a:pPr algn="ctr"/>
            <a:r>
              <a:rPr lang="en-US" sz="2400" dirty="0"/>
              <a:t>Not Dog</a:t>
            </a:r>
          </a:p>
        </p:txBody>
      </p:sp>
      <mc:AlternateContent xmlns:mc="http://schemas.openxmlformats.org/markup-compatibility/2006" xmlns:a14="http://schemas.microsoft.com/office/drawing/2010/main">
        <mc:Choice Requires="a14">
          <p:sp>
            <p:nvSpPr>
              <p:cNvPr id="30" name="TextBox 29"/>
              <p:cNvSpPr txBox="1"/>
              <p:nvPr/>
            </p:nvSpPr>
            <p:spPr>
              <a:xfrm>
                <a:off x="4948103" y="336601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2</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4948103" y="3366015"/>
                <a:ext cx="428964" cy="369332"/>
              </a:xfrm>
              <a:prstGeom prst="rect">
                <a:avLst/>
              </a:prstGeom>
              <a:blipFill rotWithShape="0">
                <a:blip r:embed="rId3"/>
                <a:stretch>
                  <a:fillRect l="-10000" r="-571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154998" y="2606567"/>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154998" y="2606567"/>
                <a:ext cx="421847" cy="369332"/>
              </a:xfrm>
              <a:prstGeom prst="rect">
                <a:avLst/>
              </a:prstGeom>
              <a:blipFill rotWithShape="0">
                <a:blip r:embed="rId4"/>
                <a:stretch>
                  <a:fillRect l="-10145" r="-579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5576845" y="3075078"/>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4</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5576845" y="3075078"/>
                <a:ext cx="419602" cy="369332"/>
              </a:xfrm>
              <a:prstGeom prst="rect">
                <a:avLst/>
              </a:prstGeom>
              <a:blipFill rotWithShape="0">
                <a:blip r:embed="rId5"/>
                <a:stretch>
                  <a:fillRect l="-10145" r="-5797"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576845" y="3793311"/>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5</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5576845" y="3793311"/>
                <a:ext cx="428964" cy="369332"/>
              </a:xfrm>
              <a:prstGeom prst="rect">
                <a:avLst/>
              </a:prstGeom>
              <a:blipFill rotWithShape="0">
                <a:blip r:embed="rId6"/>
                <a:stretch>
                  <a:fillRect l="-10000" r="-7143"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5576845" y="4515344"/>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6</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5576845" y="4515344"/>
                <a:ext cx="428964" cy="369332"/>
              </a:xfrm>
              <a:prstGeom prst="rect">
                <a:avLst/>
              </a:prstGeom>
              <a:blipFill rotWithShape="0">
                <a:blip r:embed="rId7"/>
                <a:stretch>
                  <a:fillRect l="-10000" r="-571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8298961" y="5835053"/>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8298961" y="5835053"/>
                <a:ext cx="430374" cy="461665"/>
              </a:xfrm>
              <a:prstGeom prst="rect">
                <a:avLst/>
              </a:prstGeom>
              <a:blipFill rotWithShape="0">
                <a:blip r:embed="rId8"/>
                <a:stretch>
                  <a:fillRect t="-3947" r="-22535"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718338" y="5835053"/>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𝑥</m:t>
                      </m:r>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3718338" y="5835053"/>
                <a:ext cx="426399" cy="461665"/>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4659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Fully-Connected Neural Networks</a:t>
            </a:r>
          </a:p>
        </p:txBody>
      </p:sp>
      <mc:AlternateContent xmlns:mc="http://schemas.openxmlformats.org/markup-compatibility/2006" xmlns:a14="http://schemas.microsoft.com/office/drawing/2010/main">
        <mc:Choice Requires="a14">
          <p:sp>
            <p:nvSpPr>
              <p:cNvPr id="4" name="TextBox 3"/>
              <p:cNvSpPr txBox="1"/>
              <p:nvPr/>
            </p:nvSpPr>
            <p:spPr>
              <a:xfrm>
                <a:off x="1460500" y="3263900"/>
                <a:ext cx="3209084" cy="922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b="0" i="1" smtClean="0">
                              <a:latin typeface="Cambria Math" panose="02040503050406030204" pitchFamily="18" charset="0"/>
                            </a:rPr>
                          </m:ctrlPr>
                        </m:dPr>
                        <m:e>
                          <m:m>
                            <m:mPr>
                              <m:mcs>
                                <m:mc>
                                  <m:mcPr>
                                    <m:count m:val="3"/>
                                    <m:mcJc m:val="center"/>
                                  </m:mcPr>
                                </m:mc>
                              </m:mcs>
                              <m:ctrlPr>
                                <a:rPr lang="uk-UA" sz="3600" i="1" smtClean="0">
                                  <a:latin typeface="Cambria Math" panose="02040503050406030204" pitchFamily="18" charset="0"/>
                                </a:rPr>
                              </m:ctrlPr>
                            </m:mPr>
                            <m:mr>
                              <m:e>
                                <m:sSub>
                                  <m:sSubPr>
                                    <m:ctrlPr>
                                      <a:rPr lang="en-US" sz="3600" b="0" i="1" smtClean="0">
                                        <a:latin typeface="Cambria Math" panose="02040503050406030204" pitchFamily="18" charset="0"/>
                                      </a:rPr>
                                    </m:ctrlPr>
                                  </m:sSubPr>
                                  <m:e>
                                    <m:r>
                                      <m:rPr>
                                        <m:brk m:alnAt="7"/>
                                      </m:rPr>
                                      <a:rPr lang="en-US" sz="3600" b="0" i="1" smtClean="0">
                                        <a:latin typeface="Cambria Math" charset="0"/>
                                      </a:rPr>
                                      <m:t>𝑤</m:t>
                                    </m:r>
                                  </m:e>
                                  <m:sub>
                                    <m:r>
                                      <m:rPr>
                                        <m:brk m:alnAt="7"/>
                                      </m:rPr>
                                      <a:rPr lang="en-US" sz="3600" b="0" i="1" smtClean="0">
                                        <a:latin typeface="Cambria Math" charset="0"/>
                                      </a:rPr>
                                      <m:t>1</m:t>
                                    </m:r>
                                  </m:sub>
                                </m:sSub>
                              </m:e>
                              <m:e>
                                <m:sSub>
                                  <m:sSubPr>
                                    <m:ctrlPr>
                                      <a:rPr lang="en-US" sz="3600" i="1">
                                        <a:latin typeface="Cambria Math" panose="02040503050406030204" pitchFamily="18" charset="0"/>
                                      </a:rPr>
                                    </m:ctrlPr>
                                  </m:sSubPr>
                                  <m:e>
                                    <m:r>
                                      <m:rPr>
                                        <m:brk m:alnAt="7"/>
                                      </m:rPr>
                                      <a:rPr lang="en-US" sz="3600" i="1">
                                        <a:latin typeface="Cambria Math" charset="0"/>
                                      </a:rPr>
                                      <m:t>𝑤</m:t>
                                    </m:r>
                                  </m:e>
                                  <m:sub>
                                    <m:r>
                                      <a:rPr lang="en-US" sz="3600" b="0" i="1" smtClean="0">
                                        <a:latin typeface="Cambria Math" charset="0"/>
                                      </a:rPr>
                                      <m:t>2</m:t>
                                    </m:r>
                                  </m:sub>
                                </m:sSub>
                              </m:e>
                              <m:e>
                                <m:sSub>
                                  <m:sSubPr>
                                    <m:ctrlPr>
                                      <a:rPr lang="en-US" sz="3600" i="1">
                                        <a:latin typeface="Cambria Math" panose="02040503050406030204" pitchFamily="18" charset="0"/>
                                      </a:rPr>
                                    </m:ctrlPr>
                                  </m:sSubPr>
                                  <m:e>
                                    <m:r>
                                      <m:rPr>
                                        <m:brk m:alnAt="7"/>
                                      </m:rPr>
                                      <a:rPr lang="en-US" sz="3600" i="1">
                                        <a:latin typeface="Cambria Math" charset="0"/>
                                      </a:rPr>
                                      <m:t>𝑤</m:t>
                                    </m:r>
                                  </m:e>
                                  <m:sub>
                                    <m:r>
                                      <a:rPr lang="en-US" sz="3600" b="0" i="1" smtClean="0">
                                        <a:latin typeface="Cambria Math" charset="0"/>
                                      </a:rPr>
                                      <m:t>3</m:t>
                                    </m:r>
                                  </m:sub>
                                </m:sSub>
                              </m:e>
                            </m:mr>
                            <m:mr>
                              <m:e>
                                <m:sSub>
                                  <m:sSubPr>
                                    <m:ctrlPr>
                                      <a:rPr lang="en-US" sz="3600" i="1">
                                        <a:latin typeface="Cambria Math" panose="02040503050406030204" pitchFamily="18" charset="0"/>
                                      </a:rPr>
                                    </m:ctrlPr>
                                  </m:sSubPr>
                                  <m:e>
                                    <m:r>
                                      <m:rPr>
                                        <m:brk m:alnAt="7"/>
                                      </m:rPr>
                                      <a:rPr lang="en-US" sz="3600" i="1">
                                        <a:latin typeface="Cambria Math" charset="0"/>
                                      </a:rPr>
                                      <m:t>𝑤</m:t>
                                    </m:r>
                                  </m:e>
                                  <m:sub>
                                    <m:r>
                                      <a:rPr lang="en-US" sz="3600" b="0" i="1" smtClean="0">
                                        <a:latin typeface="Cambria Math" charset="0"/>
                                      </a:rPr>
                                      <m:t>4</m:t>
                                    </m:r>
                                  </m:sub>
                                </m:sSub>
                              </m:e>
                              <m:e>
                                <m:sSub>
                                  <m:sSubPr>
                                    <m:ctrlPr>
                                      <a:rPr lang="en-US" sz="3600" i="1">
                                        <a:latin typeface="Cambria Math" panose="02040503050406030204" pitchFamily="18" charset="0"/>
                                      </a:rPr>
                                    </m:ctrlPr>
                                  </m:sSubPr>
                                  <m:e>
                                    <m:r>
                                      <m:rPr>
                                        <m:brk m:alnAt="7"/>
                                      </m:rPr>
                                      <a:rPr lang="en-US" sz="3600" i="1">
                                        <a:latin typeface="Cambria Math" charset="0"/>
                                      </a:rPr>
                                      <m:t>𝑤</m:t>
                                    </m:r>
                                  </m:e>
                                  <m:sub>
                                    <m:r>
                                      <a:rPr lang="en-US" sz="3600" b="0" i="1" smtClean="0">
                                        <a:latin typeface="Cambria Math" charset="0"/>
                                      </a:rPr>
                                      <m:t>5</m:t>
                                    </m:r>
                                  </m:sub>
                                </m:sSub>
                              </m:e>
                              <m:e>
                                <m:sSub>
                                  <m:sSubPr>
                                    <m:ctrlPr>
                                      <a:rPr lang="en-US" sz="3600" i="1">
                                        <a:latin typeface="Cambria Math" panose="02040503050406030204" pitchFamily="18" charset="0"/>
                                      </a:rPr>
                                    </m:ctrlPr>
                                  </m:sSubPr>
                                  <m:e>
                                    <m:r>
                                      <m:rPr>
                                        <m:brk m:alnAt="7"/>
                                      </m:rPr>
                                      <a:rPr lang="en-US" sz="3600" i="1">
                                        <a:latin typeface="Cambria Math" charset="0"/>
                                      </a:rPr>
                                      <m:t>𝑤</m:t>
                                    </m:r>
                                  </m:e>
                                  <m:sub>
                                    <m:r>
                                      <a:rPr lang="en-US" sz="3600" b="0" i="1" smtClean="0">
                                        <a:latin typeface="Cambria Math" charset="0"/>
                                      </a:rPr>
                                      <m:t>6</m:t>
                                    </m:r>
                                  </m:sub>
                                </m:sSub>
                              </m:e>
                            </m:mr>
                          </m:m>
                        </m:e>
                      </m:d>
                      <m:r>
                        <a:rPr lang="en-US" sz="3600" b="0" i="1" smtClean="0">
                          <a:latin typeface="Cambria Math" charset="0"/>
                        </a:rPr>
                        <m:t>⋅</m:t>
                      </m:r>
                    </m:oMath>
                  </m:oMathPara>
                </a14:m>
                <a:endParaRPr lang="en-US"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1460500" y="3263900"/>
                <a:ext cx="3209084" cy="922112"/>
              </a:xfrm>
              <a:prstGeom prst="rect">
                <a:avLst/>
              </a:prstGeom>
              <a:blipFill rotWithShape="0">
                <a:blip r:embed="rId2"/>
                <a:stretch>
                  <a:fillRect/>
                </a:stretch>
              </a:blipFill>
            </p:spPr>
            <p:txBody>
              <a:bodyPr/>
              <a:lstStyle/>
              <a:p>
                <a:r>
                  <a:rPr lang="en-US">
                    <a:noFill/>
                  </a:rPr>
                  <a:t> </a:t>
                </a:r>
              </a:p>
            </p:txBody>
          </p:sp>
        </mc:Fallback>
      </mc:AlternateContent>
      <p:sp>
        <p:nvSpPr>
          <p:cNvPr id="5" name="Rectangle 4"/>
          <p:cNvSpPr/>
          <p:nvPr/>
        </p:nvSpPr>
        <p:spPr>
          <a:xfrm>
            <a:off x="4889500" y="2302124"/>
            <a:ext cx="9271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115300" y="2756398"/>
            <a:ext cx="927100" cy="18346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p:cNvSpPr/>
              <p:nvPr/>
            </p:nvSpPr>
            <p:spPr>
              <a:xfrm>
                <a:off x="6651530" y="3401790"/>
                <a:ext cx="6335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651530" y="3401790"/>
                <a:ext cx="633507" cy="64633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363663" y="5233990"/>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363663" y="5233990"/>
                <a:ext cx="430374" cy="461665"/>
              </a:xfrm>
              <a:prstGeom prst="rect">
                <a:avLst/>
              </a:prstGeom>
              <a:blipFill rotWithShape="0">
                <a:blip r:embed="rId4"/>
                <a:stretch>
                  <a:fillRect t="-4000" r="-21127"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5139850" y="5233990"/>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𝑥</m:t>
                      </m:r>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139850" y="5233990"/>
                <a:ext cx="426399" cy="46166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2786343" y="5233989"/>
                <a:ext cx="55739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𝑊</m:t>
                      </m:r>
                    </m:oMath>
                  </m:oMathPara>
                </a14:m>
                <a:endParaRPr lang="en-US" dirty="0"/>
              </a:p>
            </p:txBody>
          </p:sp>
        </mc:Choice>
        <mc:Fallback xmlns="">
          <p:sp>
            <p:nvSpPr>
              <p:cNvPr id="54" name="Rectangle 53"/>
              <p:cNvSpPr>
                <a:spLocks noRot="1" noChangeAspect="1" noMove="1" noResize="1" noEditPoints="1" noAdjustHandles="1" noChangeArrowheads="1" noChangeShapeType="1" noTextEdit="1"/>
              </p:cNvSpPr>
              <p:nvPr/>
            </p:nvSpPr>
            <p:spPr>
              <a:xfrm>
                <a:off x="2786343" y="5233989"/>
                <a:ext cx="557397"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9448800" y="6011217"/>
                <a:ext cx="12950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𝑊𝑥</m:t>
                      </m:r>
                      <m:r>
                        <a:rPr lang="en-US" sz="2400" b="0" i="1" smtClean="0">
                          <a:latin typeface="Cambria Math" charset="0"/>
                        </a:rPr>
                        <m:t>=</m:t>
                      </m:r>
                      <m:acc>
                        <m:accPr>
                          <m:chr m:val="̂"/>
                          <m:ctrlPr>
                            <a:rPr lang="en-US" sz="2400" b="0" i="1" smtClean="0">
                              <a:latin typeface="Cambria Math" panose="02040503050406030204" pitchFamily="18" charset="0"/>
                            </a:rPr>
                          </m:ctrlPr>
                        </m:accPr>
                        <m:e>
                          <m:r>
                            <a:rPr lang="en-US" sz="2400" b="0" i="1" smtClean="0">
                              <a:latin typeface="Cambria Math" charset="0"/>
                            </a:rPr>
                            <m:t>𝑦</m:t>
                          </m:r>
                        </m:e>
                      </m:acc>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9448800" y="6011217"/>
                <a:ext cx="1295098" cy="461665"/>
              </a:xfrm>
              <a:prstGeom prst="rect">
                <a:avLst/>
              </a:prstGeom>
              <a:blipFill rotWithShape="0">
                <a:blip r:embed="rId7"/>
                <a:stretch>
                  <a:fillRect t="-3947" r="-25943" b="-7895"/>
                </a:stretch>
              </a:blipFill>
            </p:spPr>
            <p:txBody>
              <a:bodyPr/>
              <a:lstStyle/>
              <a:p>
                <a:r>
                  <a:rPr lang="en-US">
                    <a:noFill/>
                  </a:rPr>
                  <a:t> </a:t>
                </a:r>
              </a:p>
            </p:txBody>
          </p:sp>
        </mc:Fallback>
      </mc:AlternateContent>
    </p:spTree>
    <p:extLst>
      <p:ext uri="{BB962C8B-B14F-4D97-AF65-F5344CB8AC3E}">
        <p14:creationId xmlns:p14="http://schemas.microsoft.com/office/powerpoint/2010/main" val="1201325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Fully-Connected Neural Networks</a:t>
            </a:r>
          </a:p>
        </p:txBody>
      </p:sp>
      <p:sp>
        <p:nvSpPr>
          <p:cNvPr id="17" name="Rectangle 16"/>
          <p:cNvSpPr/>
          <p:nvPr/>
        </p:nvSpPr>
        <p:spPr>
          <a:xfrm>
            <a:off x="838200" y="2256022"/>
            <a:ext cx="864973" cy="321648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66800" y="2057400"/>
            <a:ext cx="395415" cy="4118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7161" y="4708072"/>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16551" y="2345872"/>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16551" y="3526972"/>
            <a:ext cx="661648" cy="661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330699" y="2867839"/>
            <a:ext cx="864973" cy="20408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565477" y="2616573"/>
            <a:ext cx="395415" cy="2613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409050" y="2957689"/>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Oval 37"/>
          <p:cNvSpPr/>
          <p:nvPr/>
        </p:nvSpPr>
        <p:spPr>
          <a:xfrm>
            <a:off x="4409050" y="4138789"/>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6" name="Straight Arrow Connector 45"/>
          <p:cNvCxnSpPr>
            <a:stCxn id="32" idx="6"/>
            <a:endCxn id="37" idx="2"/>
          </p:cNvCxnSpPr>
          <p:nvPr/>
        </p:nvCxnSpPr>
        <p:spPr>
          <a:xfrm>
            <a:off x="1578199" y="2676696"/>
            <a:ext cx="2830851" cy="611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32" idx="6"/>
            <a:endCxn id="38" idx="2"/>
          </p:cNvCxnSpPr>
          <p:nvPr/>
        </p:nvCxnSpPr>
        <p:spPr>
          <a:xfrm>
            <a:off x="1578199" y="2676696"/>
            <a:ext cx="2830851" cy="1792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33" idx="6"/>
            <a:endCxn id="38" idx="2"/>
          </p:cNvCxnSpPr>
          <p:nvPr/>
        </p:nvCxnSpPr>
        <p:spPr>
          <a:xfrm>
            <a:off x="1578199" y="3857796"/>
            <a:ext cx="2830851" cy="611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33" idx="6"/>
            <a:endCxn id="37" idx="2"/>
          </p:cNvCxnSpPr>
          <p:nvPr/>
        </p:nvCxnSpPr>
        <p:spPr>
          <a:xfrm flipV="1">
            <a:off x="1578199" y="3288513"/>
            <a:ext cx="2830851" cy="569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1" idx="6"/>
            <a:endCxn id="37" idx="2"/>
          </p:cNvCxnSpPr>
          <p:nvPr/>
        </p:nvCxnSpPr>
        <p:spPr>
          <a:xfrm flipV="1">
            <a:off x="1588809" y="3288513"/>
            <a:ext cx="2820241" cy="1750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21" idx="6"/>
            <a:endCxn id="38" idx="2"/>
          </p:cNvCxnSpPr>
          <p:nvPr/>
        </p:nvCxnSpPr>
        <p:spPr>
          <a:xfrm flipV="1">
            <a:off x="1588809" y="4469613"/>
            <a:ext cx="2820241" cy="569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Oval 63"/>
          <p:cNvSpPr/>
          <p:nvPr/>
        </p:nvSpPr>
        <p:spPr>
          <a:xfrm>
            <a:off x="9067800" y="3807965"/>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5" name="Straight Arrow Connector 64"/>
          <p:cNvCxnSpPr/>
          <p:nvPr/>
        </p:nvCxnSpPr>
        <p:spPr>
          <a:xfrm>
            <a:off x="6934200" y="3477141"/>
            <a:ext cx="2133600" cy="661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6934200" y="4138789"/>
            <a:ext cx="2133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flipV="1">
            <a:off x="6934200" y="4138789"/>
            <a:ext cx="2133600" cy="609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64" idx="6"/>
          </p:cNvCxnSpPr>
          <p:nvPr/>
        </p:nvCxnSpPr>
        <p:spPr>
          <a:xfrm>
            <a:off x="9729448" y="4138789"/>
            <a:ext cx="557552" cy="20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TextBox 79"/>
          <p:cNvSpPr txBox="1"/>
          <p:nvPr/>
        </p:nvSpPr>
        <p:spPr>
          <a:xfrm>
            <a:off x="1317224" y="1463107"/>
            <a:ext cx="3352800" cy="461665"/>
          </a:xfrm>
          <a:prstGeom prst="rect">
            <a:avLst/>
          </a:prstGeom>
          <a:noFill/>
        </p:spPr>
        <p:txBody>
          <a:bodyPr wrap="square" rtlCol="0">
            <a:spAutoFit/>
          </a:bodyPr>
          <a:lstStyle/>
          <a:p>
            <a:pPr algn="ctr"/>
            <a:r>
              <a:rPr lang="en-US" sz="2400" dirty="0"/>
              <a:t>”Fully-Connected”</a:t>
            </a:r>
          </a:p>
        </p:txBody>
      </p:sp>
      <p:sp>
        <p:nvSpPr>
          <p:cNvPr id="81" name="TextBox 80"/>
          <p:cNvSpPr txBox="1"/>
          <p:nvPr/>
        </p:nvSpPr>
        <p:spPr>
          <a:xfrm>
            <a:off x="7086600" y="1463107"/>
            <a:ext cx="3352800" cy="461665"/>
          </a:xfrm>
          <a:prstGeom prst="rect">
            <a:avLst/>
          </a:prstGeom>
          <a:noFill/>
        </p:spPr>
        <p:txBody>
          <a:bodyPr wrap="square" rtlCol="0">
            <a:spAutoFit/>
          </a:bodyPr>
          <a:lstStyle/>
          <a:p>
            <a:pPr algn="ctr"/>
            <a:r>
              <a:rPr lang="en-US" sz="2400" dirty="0"/>
              <a:t>”Neural Network”</a:t>
            </a:r>
          </a:p>
        </p:txBody>
      </p:sp>
      <p:sp>
        <p:nvSpPr>
          <p:cNvPr id="82" name="TextBox 81"/>
          <p:cNvSpPr txBox="1"/>
          <p:nvPr/>
        </p:nvSpPr>
        <p:spPr>
          <a:xfrm>
            <a:off x="1212677" y="5715000"/>
            <a:ext cx="3352800" cy="830997"/>
          </a:xfrm>
          <a:prstGeom prst="rect">
            <a:avLst/>
          </a:prstGeom>
          <a:noFill/>
        </p:spPr>
        <p:txBody>
          <a:bodyPr wrap="square" rtlCol="0">
            <a:spAutoFit/>
          </a:bodyPr>
          <a:lstStyle/>
          <a:p>
            <a:pPr algn="ctr"/>
            <a:r>
              <a:rPr lang="en-US" sz="2400" dirty="0"/>
              <a:t>Every node </a:t>
            </a:r>
            <a:r>
              <a:rPr lang="en-US" sz="2400"/>
              <a:t>is connected to every other node</a:t>
            </a:r>
            <a:endParaRPr lang="en-US" sz="2400" dirty="0"/>
          </a:p>
        </p:txBody>
      </p:sp>
      <p:sp>
        <p:nvSpPr>
          <p:cNvPr id="83" name="TextBox 82"/>
          <p:cNvSpPr txBox="1"/>
          <p:nvPr/>
        </p:nvSpPr>
        <p:spPr>
          <a:xfrm>
            <a:off x="6934200" y="5715000"/>
            <a:ext cx="3352800" cy="830997"/>
          </a:xfrm>
          <a:prstGeom prst="rect">
            <a:avLst/>
          </a:prstGeom>
          <a:noFill/>
        </p:spPr>
        <p:txBody>
          <a:bodyPr wrap="square" rtlCol="0">
            <a:spAutoFit/>
          </a:bodyPr>
          <a:lstStyle/>
          <a:p>
            <a:pPr algn="ctr"/>
            <a:r>
              <a:rPr lang="en-US" sz="2400" dirty="0" err="1"/>
              <a:t>Kinda</a:t>
            </a:r>
            <a:r>
              <a:rPr lang="en-US" sz="2400" dirty="0"/>
              <a:t> looks like a neuron!</a:t>
            </a:r>
          </a:p>
        </p:txBody>
      </p:sp>
      <p:cxnSp>
        <p:nvCxnSpPr>
          <p:cNvPr id="85" name="Straight Connector 84"/>
          <p:cNvCxnSpPr/>
          <p:nvPr/>
        </p:nvCxnSpPr>
        <p:spPr>
          <a:xfrm>
            <a:off x="6096000" y="1463107"/>
            <a:ext cx="0" cy="5124620"/>
          </a:xfrm>
          <a:prstGeom prst="line">
            <a:avLst/>
          </a:prstGeom>
          <a:ln>
            <a:solidFill>
              <a:schemeClr val="tx1">
                <a:lumMod val="65000"/>
                <a:lumOff val="35000"/>
              </a:schemeClr>
            </a:solidFill>
            <a:prstDash val="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2120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mc:AlternateContent xmlns:mc="http://schemas.openxmlformats.org/markup-compatibility/2006" xmlns:a14="http://schemas.microsoft.com/office/drawing/2010/main">
        <mc:Choice Requires="a14">
          <p:sp>
            <p:nvSpPr>
              <p:cNvPr id="3" name="TextBox 2"/>
              <p:cNvSpPr txBox="1"/>
              <p:nvPr/>
            </p:nvSpPr>
            <p:spPr>
              <a:xfrm>
                <a:off x="4876897" y="2438400"/>
                <a:ext cx="204088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𝑊𝑥</m:t>
                      </m:r>
                      <m:r>
                        <a:rPr lang="en-US" sz="4400" b="0" i="1" smtClean="0">
                          <a:latin typeface="Cambria Math" charset="0"/>
                        </a:rPr>
                        <m:t>=</m:t>
                      </m:r>
                      <m:acc>
                        <m:accPr>
                          <m:chr m:val="̂"/>
                          <m:ctrlPr>
                            <a:rPr lang="en-US" sz="4400" b="0" i="1" smtClean="0">
                              <a:latin typeface="Cambria Math" panose="02040503050406030204" pitchFamily="18" charset="0"/>
                            </a:rPr>
                          </m:ctrlPr>
                        </m:accPr>
                        <m:e>
                          <m:r>
                            <a:rPr lang="en-US" sz="4400" b="0" i="1" smtClean="0">
                              <a:latin typeface="Cambria Math" charset="0"/>
                            </a:rPr>
                            <m:t>𝑦</m:t>
                          </m:r>
                        </m:e>
                      </m:ac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876897" y="2438400"/>
                <a:ext cx="2040880" cy="67710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24350" y="3962400"/>
                <a:ext cx="7268144" cy="661528"/>
              </a:xfrm>
              <a:prstGeom prst="rect">
                <a:avLst/>
              </a:prstGeom>
              <a:noFill/>
            </p:spPr>
            <p:txBody>
              <a:bodyPr wrap="none" lIns="0" tIns="0" rIns="0" bIns="0" rtlCol="0">
                <a:spAutoFit/>
              </a:bodyPr>
              <a:lstStyle/>
              <a:p>
                <a:pPr lvl="0"/>
                <a14:m>
                  <m:oMath xmlns:m="http://schemas.openxmlformats.org/officeDocument/2006/math">
                    <m:r>
                      <a:rPr lang="en-US" sz="4400" b="0" i="1" smtClean="0">
                        <a:latin typeface="Cambria Math" charset="0"/>
                      </a:rPr>
                      <m:t>𝑊</m:t>
                    </m:r>
                    <m:r>
                      <a:rPr lang="en-US" sz="4400" b="0" i="1" smtClean="0">
                        <a:latin typeface="Cambria Math" charset="0"/>
                      </a:rPr>
                      <m:t>:</m:t>
                    </m:r>
                  </m:oMath>
                </a14:m>
                <a:r>
                  <a:rPr lang="en-US" dirty="0"/>
                  <a:t>  </a:t>
                </a:r>
                <a:r>
                  <a:rPr lang="en-US" sz="3200" dirty="0">
                    <a:solidFill>
                      <a:prstClr val="black"/>
                    </a:solidFill>
                  </a:rPr>
                  <a:t>the (10x1024) matrix of weight vectors</a:t>
                </a:r>
                <a:endParaRPr 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24350" y="3962400"/>
                <a:ext cx="7268144" cy="661528"/>
              </a:xfrm>
              <a:prstGeom prst="rect">
                <a:avLst/>
              </a:prstGeom>
              <a:blipFill rotWithShape="0">
                <a:blip r:embed="rId3"/>
                <a:stretch>
                  <a:fillRect r="-2263" b="-33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44671" y="4876800"/>
                <a:ext cx="5025350" cy="661528"/>
              </a:xfrm>
              <a:prstGeom prst="rect">
                <a:avLst/>
              </a:prstGeom>
              <a:noFill/>
            </p:spPr>
            <p:txBody>
              <a:bodyPr wrap="none" lIns="0" tIns="0" rIns="0" bIns="0" rtlCol="0">
                <a:spAutoFit/>
              </a:bodyPr>
              <a:lstStyle/>
              <a:p>
                <a:pPr lvl="0"/>
                <a14:m>
                  <m:oMath xmlns:m="http://schemas.openxmlformats.org/officeDocument/2006/math">
                    <m:r>
                      <a:rPr lang="en-US" sz="4400" b="0" i="1" smtClean="0">
                        <a:latin typeface="Cambria Math" charset="0"/>
                      </a:rPr>
                      <m:t>𝑥</m:t>
                    </m:r>
                    <m:r>
                      <a:rPr lang="en-US" sz="4400" b="0" i="1" smtClean="0">
                        <a:latin typeface="Cambria Math" charset="0"/>
                      </a:rPr>
                      <m:t>:</m:t>
                    </m:r>
                  </m:oMath>
                </a14:m>
                <a:r>
                  <a:rPr lang="en-US" sz="3200" dirty="0">
                    <a:solidFill>
                      <a:prstClr val="black"/>
                    </a:solidFill>
                  </a:rPr>
                  <a:t>  the (1024x1) image vector</a:t>
                </a:r>
                <a:endParaRPr lang="en-US" dirty="0">
                  <a:solidFill>
                    <a:prstClr val="black"/>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44671" y="4876800"/>
                <a:ext cx="5025350" cy="661528"/>
              </a:xfrm>
              <a:prstGeom prst="rect">
                <a:avLst/>
              </a:prstGeom>
              <a:blipFill rotWithShape="0">
                <a:blip r:embed="rId4"/>
                <a:stretch>
                  <a:fillRect r="-3758" b="-33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36079" y="5791200"/>
                <a:ext cx="7330981" cy="661528"/>
              </a:xfrm>
              <a:prstGeom prst="rect">
                <a:avLst/>
              </a:prstGeom>
              <a:noFill/>
            </p:spPr>
            <p:txBody>
              <a:bodyPr wrap="none" lIns="0" tIns="0" rIns="0" bIns="0" rtlCol="0">
                <a:spAutoFit/>
              </a:bodyPr>
              <a:lstStyle/>
              <a:p>
                <a14:m>
                  <m:oMath xmlns:m="http://schemas.openxmlformats.org/officeDocument/2006/math">
                    <m:acc>
                      <m:accPr>
                        <m:chr m:val="̂"/>
                        <m:ctrlPr>
                          <a:rPr lang="en-US" sz="4400" b="0" i="1" smtClean="0">
                            <a:latin typeface="Cambria Math" panose="02040503050406030204" pitchFamily="18" charset="0"/>
                          </a:rPr>
                        </m:ctrlPr>
                      </m:accPr>
                      <m:e>
                        <m:r>
                          <a:rPr lang="en-US" sz="4400" b="0" i="1" smtClean="0">
                            <a:latin typeface="Cambria Math" charset="0"/>
                          </a:rPr>
                          <m:t>𝑦</m:t>
                        </m:r>
                      </m:e>
                    </m:acc>
                    <m:r>
                      <a:rPr lang="en-US" sz="4400" b="0" i="1" smtClean="0">
                        <a:latin typeface="Cambria Math" charset="0"/>
                      </a:rPr>
                      <m:t>:</m:t>
                    </m:r>
                  </m:oMath>
                </a14:m>
                <a:r>
                  <a:rPr lang="en-US" sz="3200" dirty="0"/>
                  <a:t>  the (10x1) vector of class “probabilities”</a:t>
                </a:r>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736079" y="5791200"/>
                <a:ext cx="7330981" cy="661528"/>
              </a:xfrm>
              <a:prstGeom prst="rect">
                <a:avLst/>
              </a:prstGeom>
              <a:blipFill rotWithShape="0">
                <a:blip r:embed="rId5"/>
                <a:stretch>
                  <a:fillRect r="-2246" b="-33028"/>
                </a:stretch>
              </a:blipFill>
            </p:spPr>
            <p:txBody>
              <a:bodyPr/>
              <a:lstStyle/>
              <a:p>
                <a:r>
                  <a:rPr lang="en-US">
                    <a:noFill/>
                  </a:rPr>
                  <a:t> </a:t>
                </a:r>
              </a:p>
            </p:txBody>
          </p:sp>
        </mc:Fallback>
      </mc:AlternateContent>
    </p:spTree>
    <p:extLst>
      <p:ext uri="{BB962C8B-B14F-4D97-AF65-F5344CB8AC3E}">
        <p14:creationId xmlns:p14="http://schemas.microsoft.com/office/powerpoint/2010/main" val="396808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mc:AlternateContent xmlns:mc="http://schemas.openxmlformats.org/markup-compatibility/2006" xmlns:a14="http://schemas.microsoft.com/office/drawing/2010/main">
        <mc:Choice Requires="a14">
          <p:sp>
            <p:nvSpPr>
              <p:cNvPr id="3" name="TextBox 2"/>
              <p:cNvSpPr txBox="1"/>
              <p:nvPr/>
            </p:nvSpPr>
            <p:spPr>
              <a:xfrm>
                <a:off x="4876897" y="2438400"/>
                <a:ext cx="204088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𝑊𝑥</m:t>
                      </m:r>
                      <m:r>
                        <a:rPr lang="en-US" sz="4400" b="0" i="1" smtClean="0">
                          <a:latin typeface="Cambria Math" charset="0"/>
                        </a:rPr>
                        <m:t>=</m:t>
                      </m:r>
                      <m:acc>
                        <m:accPr>
                          <m:chr m:val="̂"/>
                          <m:ctrlPr>
                            <a:rPr lang="en-US" sz="4400" b="0" i="1" smtClean="0">
                              <a:latin typeface="Cambria Math" panose="02040503050406030204" pitchFamily="18" charset="0"/>
                            </a:rPr>
                          </m:ctrlPr>
                        </m:accPr>
                        <m:e>
                          <m:r>
                            <a:rPr lang="en-US" sz="4400" b="0" i="1" smtClean="0">
                              <a:latin typeface="Cambria Math" charset="0"/>
                            </a:rPr>
                            <m:t>𝑦</m:t>
                          </m:r>
                        </m:e>
                      </m:ac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876897" y="2438400"/>
                <a:ext cx="2040880" cy="67710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24350" y="3962400"/>
                <a:ext cx="7268144" cy="661528"/>
              </a:xfrm>
              <a:prstGeom prst="rect">
                <a:avLst/>
              </a:prstGeom>
              <a:noFill/>
            </p:spPr>
            <p:txBody>
              <a:bodyPr wrap="none" lIns="0" tIns="0" rIns="0" bIns="0" rtlCol="0">
                <a:spAutoFit/>
              </a:bodyPr>
              <a:lstStyle/>
              <a:p>
                <a:pPr lvl="0"/>
                <a14:m>
                  <m:oMath xmlns:m="http://schemas.openxmlformats.org/officeDocument/2006/math">
                    <m:r>
                      <a:rPr lang="en-US" sz="4400" b="0" i="1" smtClean="0">
                        <a:latin typeface="Cambria Math" charset="0"/>
                      </a:rPr>
                      <m:t>𝑊</m:t>
                    </m:r>
                    <m:r>
                      <a:rPr lang="en-US" sz="4400" b="0" i="1" smtClean="0">
                        <a:latin typeface="Cambria Math" charset="0"/>
                      </a:rPr>
                      <m:t>:</m:t>
                    </m:r>
                  </m:oMath>
                </a14:m>
                <a:r>
                  <a:rPr lang="en-US" dirty="0"/>
                  <a:t>  </a:t>
                </a:r>
                <a:r>
                  <a:rPr lang="en-US" sz="3200" dirty="0">
                    <a:solidFill>
                      <a:prstClr val="black"/>
                    </a:solidFill>
                  </a:rPr>
                  <a:t>the (10x1024) matrix of weight vectors</a:t>
                </a:r>
                <a:endParaRPr 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24350" y="3962400"/>
                <a:ext cx="7268144" cy="661528"/>
              </a:xfrm>
              <a:prstGeom prst="rect">
                <a:avLst/>
              </a:prstGeom>
              <a:blipFill rotWithShape="0">
                <a:blip r:embed="rId3"/>
                <a:stretch>
                  <a:fillRect r="-2263" b="-33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44671" y="4876800"/>
                <a:ext cx="5025350" cy="661528"/>
              </a:xfrm>
              <a:prstGeom prst="rect">
                <a:avLst/>
              </a:prstGeom>
              <a:noFill/>
            </p:spPr>
            <p:txBody>
              <a:bodyPr wrap="none" lIns="0" tIns="0" rIns="0" bIns="0" rtlCol="0">
                <a:spAutoFit/>
              </a:bodyPr>
              <a:lstStyle/>
              <a:p>
                <a:pPr lvl="0"/>
                <a14:m>
                  <m:oMath xmlns:m="http://schemas.openxmlformats.org/officeDocument/2006/math">
                    <m:r>
                      <a:rPr lang="en-US" sz="4400" b="0" i="1" smtClean="0">
                        <a:latin typeface="Cambria Math" charset="0"/>
                      </a:rPr>
                      <m:t>𝑥</m:t>
                    </m:r>
                    <m:r>
                      <a:rPr lang="en-US" sz="4400" b="0" i="1" smtClean="0">
                        <a:latin typeface="Cambria Math" charset="0"/>
                      </a:rPr>
                      <m:t>:</m:t>
                    </m:r>
                  </m:oMath>
                </a14:m>
                <a:r>
                  <a:rPr lang="en-US" sz="3200" dirty="0">
                    <a:solidFill>
                      <a:prstClr val="black"/>
                    </a:solidFill>
                  </a:rPr>
                  <a:t>  the (1024x1) image vector</a:t>
                </a:r>
                <a:endParaRPr lang="en-US" dirty="0">
                  <a:solidFill>
                    <a:prstClr val="black"/>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44671" y="4876800"/>
                <a:ext cx="5025350" cy="661528"/>
              </a:xfrm>
              <a:prstGeom prst="rect">
                <a:avLst/>
              </a:prstGeom>
              <a:blipFill rotWithShape="0">
                <a:blip r:embed="rId4"/>
                <a:stretch>
                  <a:fillRect r="-3758" b="-33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36079" y="5791200"/>
                <a:ext cx="7521739" cy="661528"/>
              </a:xfrm>
              <a:prstGeom prst="rect">
                <a:avLst/>
              </a:prstGeom>
              <a:noFill/>
            </p:spPr>
            <p:txBody>
              <a:bodyPr wrap="none" lIns="0" tIns="0" rIns="0" bIns="0" rtlCol="0">
                <a:spAutoFit/>
              </a:bodyPr>
              <a:lstStyle/>
              <a:p>
                <a14:m>
                  <m:oMath xmlns:m="http://schemas.openxmlformats.org/officeDocument/2006/math">
                    <m:acc>
                      <m:accPr>
                        <m:chr m:val="̂"/>
                        <m:ctrlPr>
                          <a:rPr lang="en-US" sz="4400" b="0" i="1" smtClean="0">
                            <a:latin typeface="Cambria Math" panose="02040503050406030204" pitchFamily="18" charset="0"/>
                          </a:rPr>
                        </m:ctrlPr>
                      </m:accPr>
                      <m:e>
                        <m:r>
                          <a:rPr lang="en-US" sz="4400" b="0" i="1" smtClean="0">
                            <a:latin typeface="Cambria Math" charset="0"/>
                          </a:rPr>
                          <m:t>𝑦</m:t>
                        </m:r>
                      </m:e>
                    </m:acc>
                    <m:r>
                      <a:rPr lang="en-US" sz="4400" b="0" i="1" smtClean="0">
                        <a:latin typeface="Cambria Math" charset="0"/>
                      </a:rPr>
                      <m:t>:</m:t>
                    </m:r>
                  </m:oMath>
                </a14:m>
                <a:r>
                  <a:rPr lang="en-US" sz="3200" dirty="0"/>
                  <a:t>  the (10x1) vector of class “probabilities”?</a:t>
                </a:r>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736079" y="5791200"/>
                <a:ext cx="7521739" cy="661528"/>
              </a:xfrm>
              <a:prstGeom prst="rect">
                <a:avLst/>
              </a:prstGeom>
              <a:blipFill rotWithShape="0">
                <a:blip r:embed="rId5"/>
                <a:stretch>
                  <a:fillRect r="-2107" b="-33028"/>
                </a:stretch>
              </a:blipFill>
            </p:spPr>
            <p:txBody>
              <a:bodyPr/>
              <a:lstStyle/>
              <a:p>
                <a:r>
                  <a:rPr lang="en-US">
                    <a:noFill/>
                  </a:rPr>
                  <a:t> </a:t>
                </a:r>
              </a:p>
            </p:txBody>
          </p:sp>
        </mc:Fallback>
      </mc:AlternateContent>
    </p:spTree>
    <p:extLst>
      <p:ext uri="{BB962C8B-B14F-4D97-AF65-F5344CB8AC3E}">
        <p14:creationId xmlns:p14="http://schemas.microsoft.com/office/powerpoint/2010/main" val="61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Probability Vector</a:t>
            </a:r>
          </a:p>
        </p:txBody>
      </p:sp>
      <p:sp>
        <p:nvSpPr>
          <p:cNvPr id="3" name="Content Placeholder 2"/>
          <p:cNvSpPr>
            <a:spLocks noGrp="1"/>
          </p:cNvSpPr>
          <p:nvPr>
            <p:ph idx="1"/>
          </p:nvPr>
        </p:nvSpPr>
        <p:spPr/>
        <p:txBody>
          <a:bodyPr>
            <a:normAutofit/>
          </a:bodyPr>
          <a:lstStyle/>
          <a:p>
            <a:r>
              <a:rPr lang="en-US" sz="2800" dirty="0"/>
              <a:t>Must have values between 0 and 1</a:t>
            </a:r>
          </a:p>
          <a:p>
            <a:endParaRPr lang="en-US" sz="2800" dirty="0"/>
          </a:p>
          <a:p>
            <a:r>
              <a:rPr lang="en-US" sz="2800" dirty="0"/>
              <a:t>Must sum to 1</a:t>
            </a:r>
          </a:p>
          <a:p>
            <a:endParaRPr lang="en-US" sz="2800" dirty="0"/>
          </a:p>
          <a:p>
            <a:r>
              <a:rPr lang="en-US" sz="2800" dirty="0"/>
              <a:t>There’s no guarantee either requirement is satisfied!</a:t>
            </a:r>
          </a:p>
        </p:txBody>
      </p:sp>
      <mc:AlternateContent xmlns:mc="http://schemas.openxmlformats.org/markup-compatibility/2006" xmlns:a14="http://schemas.microsoft.com/office/drawing/2010/main">
        <mc:Choice Requires="a14">
          <p:sp>
            <p:nvSpPr>
              <p:cNvPr id="4" name="TextBox 3"/>
              <p:cNvSpPr txBox="1"/>
              <p:nvPr/>
            </p:nvSpPr>
            <p:spPr>
              <a:xfrm>
                <a:off x="4876897" y="4885492"/>
                <a:ext cx="204088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latin typeface="Cambria Math" panose="02040503050406030204" pitchFamily="18" charset="0"/>
                            </a:rPr>
                          </m:ctrlPr>
                        </m:accPr>
                        <m:e>
                          <m:r>
                            <a:rPr lang="en-US" sz="4400" b="0" i="1" smtClean="0">
                              <a:latin typeface="Cambria Math" charset="0"/>
                            </a:rPr>
                            <m:t>𝑦</m:t>
                          </m:r>
                        </m:e>
                      </m:acc>
                      <m:r>
                        <a:rPr lang="en-US" sz="4400" b="0" i="1" smtClean="0">
                          <a:latin typeface="Cambria Math" charset="0"/>
                        </a:rPr>
                        <m:t>=</m:t>
                      </m:r>
                      <m:r>
                        <a:rPr lang="en-US" sz="4400" b="0" i="1" smtClean="0">
                          <a:latin typeface="Cambria Math" charset="0"/>
                        </a:rPr>
                        <m:t>𝑊𝑥</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876897" y="4885492"/>
                <a:ext cx="2040880" cy="677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330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r>
              <a:rPr lang="en-US" dirty="0"/>
              <a:t> Function</a:t>
            </a:r>
          </a:p>
        </p:txBody>
      </p:sp>
      <p:sp>
        <p:nvSpPr>
          <p:cNvPr id="12" name="Rectangle 11"/>
          <p:cNvSpPr/>
          <p:nvPr/>
        </p:nvSpPr>
        <p:spPr>
          <a:xfrm>
            <a:off x="3992263" y="2729927"/>
            <a:ext cx="864973" cy="20408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27041" y="2478661"/>
            <a:ext cx="395415" cy="2613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070614" y="2819777"/>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15" name="Oval 14"/>
          <p:cNvSpPr/>
          <p:nvPr/>
        </p:nvSpPr>
        <p:spPr>
          <a:xfrm>
            <a:off x="4070614" y="4000877"/>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6" name="TextBox 15"/>
              <p:cNvSpPr txBox="1"/>
              <p:nvPr/>
            </p:nvSpPr>
            <p:spPr>
              <a:xfrm>
                <a:off x="3687476" y="2082355"/>
                <a:ext cx="142792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𝑎</m:t>
                      </m:r>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687476" y="2082355"/>
                <a:ext cx="1427924" cy="46166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80439" y="5880100"/>
                <a:ext cx="3009029" cy="687945"/>
              </a:xfrm>
              <a:prstGeom prst="rect">
                <a:avLst/>
              </a:prstGeom>
              <a:noFill/>
            </p:spPr>
            <p:txBody>
              <a:bodyPr wrap="none" lIns="0" tIns="0" rIns="0" bIns="0" rtlCol="0">
                <a:spAutoFit/>
              </a:bodyPr>
              <a:lstStyle/>
              <a:p>
                <a:r>
                  <a:rPr lang="en-US" sz="2400" b="0" dirty="0" err="1"/>
                  <a:t>Softmax</a:t>
                </a:r>
                <a:r>
                  <a:rPr lang="en-US" sz="2400" b="0" dirty="0"/>
                  <a:t>: </a:t>
                </a:r>
                <a14:m>
                  <m:oMath xmlns:m="http://schemas.openxmlformats.org/officeDocument/2006/math">
                    <m:r>
                      <a:rPr lang="en-US" sz="2400" b="0" i="1" smtClean="0">
                        <a:latin typeface="Cambria Math" charset="0"/>
                      </a:rPr>
                      <m:t>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charset="0"/>
                              </a:rPr>
                              <m:t>𝑥</m:t>
                            </m:r>
                          </m:e>
                        </m:d>
                      </m:e>
                      <m:sub>
                        <m:r>
                          <a:rPr lang="en-US" sz="2400" b="0" i="1" smtClean="0">
                            <a:latin typeface="Cambria Math" charset="0"/>
                          </a:rPr>
                          <m:t>𝑖</m:t>
                        </m:r>
                      </m:sub>
                    </m:sSub>
                    <m:r>
                      <a:rPr lang="en-US" sz="2400" b="0" i="1" smtClean="0">
                        <a:latin typeface="Cambria Math"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charset="0"/>
                              </a:rPr>
                              <m:t>𝑒</m:t>
                            </m:r>
                          </m:e>
                          <m:sup>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sup>
                        </m:sSup>
                      </m:num>
                      <m:den>
                        <m:nary>
                          <m:naryPr>
                            <m:chr m:val="∑"/>
                            <m:supHide m:val="on"/>
                            <m:ctrlPr>
                              <a:rPr lang="en-US" sz="2400" b="0" i="1" smtClean="0">
                                <a:latin typeface="Cambria Math" panose="02040503050406030204" pitchFamily="18" charset="0"/>
                              </a:rPr>
                            </m:ctrlPr>
                          </m:naryPr>
                          <m:sub>
                            <m:r>
                              <a:rPr lang="en-US" sz="2400" b="0" i="1" smtClean="0">
                                <a:latin typeface="Cambria Math" charset="0"/>
                              </a:rPr>
                              <m:t>𝑗</m:t>
                            </m:r>
                          </m:sub>
                          <m:sup/>
                          <m:e>
                            <m:sSup>
                              <m:sSupPr>
                                <m:ctrlPr>
                                  <a:rPr lang="en-US" sz="2400" b="0" i="1" smtClean="0">
                                    <a:latin typeface="Cambria Math" panose="02040503050406030204" pitchFamily="18" charset="0"/>
                                  </a:rPr>
                                </m:ctrlPr>
                              </m:sSupPr>
                              <m:e>
                                <m:r>
                                  <a:rPr lang="en-US" sz="2400" b="0" i="1" smtClean="0">
                                    <a:latin typeface="Cambria Math" charset="0"/>
                                  </a:rPr>
                                  <m:t>𝑒</m:t>
                                </m:r>
                              </m:e>
                              <m:sup>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𝑗</m:t>
                                    </m:r>
                                  </m:sub>
                                </m:sSub>
                              </m:sup>
                            </m:sSup>
                          </m:e>
                        </m:nary>
                      </m:den>
                    </m:f>
                  </m:oMath>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280439" y="5880100"/>
                <a:ext cx="3009029" cy="687945"/>
              </a:xfrm>
              <a:prstGeom prst="rect">
                <a:avLst/>
              </a:prstGeom>
              <a:blipFill rotWithShape="0">
                <a:blip r:embed="rId3"/>
                <a:stretch>
                  <a:fillRect l="-6073"/>
                </a:stretch>
              </a:blipFill>
            </p:spPr>
            <p:txBody>
              <a:bodyPr/>
              <a:lstStyle/>
              <a:p>
                <a:r>
                  <a:rPr lang="en-US">
                    <a:noFill/>
                  </a:rPr>
                  <a:t> </a:t>
                </a:r>
              </a:p>
            </p:txBody>
          </p:sp>
        </mc:Fallback>
      </mc:AlternateContent>
    </p:spTree>
    <p:extLst>
      <p:ext uri="{BB962C8B-B14F-4D97-AF65-F5344CB8AC3E}">
        <p14:creationId xmlns:p14="http://schemas.microsoft.com/office/powerpoint/2010/main" val="2114051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r>
              <a:rPr lang="en-US" dirty="0"/>
              <a:t> Function</a:t>
            </a:r>
          </a:p>
        </p:txBody>
      </p:sp>
      <p:sp>
        <p:nvSpPr>
          <p:cNvPr id="12" name="Rectangle 11"/>
          <p:cNvSpPr/>
          <p:nvPr/>
        </p:nvSpPr>
        <p:spPr>
          <a:xfrm>
            <a:off x="3992263" y="2729927"/>
            <a:ext cx="864973" cy="20408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27041" y="2478661"/>
            <a:ext cx="395415" cy="2613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070614" y="2819777"/>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15" name="Oval 14"/>
          <p:cNvSpPr/>
          <p:nvPr/>
        </p:nvSpPr>
        <p:spPr>
          <a:xfrm>
            <a:off x="4070614" y="4000877"/>
            <a:ext cx="661648" cy="6616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6" name="TextBox 15"/>
              <p:cNvSpPr txBox="1"/>
              <p:nvPr/>
            </p:nvSpPr>
            <p:spPr>
              <a:xfrm>
                <a:off x="3687476" y="2082355"/>
                <a:ext cx="142792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𝑎</m:t>
                      </m:r>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687476" y="2082355"/>
                <a:ext cx="1427924" cy="46166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80439" y="5880100"/>
                <a:ext cx="3009029" cy="687945"/>
              </a:xfrm>
              <a:prstGeom prst="rect">
                <a:avLst/>
              </a:prstGeom>
              <a:noFill/>
            </p:spPr>
            <p:txBody>
              <a:bodyPr wrap="none" lIns="0" tIns="0" rIns="0" bIns="0" rtlCol="0">
                <a:spAutoFit/>
              </a:bodyPr>
              <a:lstStyle/>
              <a:p>
                <a:r>
                  <a:rPr lang="en-US" sz="2400" b="0" dirty="0" err="1"/>
                  <a:t>Softmax</a:t>
                </a:r>
                <a:r>
                  <a:rPr lang="en-US" sz="2400" b="0" dirty="0"/>
                  <a:t>: </a:t>
                </a:r>
                <a14:m>
                  <m:oMath xmlns:m="http://schemas.openxmlformats.org/officeDocument/2006/math">
                    <m:r>
                      <a:rPr lang="en-US" sz="2400" b="0" i="1" smtClean="0">
                        <a:latin typeface="Cambria Math" charset="0"/>
                      </a:rPr>
                      <m:t>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charset="0"/>
                              </a:rPr>
                              <m:t>𝑥</m:t>
                            </m:r>
                          </m:e>
                        </m:d>
                      </m:e>
                      <m:sub>
                        <m:r>
                          <a:rPr lang="en-US" sz="2400" b="0" i="1" smtClean="0">
                            <a:latin typeface="Cambria Math" charset="0"/>
                          </a:rPr>
                          <m:t>𝑖</m:t>
                        </m:r>
                      </m:sub>
                    </m:sSub>
                    <m:r>
                      <a:rPr lang="en-US" sz="2400" b="0" i="1" smtClean="0">
                        <a:latin typeface="Cambria Math"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charset="0"/>
                              </a:rPr>
                              <m:t>𝑒</m:t>
                            </m:r>
                          </m:e>
                          <m:sup>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sup>
                        </m:sSup>
                      </m:num>
                      <m:den>
                        <m:nary>
                          <m:naryPr>
                            <m:chr m:val="∑"/>
                            <m:supHide m:val="on"/>
                            <m:ctrlPr>
                              <a:rPr lang="en-US" sz="2400" b="0" i="1" smtClean="0">
                                <a:latin typeface="Cambria Math" panose="02040503050406030204" pitchFamily="18" charset="0"/>
                              </a:rPr>
                            </m:ctrlPr>
                          </m:naryPr>
                          <m:sub>
                            <m:r>
                              <a:rPr lang="en-US" sz="2400" b="0" i="1" smtClean="0">
                                <a:latin typeface="Cambria Math" charset="0"/>
                              </a:rPr>
                              <m:t>𝑗</m:t>
                            </m:r>
                          </m:sub>
                          <m:sup/>
                          <m:e>
                            <m:sSup>
                              <m:sSupPr>
                                <m:ctrlPr>
                                  <a:rPr lang="en-US" sz="2400" b="0" i="1" smtClean="0">
                                    <a:latin typeface="Cambria Math" panose="02040503050406030204" pitchFamily="18" charset="0"/>
                                  </a:rPr>
                                </m:ctrlPr>
                              </m:sSupPr>
                              <m:e>
                                <m:r>
                                  <a:rPr lang="en-US" sz="2400" b="0" i="1" smtClean="0">
                                    <a:latin typeface="Cambria Math" charset="0"/>
                                  </a:rPr>
                                  <m:t>𝑒</m:t>
                                </m:r>
                              </m:e>
                              <m:sup>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𝑗</m:t>
                                    </m:r>
                                  </m:sub>
                                </m:sSub>
                              </m:sup>
                            </m:sSup>
                          </m:e>
                        </m:nary>
                      </m:den>
                    </m:f>
                  </m:oMath>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280439" y="5880100"/>
                <a:ext cx="3009029" cy="687945"/>
              </a:xfrm>
              <a:prstGeom prst="rect">
                <a:avLst/>
              </a:prstGeom>
              <a:blipFill rotWithShape="0">
                <a:blip r:embed="rId3"/>
                <a:stretch>
                  <a:fillRect l="-6073"/>
                </a:stretch>
              </a:blipFill>
            </p:spPr>
            <p:txBody>
              <a:bodyPr/>
              <a:lstStyle/>
              <a:p>
                <a:r>
                  <a:rPr lang="en-US">
                    <a:noFill/>
                  </a:rPr>
                  <a:t> </a:t>
                </a:r>
              </a:p>
            </p:txBody>
          </p:sp>
        </mc:Fallback>
      </mc:AlternateContent>
      <p:sp>
        <p:nvSpPr>
          <p:cNvPr id="10" name="Rectangle 9"/>
          <p:cNvSpPr/>
          <p:nvPr/>
        </p:nvSpPr>
        <p:spPr>
          <a:xfrm>
            <a:off x="7385222" y="2654103"/>
            <a:ext cx="1100437" cy="222007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000" y="2120327"/>
            <a:ext cx="637059" cy="297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463573" y="2654104"/>
            <a:ext cx="945886" cy="9458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0.98</a:t>
            </a:r>
            <a:endParaRPr lang="en-US" sz="1200" dirty="0"/>
          </a:p>
        </p:txBody>
      </p:sp>
      <p:sp>
        <p:nvSpPr>
          <p:cNvPr id="20" name="Oval 19"/>
          <p:cNvSpPr/>
          <p:nvPr/>
        </p:nvSpPr>
        <p:spPr>
          <a:xfrm>
            <a:off x="7463573" y="3835204"/>
            <a:ext cx="945886" cy="9458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0.02</a:t>
            </a:r>
          </a:p>
        </p:txBody>
      </p:sp>
      <p:cxnSp>
        <p:nvCxnSpPr>
          <p:cNvPr id="21" name="Straight Arrow Connector 20"/>
          <p:cNvCxnSpPr/>
          <p:nvPr/>
        </p:nvCxnSpPr>
        <p:spPr>
          <a:xfrm>
            <a:off x="4857236" y="3750362"/>
            <a:ext cx="2527986" cy="1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7221478" y="2082355"/>
                <a:ext cx="142792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𝑆𝑀</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7221478" y="2082355"/>
                <a:ext cx="1427924" cy="461665"/>
              </a:xfrm>
              <a:prstGeom prst="rect">
                <a:avLst/>
              </a:prstGeom>
              <a:blipFill rotWithShape="0">
                <a:blip r:embed="rId4"/>
                <a:stretch>
                  <a:fillRect b="-18667"/>
                </a:stretch>
              </a:blipFill>
            </p:spPr>
            <p:txBody>
              <a:bodyPr/>
              <a:lstStyle/>
              <a:p>
                <a:r>
                  <a:rPr lang="en-US">
                    <a:noFill/>
                  </a:rPr>
                  <a:t> </a:t>
                </a:r>
              </a:p>
            </p:txBody>
          </p:sp>
        </mc:Fallback>
      </mc:AlternateContent>
    </p:spTree>
    <p:extLst>
      <p:ext uri="{BB962C8B-B14F-4D97-AF65-F5344CB8AC3E}">
        <p14:creationId xmlns:p14="http://schemas.microsoft.com/office/powerpoint/2010/main" val="75454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nvGraphicFramePr>
        <p:xfrm>
          <a:off x="457200" y="2098461"/>
          <a:ext cx="3394389" cy="3400296"/>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gridCol w="1131463">
                  <a:extLst>
                    <a:ext uri="{9D8B030D-6E8A-4147-A177-3AD203B41FA5}">
                      <a16:colId xmlns:a16="http://schemas.microsoft.com/office/drawing/2014/main" val="20002"/>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3</a:t>
                      </a:r>
                    </a:p>
                  </a:txBody>
                  <a:tcPr marL="98289" marR="98289" marT="49145" marB="49145" anchor="ctr"/>
                </a:tc>
                <a:tc>
                  <a:txBody>
                    <a:bodyPr/>
                    <a:lstStyle/>
                    <a:p>
                      <a:pPr algn="ctr"/>
                      <a:r>
                        <a:rPr lang="en-US" sz="1900" dirty="0"/>
                        <a:t>19</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25</a:t>
                      </a:r>
                    </a:p>
                  </a:txBody>
                  <a:tcPr marL="98289" marR="98289" marT="49145" marB="49145" anchor="ctr"/>
                </a:tc>
                <a:tc>
                  <a:txBody>
                    <a:bodyPr/>
                    <a:lstStyle/>
                    <a:p>
                      <a:pPr algn="ctr"/>
                      <a:r>
                        <a:rPr lang="en-US" sz="1900" dirty="0"/>
                        <a:t>10</a:t>
                      </a:r>
                    </a:p>
                  </a:txBody>
                  <a:tcPr marL="98289" marR="98289" marT="49145" marB="49145" anchor="ctr"/>
                </a:tc>
                <a:tc>
                  <a:txBody>
                    <a:bodyPr/>
                    <a:lstStyle/>
                    <a:p>
                      <a:pPr algn="ctr"/>
                      <a:r>
                        <a:rPr lang="en-US" sz="1900" dirty="0"/>
                        <a:t>1</a:t>
                      </a:r>
                    </a:p>
                  </a:txBody>
                  <a:tcPr marL="98289" marR="98289" marT="49145" marB="49145" anchor="ctr"/>
                </a:tc>
                <a:extLst>
                  <a:ext uri="{0D108BD9-81ED-4DB2-BD59-A6C34878D82A}">
                    <a16:rowId xmlns:a16="http://schemas.microsoft.com/office/drawing/2014/main" val="10001"/>
                  </a:ext>
                </a:extLst>
              </a:tr>
              <a:tr h="1133432">
                <a:tc>
                  <a:txBody>
                    <a:bodyPr/>
                    <a:lstStyle/>
                    <a:p>
                      <a:pPr algn="ctr"/>
                      <a:r>
                        <a:rPr lang="en-US" sz="1900" dirty="0"/>
                        <a:t>9</a:t>
                      </a:r>
                    </a:p>
                  </a:txBody>
                  <a:tcPr marL="98289" marR="98289" marT="49145" marB="49145" anchor="ctr"/>
                </a:tc>
                <a:tc>
                  <a:txBody>
                    <a:bodyPr/>
                    <a:lstStyle/>
                    <a:p>
                      <a:pPr algn="ctr"/>
                      <a:r>
                        <a:rPr lang="en-US" sz="1900" dirty="0"/>
                        <a:t>7</a:t>
                      </a:r>
                    </a:p>
                  </a:txBody>
                  <a:tcPr marL="98289" marR="98289" marT="49145" marB="49145" anchor="ctr"/>
                </a:tc>
                <a:tc>
                  <a:txBody>
                    <a:bodyPr/>
                    <a:lstStyle/>
                    <a:p>
                      <a:pPr algn="ctr"/>
                      <a:r>
                        <a:rPr lang="en-US" sz="1900" dirty="0"/>
                        <a:t>17</a:t>
                      </a:r>
                    </a:p>
                  </a:txBody>
                  <a:tcPr marL="98289" marR="98289" marT="49145" marB="49145" anchor="ct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5235798"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8882933"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a:t>
                      </a:r>
                    </a:p>
                  </a:txBody>
                  <a:tcPr marL="98289" marR="98289" marT="49145" marB="49145" anchor="ctr"/>
                </a:tc>
                <a:tc>
                  <a:txBody>
                    <a:bodyPr/>
                    <a:lstStyle/>
                    <a:p>
                      <a:pPr algn="ctr"/>
                      <a:r>
                        <a:rPr lang="en-US" sz="1900" dirty="0"/>
                        <a:t>?</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a:t>
                      </a:r>
                    </a:p>
                  </a:txBody>
                  <a:tcPr marL="98289" marR="98289" marT="49145" marB="49145" anchor="ctr"/>
                </a:tc>
                <a:tc>
                  <a:txBody>
                    <a:bodyPr/>
                    <a:lstStyle/>
                    <a:p>
                      <a:pPr algn="ctr"/>
                      <a:r>
                        <a:rPr lang="en-US" sz="1900" dirty="0"/>
                        <a:t>?</a:t>
                      </a:r>
                    </a:p>
                  </a:txBody>
                  <a:tcPr marL="98289" marR="98289" marT="49145" marB="49145" anchor="ctr"/>
                </a:tc>
                <a:extLst>
                  <a:ext uri="{0D108BD9-81ED-4DB2-BD59-A6C34878D82A}">
                    <a16:rowId xmlns:a16="http://schemas.microsoft.com/office/drawing/2014/main" val="10001"/>
                  </a:ext>
                </a:extLst>
              </a:tr>
            </a:tbl>
          </a:graphicData>
        </a:graphic>
      </p:graphicFrame>
      <p:sp>
        <p:nvSpPr>
          <p:cNvPr id="7" name="TextBox 6"/>
          <p:cNvSpPr txBox="1"/>
          <p:nvPr/>
        </p:nvSpPr>
        <p:spPr>
          <a:xfrm>
            <a:off x="4284432" y="3569732"/>
            <a:ext cx="518523" cy="584775"/>
          </a:xfrm>
          <a:prstGeom prst="rect">
            <a:avLst/>
          </a:prstGeom>
          <a:noFill/>
        </p:spPr>
        <p:txBody>
          <a:bodyPr wrap="square" rtlCol="0" anchor="ctr">
            <a:spAutoFit/>
          </a:bodyPr>
          <a:lstStyle/>
          <a:p>
            <a:pPr algn="ctr"/>
            <a:r>
              <a:rPr lang="en-US" sz="3200"/>
              <a:t>*</a:t>
            </a:r>
          </a:p>
        </p:txBody>
      </p:sp>
      <p:sp>
        <p:nvSpPr>
          <p:cNvPr id="8" name="TextBox 7"/>
          <p:cNvSpPr txBox="1"/>
          <p:nvPr/>
        </p:nvSpPr>
        <p:spPr>
          <a:xfrm>
            <a:off x="7931567" y="3569732"/>
            <a:ext cx="518523" cy="584775"/>
          </a:xfrm>
          <a:prstGeom prst="rect">
            <a:avLst/>
          </a:prstGeom>
          <a:noFill/>
        </p:spPr>
        <p:txBody>
          <a:bodyPr wrap="square" rtlCol="0" anchor="ctr">
            <a:spAutoFit/>
          </a:bodyPr>
          <a:lstStyle/>
          <a:p>
            <a:pPr algn="ctr"/>
            <a:r>
              <a:rPr lang="en-US" sz="3200"/>
              <a:t>=</a:t>
            </a:r>
          </a:p>
        </p:txBody>
      </p:sp>
      <p:pic>
        <p:nvPicPr>
          <p:cNvPr id="9"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2" cstate="print"/>
          <a:srcRect l="28258"/>
          <a:stretch/>
        </p:blipFill>
        <p:spPr bwMode="auto">
          <a:xfrm>
            <a:off x="3413637" y="5607999"/>
            <a:ext cx="5305425" cy="1250001"/>
          </a:xfrm>
          <a:prstGeom prst="rect">
            <a:avLst/>
          </a:prstGeom>
          <a:noFill/>
          <a:ln w="9525">
            <a:noFill/>
            <a:miter lim="800000"/>
            <a:headEnd/>
            <a:tailEnd/>
          </a:ln>
        </p:spPr>
      </p:pic>
      <p:sp>
        <p:nvSpPr>
          <p:cNvPr id="10" name="Rectangle 1">
            <a:extLst>
              <a:ext uri="{FF2B5EF4-FFF2-40B4-BE49-F238E27FC236}">
                <a16:creationId xmlns:a16="http://schemas.microsoft.com/office/drawing/2014/main" id="{968BCC13-8410-3849-8B79-8FF4AE71FC5A}"/>
              </a:ext>
            </a:extLst>
          </p:cNvPr>
          <p:cNvSpPr>
            <a:spLocks noChangeArrowheads="1"/>
          </p:cNvSpPr>
          <p:nvPr/>
        </p:nvSpPr>
        <p:spPr bwMode="auto">
          <a:xfrm>
            <a:off x="2781711" y="6041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3" cstate="print"/>
          <a:srcRect l="18619" t="10870" r="74707"/>
          <a:stretch/>
        </p:blipFill>
        <p:spPr bwMode="auto">
          <a:xfrm>
            <a:off x="2931036" y="5774266"/>
            <a:ext cx="482600" cy="1083733"/>
          </a:xfrm>
          <a:prstGeom prst="rect">
            <a:avLst/>
          </a:prstGeom>
          <a:noFill/>
          <a:ln w="9525">
            <a:noFill/>
            <a:miter lim="800000"/>
            <a:headEnd/>
            <a:tailEnd/>
          </a:ln>
        </p:spPr>
      </p:pic>
      <p:pic>
        <p:nvPicPr>
          <p:cNvPr id="12" name="Picture 11" descr="latex-image-1.pdf">
            <a:extLst>
              <a:ext uri="{FF2B5EF4-FFF2-40B4-BE49-F238E27FC236}">
                <a16:creationId xmlns:a16="http://schemas.microsoft.com/office/drawing/2014/main" id="{544746B2-E227-1F44-98FB-958F0EED3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10" y="6041577"/>
            <a:ext cx="2486126" cy="370914"/>
          </a:xfrm>
          <a:prstGeom prst="rect">
            <a:avLst/>
          </a:prstGeom>
        </p:spPr>
      </p:pic>
    </p:spTree>
    <p:extLst>
      <p:ext uri="{BB962C8B-B14F-4D97-AF65-F5344CB8AC3E}">
        <p14:creationId xmlns:p14="http://schemas.microsoft.com/office/powerpoint/2010/main" val="649100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Probability Vector</a:t>
            </a:r>
          </a:p>
        </p:txBody>
      </p:sp>
      <p:sp>
        <p:nvSpPr>
          <p:cNvPr id="3" name="Content Placeholder 2"/>
          <p:cNvSpPr>
            <a:spLocks noGrp="1"/>
          </p:cNvSpPr>
          <p:nvPr>
            <p:ph idx="1"/>
          </p:nvPr>
        </p:nvSpPr>
        <p:spPr/>
        <p:txBody>
          <a:bodyPr/>
          <a:lstStyle/>
          <a:p>
            <a:r>
              <a:rPr lang="en-US" sz="2800" dirty="0">
                <a:solidFill>
                  <a:srgbClr val="C00000"/>
                </a:solidFill>
              </a:rPr>
              <a:t>Must have values between 0 and 1</a:t>
            </a:r>
          </a:p>
          <a:p>
            <a:endParaRPr lang="en-US" sz="2800" dirty="0"/>
          </a:p>
          <a:p>
            <a:r>
              <a:rPr lang="en-US" sz="2800" dirty="0">
                <a:solidFill>
                  <a:srgbClr val="C00000"/>
                </a:solidFill>
              </a:rPr>
              <a:t>Must sum to 1</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876897" y="4885492"/>
                <a:ext cx="204088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latin typeface="Cambria Math" panose="02040503050406030204" pitchFamily="18" charset="0"/>
                            </a:rPr>
                          </m:ctrlPr>
                        </m:accPr>
                        <m:e>
                          <m:r>
                            <a:rPr lang="en-US" sz="4400" b="0" i="1" smtClean="0">
                              <a:latin typeface="Cambria Math" charset="0"/>
                            </a:rPr>
                            <m:t>𝑦</m:t>
                          </m:r>
                        </m:e>
                      </m:acc>
                      <m:r>
                        <a:rPr lang="en-US" sz="4400" b="0" i="1" smtClean="0">
                          <a:latin typeface="Cambria Math" charset="0"/>
                        </a:rPr>
                        <m:t>=</m:t>
                      </m:r>
                      <m:r>
                        <a:rPr lang="en-US" sz="4400" b="0" i="1" smtClean="0">
                          <a:latin typeface="Cambria Math" charset="0"/>
                        </a:rPr>
                        <m:t>𝑊𝑥</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876897" y="4885492"/>
                <a:ext cx="2040880" cy="677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7582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Probability Vector</a:t>
            </a:r>
          </a:p>
        </p:txBody>
      </p:sp>
      <p:sp>
        <p:nvSpPr>
          <p:cNvPr id="3" name="Content Placeholder 2"/>
          <p:cNvSpPr>
            <a:spLocks noGrp="1"/>
          </p:cNvSpPr>
          <p:nvPr>
            <p:ph idx="1"/>
          </p:nvPr>
        </p:nvSpPr>
        <p:spPr/>
        <p:txBody>
          <a:bodyPr>
            <a:normAutofit/>
          </a:bodyPr>
          <a:lstStyle/>
          <a:p>
            <a:r>
              <a:rPr lang="en-US" sz="2800" dirty="0">
                <a:solidFill>
                  <a:schemeClr val="accent3">
                    <a:lumMod val="50000"/>
                  </a:schemeClr>
                </a:solidFill>
              </a:rPr>
              <a:t>Must have values between 0 and 1</a:t>
            </a:r>
          </a:p>
          <a:p>
            <a:endParaRPr lang="en-US" sz="2800" dirty="0">
              <a:solidFill>
                <a:schemeClr val="accent3">
                  <a:lumMod val="50000"/>
                </a:schemeClr>
              </a:solidFill>
            </a:endParaRPr>
          </a:p>
          <a:p>
            <a:r>
              <a:rPr lang="en-US" sz="2800" dirty="0">
                <a:solidFill>
                  <a:schemeClr val="accent3">
                    <a:lumMod val="50000"/>
                  </a:schemeClr>
                </a:solidFill>
              </a:rPr>
              <a:t>Must sum to 1</a:t>
            </a:r>
          </a:p>
        </p:txBody>
      </p:sp>
      <mc:AlternateContent xmlns:mc="http://schemas.openxmlformats.org/markup-compatibility/2006" xmlns:a14="http://schemas.microsoft.com/office/drawing/2010/main">
        <mc:Choice Requires="a14">
          <p:sp>
            <p:nvSpPr>
              <p:cNvPr id="4" name="TextBox 3"/>
              <p:cNvSpPr txBox="1"/>
              <p:nvPr/>
            </p:nvSpPr>
            <p:spPr>
              <a:xfrm>
                <a:off x="4876897" y="4885492"/>
                <a:ext cx="330180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latin typeface="Cambria Math" panose="02040503050406030204" pitchFamily="18" charset="0"/>
                            </a:rPr>
                          </m:ctrlPr>
                        </m:accPr>
                        <m:e>
                          <m:r>
                            <a:rPr lang="en-US" sz="4400" b="0" i="1" smtClean="0">
                              <a:latin typeface="Cambria Math" charset="0"/>
                            </a:rPr>
                            <m:t>𝑦</m:t>
                          </m:r>
                        </m:e>
                      </m:acc>
                      <m:r>
                        <a:rPr lang="en-US" sz="4400" b="0" i="1" smtClean="0">
                          <a:latin typeface="Cambria Math" charset="0"/>
                        </a:rPr>
                        <m:t>=</m:t>
                      </m:r>
                      <m:r>
                        <a:rPr lang="en-US" sz="4400" b="0" i="1" smtClean="0">
                          <a:latin typeface="Cambria Math" charset="0"/>
                        </a:rPr>
                        <m:t>𝑆𝑀</m:t>
                      </m:r>
                      <m:r>
                        <a:rPr lang="en-US" sz="4400" b="0" i="1" smtClean="0">
                          <a:latin typeface="Cambria Math" charset="0"/>
                        </a:rPr>
                        <m:t>(</m:t>
                      </m:r>
                      <m:r>
                        <a:rPr lang="en-US" sz="4400" b="0" i="1" smtClean="0">
                          <a:latin typeface="Cambria Math" charset="0"/>
                        </a:rPr>
                        <m:t>𝑊𝑥</m:t>
                      </m:r>
                      <m:r>
                        <a:rPr lang="en-US" sz="4400" b="0" i="1" smtClean="0">
                          <a:latin typeface="Cambria Math"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876897" y="4885492"/>
                <a:ext cx="3301801" cy="677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6915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so far</a:t>
            </a:r>
            <a:r>
              <a:rPr lang="is-IS" dirty="0"/>
              <a:t>…</a:t>
            </a:r>
            <a:endParaRPr lang="en-US" dirty="0"/>
          </a:p>
        </p:txBody>
      </p:sp>
      <p:sp>
        <p:nvSpPr>
          <p:cNvPr id="3" name="Content Placeholder 2"/>
          <p:cNvSpPr>
            <a:spLocks noGrp="1"/>
          </p:cNvSpPr>
          <p:nvPr>
            <p:ph idx="1"/>
          </p:nvPr>
        </p:nvSpPr>
        <p:spPr/>
        <p:txBody>
          <a:bodyPr>
            <a:normAutofit/>
          </a:bodyPr>
          <a:lstStyle/>
          <a:p>
            <a:r>
              <a:rPr lang="en-US" sz="2800" dirty="0"/>
              <a:t>Feature extractor:</a:t>
            </a:r>
          </a:p>
          <a:p>
            <a:endParaRPr lang="en-US" sz="2800" dirty="0"/>
          </a:p>
          <a:p>
            <a:endParaRPr lang="en-US" sz="2800" dirty="0"/>
          </a:p>
          <a:p>
            <a:r>
              <a:rPr lang="en-US" sz="2800" dirty="0"/>
              <a:t>Classifier:</a:t>
            </a:r>
          </a:p>
        </p:txBody>
      </p:sp>
      <mc:AlternateContent xmlns:mc="http://schemas.openxmlformats.org/markup-compatibility/2006" xmlns:a14="http://schemas.microsoft.com/office/drawing/2010/main">
        <mc:Choice Requires="a14">
          <p:sp>
            <p:nvSpPr>
              <p:cNvPr id="4" name="TextBox 3"/>
              <p:cNvSpPr txBox="1"/>
              <p:nvPr/>
            </p:nvSpPr>
            <p:spPr>
              <a:xfrm>
                <a:off x="3495749" y="4038600"/>
                <a:ext cx="4803174" cy="729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charset="0"/>
                            </a:rPr>
                            <m:t>𝑐</m:t>
                          </m:r>
                        </m:e>
                        <m:sub>
                          <m:r>
                            <a:rPr lang="en-US" sz="4400" b="0" i="1" smtClean="0">
                              <a:latin typeface="Cambria Math" charset="0"/>
                            </a:rPr>
                            <m:t>𝑝𝑟𝑒𝑑</m:t>
                          </m:r>
                        </m:sub>
                      </m:sSub>
                      <m:r>
                        <a:rPr lang="en-US" sz="4400" b="0" i="1" smtClean="0">
                          <a:latin typeface="Cambria Math" charset="0"/>
                        </a:rPr>
                        <m:t>=</m:t>
                      </m:r>
                      <m:func>
                        <m:funcPr>
                          <m:ctrlPr>
                            <a:rPr lang="en-US" sz="4400" b="0" i="1" smtClean="0">
                              <a:latin typeface="Cambria Math" panose="02040503050406030204" pitchFamily="18" charset="0"/>
                            </a:rPr>
                          </m:ctrlPr>
                        </m:funcPr>
                        <m:fName>
                          <m:r>
                            <m:rPr>
                              <m:sty m:val="p"/>
                            </m:rPr>
                            <a:rPr lang="en-US" sz="4400" b="0" i="0" smtClean="0">
                              <a:latin typeface="Cambria Math" charset="0"/>
                            </a:rPr>
                            <m:t>arg</m:t>
                          </m:r>
                        </m:fName>
                        <m:e>
                          <m:func>
                            <m:funcPr>
                              <m:ctrlPr>
                                <a:rPr lang="en-US" sz="4400" b="0" i="1" smtClean="0">
                                  <a:latin typeface="Cambria Math" panose="02040503050406030204" pitchFamily="18" charset="0"/>
                                </a:rPr>
                              </m:ctrlPr>
                            </m:funcPr>
                            <m:fName>
                              <m:r>
                                <m:rPr>
                                  <m:sty m:val="p"/>
                                </m:rPr>
                                <a:rPr lang="en-US" sz="4400" b="0" i="0" smtClean="0">
                                  <a:latin typeface="Cambria Math" charset="0"/>
                                </a:rPr>
                                <m:t>max</m:t>
                              </m:r>
                            </m:fName>
                            <m:e>
                              <m:r>
                                <a:rPr lang="en-US" sz="4400" b="0" i="1" smtClean="0">
                                  <a:latin typeface="Cambria Math" charset="0"/>
                                </a:rPr>
                                <m:t>(</m:t>
                              </m:r>
                              <m:acc>
                                <m:accPr>
                                  <m:chr m:val="̂"/>
                                  <m:ctrlPr>
                                    <a:rPr lang="en-US" sz="4400" b="0" i="1" smtClean="0">
                                      <a:latin typeface="Cambria Math" panose="02040503050406030204" pitchFamily="18" charset="0"/>
                                    </a:rPr>
                                  </m:ctrlPr>
                                </m:accPr>
                                <m:e>
                                  <m:r>
                                    <a:rPr lang="en-US" sz="4400" b="0" i="1" smtClean="0">
                                      <a:latin typeface="Cambria Math" charset="0"/>
                                    </a:rPr>
                                    <m:t>𝑦</m:t>
                                  </m:r>
                                </m:e>
                              </m:acc>
                              <m:r>
                                <a:rPr lang="en-US" sz="4400" b="0" i="1" smtClean="0">
                                  <a:latin typeface="Cambria Math" charset="0"/>
                                </a:rPr>
                                <m:t>)</m:t>
                              </m:r>
                            </m:e>
                          </m:func>
                        </m:e>
                      </m:func>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495749" y="4038600"/>
                <a:ext cx="4803174" cy="72936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267275" y="2279474"/>
                <a:ext cx="326012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latin typeface="Cambria Math" panose="02040503050406030204" pitchFamily="18" charset="0"/>
                            </a:rPr>
                          </m:ctrlPr>
                        </m:accPr>
                        <m:e>
                          <m:r>
                            <m:rPr>
                              <m:sty m:val="p"/>
                            </m:rPr>
                            <a:rPr lang="en-US" sz="4400" i="1" smtClean="0">
                              <a:latin typeface="Cambria Math" charset="0"/>
                            </a:rPr>
                            <m:t>y</m:t>
                          </m:r>
                        </m:e>
                      </m:acc>
                      <m:r>
                        <a:rPr lang="en-US" sz="4400" b="0" i="1" smtClean="0">
                          <a:latin typeface="Cambria Math" charset="0"/>
                        </a:rPr>
                        <m:t>=</m:t>
                      </m:r>
                      <m:r>
                        <a:rPr lang="en-US" sz="4400" b="0" i="1" smtClean="0">
                          <a:latin typeface="Cambria Math" charset="0"/>
                        </a:rPr>
                        <m:t>𝑆𝑀</m:t>
                      </m:r>
                      <m:r>
                        <a:rPr lang="en-US" sz="4400" b="0" i="1" smtClean="0">
                          <a:latin typeface="Cambria Math" charset="0"/>
                        </a:rPr>
                        <m:t>(</m:t>
                      </m:r>
                      <m:r>
                        <a:rPr lang="en-US" sz="4400" b="0" i="1" smtClean="0">
                          <a:latin typeface="Cambria Math" charset="0"/>
                        </a:rPr>
                        <m:t>𝑊𝑥</m:t>
                      </m:r>
                      <m:r>
                        <a:rPr lang="en-US" sz="4400" b="0" i="1" smtClean="0">
                          <a:latin typeface="Cambria Math"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267275" y="2279474"/>
                <a:ext cx="3260123" cy="67710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8155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label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2" y="1371600"/>
                <a:ext cx="10575471" cy="4525963"/>
              </a:xfrm>
            </p:spPr>
            <p:txBody>
              <a:bodyPr>
                <a:normAutofit/>
              </a:bodyPr>
              <a:lstStyle/>
              <a:p>
                <a:pPr marL="0" indent="0">
                  <a:buNone/>
                </a:pPr>
                <a:r>
                  <a:rPr lang="en-US" dirty="0"/>
                  <a:t>Let’s compare our prediction with the real answer! For each image, we have the label </a:t>
                </a:r>
                <a14:m>
                  <m:oMath xmlns:m="http://schemas.openxmlformats.org/officeDocument/2006/math">
                    <m:r>
                      <a:rPr lang="en-US" b="0" i="1" smtClean="0">
                        <a:latin typeface="Cambria Math" charset="0"/>
                      </a:rPr>
                      <m:t>𝑦</m:t>
                    </m:r>
                  </m:oMath>
                </a14:m>
                <a:r>
                  <a:rPr lang="en-US" dirty="0"/>
                  <a:t> which tells us the true class: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2" y="1371600"/>
                <a:ext cx="10575471" cy="4525963"/>
              </a:xfrm>
              <a:blipFill rotWithShape="0">
                <a:blip r:embed="rId2"/>
                <a:stretch>
                  <a:fillRect l="-865" t="-1078"/>
                </a:stretch>
              </a:blipFill>
            </p:spPr>
            <p:txBody>
              <a:bodyPr/>
              <a:lstStyle/>
              <a:p>
                <a:r>
                  <a:rPr lang="en-US">
                    <a:noFill/>
                  </a:rPr>
                  <a:t> </a:t>
                </a:r>
              </a:p>
            </p:txBody>
          </p:sp>
        </mc:Fallback>
      </mc:AlternateContent>
      <p:pic>
        <p:nvPicPr>
          <p:cNvPr id="4" name="Picture 2" descr="mage result for cifar-10"/>
          <p:cNvPicPr>
            <a:picLocks noChangeAspect="1" noChangeArrowheads="1"/>
          </p:cNvPicPr>
          <p:nvPr/>
        </p:nvPicPr>
        <p:blipFill rotWithShape="1">
          <a:blip r:embed="rId3">
            <a:extLst>
              <a:ext uri="{28A0092B-C50C-407E-A947-70E740481C1C}">
                <a14:useLocalDpi xmlns:a14="http://schemas.microsoft.com/office/drawing/2010/main" val="0"/>
              </a:ext>
            </a:extLst>
          </a:blip>
          <a:srcRect l="17977" t="12604" r="73312" b="71797"/>
          <a:stretch/>
        </p:blipFill>
        <p:spPr bwMode="auto">
          <a:xfrm>
            <a:off x="2754318" y="3411767"/>
            <a:ext cx="3044880" cy="26873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7696200" y="2743200"/>
                <a:ext cx="532004" cy="4024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m>
                            <m:mPr>
                              <m:mcs>
                                <m:mc>
                                  <m:mcPr>
                                    <m:count m:val="1"/>
                                    <m:mcJc m:val="center"/>
                                  </m:mcPr>
                                </m:mc>
                              </m:mcs>
                              <m:ctrlPr>
                                <a:rPr lang="cs-CZ" sz="2800" i="1" smtClean="0">
                                  <a:latin typeface="Cambria Math" panose="02040503050406030204" pitchFamily="18" charset="0"/>
                                </a:rPr>
                              </m:ctrlPr>
                            </m:mPr>
                            <m:mr>
                              <m:e>
                                <m:eqArr>
                                  <m:eqArrPr>
                                    <m:ctrlPr>
                                      <a:rPr lang="en-US" sz="2800" b="0" i="1" smtClean="0">
                                        <a:latin typeface="Cambria Math" panose="02040503050406030204" pitchFamily="18" charset="0"/>
                                      </a:rPr>
                                    </m:ctrlPr>
                                  </m:eqArrPr>
                                  <m:e>
                                    <m:r>
                                      <m:rPr>
                                        <m:brk m:alnAt="7"/>
                                      </m:rPr>
                                      <a:rPr lang="en-US" sz="2800" b="0" i="1" smtClean="0">
                                        <a:latin typeface="Cambria Math" charset="0"/>
                                      </a:rPr>
                                      <m:t>0</m:t>
                                    </m:r>
                                  </m:e>
                                  <m:e>
                                    <m:r>
                                      <a:rPr lang="en-US" sz="2800" b="0" i="1" smtClean="0">
                                        <a:latin typeface="Cambria Math" charset="0"/>
                                      </a:rPr>
                                      <m:t>0</m:t>
                                    </m:r>
                                  </m:e>
                                  <m:e>
                                    <m:r>
                                      <a:rPr lang="en-US" sz="2800" b="0" i="1" smtClean="0">
                                        <a:latin typeface="Cambria Math" charset="0"/>
                                      </a:rPr>
                                      <m:t>0</m:t>
                                    </m:r>
                                  </m:e>
                                  <m:e>
                                    <m:r>
                                      <a:rPr lang="en-US" sz="2800" b="0" i="1" smtClean="0">
                                        <a:latin typeface="Cambria Math" charset="0"/>
                                      </a:rPr>
                                      <m:t>0</m:t>
                                    </m:r>
                                  </m:e>
                                  <m:e>
                                    <m:r>
                                      <a:rPr lang="en-US" sz="2800" b="0" i="1" smtClean="0">
                                        <a:latin typeface="Cambria Math" charset="0"/>
                                      </a:rPr>
                                      <m:t>0</m:t>
                                    </m:r>
                                  </m:e>
                                  <m:e>
                                    <m:r>
                                      <a:rPr lang="en-US" sz="2800" b="0" i="1" smtClean="0">
                                        <a:latin typeface="Cambria Math" charset="0"/>
                                      </a:rPr>
                                      <m:t>1</m:t>
                                    </m:r>
                                  </m:e>
                                  <m:e>
                                    <m:r>
                                      <a:rPr lang="en-US" sz="2800" b="0" i="1" smtClean="0">
                                        <a:latin typeface="Cambria Math" charset="0"/>
                                      </a:rPr>
                                      <m:t>0</m:t>
                                    </m:r>
                                  </m:e>
                                  <m:e>
                                    <m:r>
                                      <a:rPr lang="en-US" sz="2800" b="0" i="1" smtClean="0">
                                        <a:latin typeface="Cambria Math" charset="0"/>
                                      </a:rPr>
                                      <m:t>0</m:t>
                                    </m:r>
                                  </m:e>
                                  <m:e>
                                    <m:r>
                                      <a:rPr lang="en-US" sz="2800" b="0" i="1" smtClean="0">
                                        <a:latin typeface="Cambria Math" charset="0"/>
                                      </a:rPr>
                                      <m:t>0</m:t>
                                    </m:r>
                                  </m:e>
                                </m:eqArr>
                              </m:e>
                            </m:mr>
                            <m:mr>
                              <m:e>
                                <m:r>
                                  <a:rPr lang="en-US" sz="2800" b="0" i="1" smtClean="0">
                                    <a:latin typeface="Cambria Math" charset="0"/>
                                  </a:rPr>
                                  <m:t>0</m:t>
                                </m:r>
                              </m:e>
                            </m:mr>
                          </m:m>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696200" y="2743200"/>
                <a:ext cx="532004" cy="4024500"/>
              </a:xfrm>
              <a:prstGeom prst="rect">
                <a:avLst/>
              </a:prstGeom>
              <a:blipFill rotWithShape="0">
                <a:blip r:embed="rId4"/>
                <a:stretch>
                  <a:fillRect/>
                </a:stretch>
              </a:blipFill>
            </p:spPr>
            <p:txBody>
              <a:bodyPr/>
              <a:lstStyle/>
              <a:p>
                <a:r>
                  <a:rPr lang="en-US">
                    <a:noFill/>
                  </a:rPr>
                  <a:t> </a:t>
                </a:r>
              </a:p>
            </p:txBody>
          </p:sp>
        </mc:Fallback>
      </mc:AlternateContent>
      <p:sp>
        <p:nvSpPr>
          <p:cNvPr id="7" name="TextBox 6"/>
          <p:cNvSpPr txBox="1"/>
          <p:nvPr/>
        </p:nvSpPr>
        <p:spPr>
          <a:xfrm>
            <a:off x="4086956" y="2780438"/>
            <a:ext cx="304800" cy="584775"/>
          </a:xfrm>
          <a:prstGeom prst="rect">
            <a:avLst/>
          </a:prstGeom>
          <a:noFill/>
        </p:spPr>
        <p:txBody>
          <a:bodyPr wrap="square" rtlCol="0">
            <a:spAutoFit/>
          </a:bodyPr>
          <a:lstStyle/>
          <a:p>
            <a:r>
              <a:rPr lang="en-US" sz="3200" dirty="0"/>
              <a:t>X</a:t>
            </a:r>
          </a:p>
        </p:txBody>
      </p:sp>
      <p:sp>
        <p:nvSpPr>
          <p:cNvPr id="8" name="TextBox 7"/>
          <p:cNvSpPr txBox="1"/>
          <p:nvPr/>
        </p:nvSpPr>
        <p:spPr>
          <a:xfrm>
            <a:off x="7772400" y="2158425"/>
            <a:ext cx="304800" cy="584775"/>
          </a:xfrm>
          <a:prstGeom prst="rect">
            <a:avLst/>
          </a:prstGeom>
          <a:noFill/>
        </p:spPr>
        <p:txBody>
          <a:bodyPr wrap="square" rtlCol="0">
            <a:spAutoFit/>
          </a:bodyPr>
          <a:lstStyle/>
          <a:p>
            <a:r>
              <a:rPr lang="en-US" sz="3200" dirty="0"/>
              <a:t>y</a:t>
            </a:r>
          </a:p>
        </p:txBody>
      </p:sp>
      <p:sp>
        <p:nvSpPr>
          <p:cNvPr id="9" name="TextBox 8"/>
          <p:cNvSpPr txBox="1"/>
          <p:nvPr/>
        </p:nvSpPr>
        <p:spPr>
          <a:xfrm>
            <a:off x="8836742" y="4572000"/>
            <a:ext cx="1981200" cy="400110"/>
          </a:xfrm>
          <a:prstGeom prst="rect">
            <a:avLst/>
          </a:prstGeom>
          <a:noFill/>
        </p:spPr>
        <p:txBody>
          <a:bodyPr wrap="square" rtlCol="0">
            <a:spAutoFit/>
          </a:bodyPr>
          <a:lstStyle/>
          <a:p>
            <a:r>
              <a:rPr lang="en-US" sz="2000" dirty="0"/>
              <a:t>Dog class index</a:t>
            </a:r>
          </a:p>
        </p:txBody>
      </p:sp>
      <p:cxnSp>
        <p:nvCxnSpPr>
          <p:cNvPr id="11" name="Straight Arrow Connector 10"/>
          <p:cNvCxnSpPr>
            <a:stCxn id="9" idx="1"/>
          </p:cNvCxnSpPr>
          <p:nvPr/>
        </p:nvCxnSpPr>
        <p:spPr>
          <a:xfrm flipH="1">
            <a:off x="8226975" y="4772055"/>
            <a:ext cx="609767" cy="284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748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Insight:</a:t>
            </a:r>
          </a:p>
        </p:txBody>
      </p:sp>
      <p:sp>
        <p:nvSpPr>
          <p:cNvPr id="10" name="Rectangle 9"/>
          <p:cNvSpPr/>
          <p:nvPr/>
        </p:nvSpPr>
        <p:spPr>
          <a:xfrm>
            <a:off x="838200" y="1700323"/>
            <a:ext cx="1576778" cy="523220"/>
          </a:xfrm>
          <a:prstGeom prst="rect">
            <a:avLst/>
          </a:prstGeom>
        </p:spPr>
        <p:txBody>
          <a:bodyPr wrap="none">
            <a:spAutoFit/>
          </a:bodyPr>
          <a:lstStyle/>
          <a:p>
            <a:r>
              <a:rPr lang="en-US" sz="2800" dirty="0"/>
              <a:t>We want:</a:t>
            </a:r>
          </a:p>
        </p:txBody>
      </p:sp>
      <mc:AlternateContent xmlns:mc="http://schemas.openxmlformats.org/markup-compatibility/2006" xmlns:a14="http://schemas.microsoft.com/office/drawing/2010/main">
        <mc:Choice Requires="a14">
          <p:sp>
            <p:nvSpPr>
              <p:cNvPr id="5" name="Rectangle 4"/>
              <p:cNvSpPr/>
              <p:nvPr/>
            </p:nvSpPr>
            <p:spPr>
              <a:xfrm>
                <a:off x="3632856" y="2590800"/>
                <a:ext cx="487171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arg</m:t>
                          </m:r>
                        </m:fName>
                        <m:e>
                          <m:func>
                            <m:funcPr>
                              <m:ctrlPr>
                                <a:rPr lang="en-US" sz="3200" b="0" i="1" smtClean="0">
                                  <a:latin typeface="Cambria Math" panose="02040503050406030204" pitchFamily="18" charset="0"/>
                                </a:rPr>
                              </m:ctrlPr>
                            </m:funcPr>
                            <m:fName>
                              <m:r>
                                <m:rPr>
                                  <m:sty m:val="p"/>
                                </m:rPr>
                                <a:rPr lang="en-US" sz="3200" b="0" i="0" smtClean="0">
                                  <a:latin typeface="Cambria Math" charset="0"/>
                                </a:rPr>
                                <m:t>max</m:t>
                              </m:r>
                            </m:fName>
                            <m:e>
                              <m:d>
                                <m:dPr>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charset="0"/>
                                        </a:rPr>
                                        <m:t>𝑦</m:t>
                                      </m:r>
                                    </m:e>
                                  </m:acc>
                                </m:e>
                              </m:d>
                            </m:e>
                          </m:func>
                        </m:e>
                      </m:func>
                      <m:r>
                        <a:rPr lang="en-US" sz="3200" b="0" i="1" smtClean="0">
                          <a:latin typeface="Cambria Math" charset="0"/>
                        </a:rPr>
                        <m:t>=</m:t>
                      </m:r>
                      <m:func>
                        <m:funcPr>
                          <m:ctrlPr>
                            <a:rPr lang="en-US" sz="3200" i="1">
                              <a:latin typeface="Cambria Math" panose="02040503050406030204" pitchFamily="18" charset="0"/>
                            </a:rPr>
                          </m:ctrlPr>
                        </m:funcPr>
                        <m:fName>
                          <m:r>
                            <m:rPr>
                              <m:sty m:val="p"/>
                            </m:rPr>
                            <a:rPr lang="en-US" sz="3200">
                              <a:latin typeface="Cambria Math" charset="0"/>
                            </a:rPr>
                            <m:t>arg</m:t>
                          </m:r>
                        </m:fName>
                        <m:e>
                          <m:func>
                            <m:funcPr>
                              <m:ctrlPr>
                                <a:rPr lang="en-US" sz="3200" i="1">
                                  <a:latin typeface="Cambria Math" panose="02040503050406030204" pitchFamily="18" charset="0"/>
                                </a:rPr>
                              </m:ctrlPr>
                            </m:funcPr>
                            <m:fName>
                              <m:r>
                                <m:rPr>
                                  <m:sty m:val="p"/>
                                </m:rPr>
                                <a:rPr lang="en-US" sz="3200">
                                  <a:latin typeface="Cambria Math" charset="0"/>
                                </a:rPr>
                                <m:t>max</m:t>
                              </m:r>
                            </m:fName>
                            <m:e>
                              <m:d>
                                <m:dPr>
                                  <m:ctrlPr>
                                    <a:rPr lang="en-US" sz="3200" i="1">
                                      <a:latin typeface="Cambria Math" panose="02040503050406030204" pitchFamily="18" charset="0"/>
                                    </a:rPr>
                                  </m:ctrlPr>
                                </m:dPr>
                                <m:e>
                                  <m:r>
                                    <a:rPr lang="en-US" sz="3200" b="0" i="1" smtClean="0">
                                      <a:latin typeface="Cambria Math" charset="0"/>
                                    </a:rPr>
                                    <m:t>𝑦</m:t>
                                  </m:r>
                                </m:e>
                              </m:d>
                            </m:e>
                          </m:func>
                        </m:e>
                      </m:func>
                    </m:oMath>
                  </m:oMathPara>
                </a14:m>
                <a:endParaRPr lang="en-US" sz="3200" dirty="0"/>
              </a:p>
            </p:txBody>
          </p:sp>
        </mc:Choice>
        <mc:Fallback xmlns="">
          <p:sp>
            <p:nvSpPr>
              <p:cNvPr id="5" name="Rectangle 4"/>
              <p:cNvSpPr>
                <a:spLocks noRot="1" noChangeAspect="1" noMove="1" noResize="1" noEditPoints="1" noAdjustHandles="1" noChangeArrowheads="1" noChangeShapeType="1" noTextEdit="1"/>
              </p:cNvSpPr>
              <p:nvPr/>
            </p:nvSpPr>
            <p:spPr>
              <a:xfrm>
                <a:off x="3632856" y="2590800"/>
                <a:ext cx="4871718" cy="58477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867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Insight:</a:t>
            </a:r>
          </a:p>
        </p:txBody>
      </p:sp>
      <p:sp>
        <p:nvSpPr>
          <p:cNvPr id="10" name="Rectangle 9"/>
          <p:cNvSpPr/>
          <p:nvPr/>
        </p:nvSpPr>
        <p:spPr>
          <a:xfrm>
            <a:off x="838200" y="1700323"/>
            <a:ext cx="1576778" cy="523220"/>
          </a:xfrm>
          <a:prstGeom prst="rect">
            <a:avLst/>
          </a:prstGeom>
        </p:spPr>
        <p:txBody>
          <a:bodyPr wrap="none">
            <a:spAutoFit/>
          </a:bodyPr>
          <a:lstStyle/>
          <a:p>
            <a:r>
              <a:rPr lang="en-US" sz="2800" dirty="0"/>
              <a:t>We want:</a:t>
            </a:r>
          </a:p>
        </p:txBody>
      </p:sp>
      <mc:AlternateContent xmlns:mc="http://schemas.openxmlformats.org/markup-compatibility/2006" xmlns:a14="http://schemas.microsoft.com/office/drawing/2010/main">
        <mc:Choice Requires="a14">
          <p:sp>
            <p:nvSpPr>
              <p:cNvPr id="5" name="Rectangle 4"/>
              <p:cNvSpPr/>
              <p:nvPr/>
            </p:nvSpPr>
            <p:spPr>
              <a:xfrm>
                <a:off x="3632856" y="2590800"/>
                <a:ext cx="487171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arg</m:t>
                          </m:r>
                        </m:fName>
                        <m:e>
                          <m:func>
                            <m:funcPr>
                              <m:ctrlPr>
                                <a:rPr lang="en-US" sz="3200" b="0" i="1" smtClean="0">
                                  <a:latin typeface="Cambria Math" panose="02040503050406030204" pitchFamily="18" charset="0"/>
                                </a:rPr>
                              </m:ctrlPr>
                            </m:funcPr>
                            <m:fName>
                              <m:r>
                                <m:rPr>
                                  <m:sty m:val="p"/>
                                </m:rPr>
                                <a:rPr lang="en-US" sz="3200" b="0" i="0" smtClean="0">
                                  <a:latin typeface="Cambria Math" charset="0"/>
                                </a:rPr>
                                <m:t>max</m:t>
                              </m:r>
                            </m:fName>
                            <m:e>
                              <m:d>
                                <m:dPr>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charset="0"/>
                                        </a:rPr>
                                        <m:t>𝑦</m:t>
                                      </m:r>
                                    </m:e>
                                  </m:acc>
                                </m:e>
                              </m:d>
                            </m:e>
                          </m:func>
                        </m:e>
                      </m:func>
                      <m:r>
                        <a:rPr lang="en-US" sz="3200" b="0" i="1" smtClean="0">
                          <a:latin typeface="Cambria Math" charset="0"/>
                        </a:rPr>
                        <m:t>=</m:t>
                      </m:r>
                      <m:func>
                        <m:funcPr>
                          <m:ctrlPr>
                            <a:rPr lang="en-US" sz="3200" i="1">
                              <a:latin typeface="Cambria Math" panose="02040503050406030204" pitchFamily="18" charset="0"/>
                            </a:rPr>
                          </m:ctrlPr>
                        </m:funcPr>
                        <m:fName>
                          <m:r>
                            <m:rPr>
                              <m:sty m:val="p"/>
                            </m:rPr>
                            <a:rPr lang="en-US" sz="3200">
                              <a:latin typeface="Cambria Math" charset="0"/>
                            </a:rPr>
                            <m:t>arg</m:t>
                          </m:r>
                        </m:fName>
                        <m:e>
                          <m:func>
                            <m:funcPr>
                              <m:ctrlPr>
                                <a:rPr lang="en-US" sz="3200" i="1">
                                  <a:latin typeface="Cambria Math" panose="02040503050406030204" pitchFamily="18" charset="0"/>
                                </a:rPr>
                              </m:ctrlPr>
                            </m:funcPr>
                            <m:fName>
                              <m:r>
                                <m:rPr>
                                  <m:sty m:val="p"/>
                                </m:rPr>
                                <a:rPr lang="en-US" sz="3200">
                                  <a:latin typeface="Cambria Math" charset="0"/>
                                </a:rPr>
                                <m:t>max</m:t>
                              </m:r>
                            </m:fName>
                            <m:e>
                              <m:d>
                                <m:dPr>
                                  <m:ctrlPr>
                                    <a:rPr lang="en-US" sz="3200" i="1">
                                      <a:latin typeface="Cambria Math" panose="02040503050406030204" pitchFamily="18" charset="0"/>
                                    </a:rPr>
                                  </m:ctrlPr>
                                </m:dPr>
                                <m:e>
                                  <m:r>
                                    <a:rPr lang="en-US" sz="3200" b="0" i="1" smtClean="0">
                                      <a:latin typeface="Cambria Math" charset="0"/>
                                    </a:rPr>
                                    <m:t>𝑦</m:t>
                                  </m:r>
                                </m:e>
                              </m:d>
                            </m:e>
                          </m:func>
                        </m:e>
                      </m:func>
                    </m:oMath>
                  </m:oMathPara>
                </a14:m>
                <a:endParaRPr lang="en-US" sz="3200" dirty="0"/>
              </a:p>
            </p:txBody>
          </p:sp>
        </mc:Choice>
        <mc:Fallback xmlns="">
          <p:sp>
            <p:nvSpPr>
              <p:cNvPr id="5" name="Rectangle 4"/>
              <p:cNvSpPr>
                <a:spLocks noRot="1" noChangeAspect="1" noMove="1" noResize="1" noEditPoints="1" noAdjustHandles="1" noChangeArrowheads="1" noChangeShapeType="1" noTextEdit="1"/>
              </p:cNvSpPr>
              <p:nvPr/>
            </p:nvSpPr>
            <p:spPr>
              <a:xfrm>
                <a:off x="3632856" y="2590800"/>
                <a:ext cx="4871718" cy="584775"/>
              </a:xfrm>
              <a:prstGeom prst="rect">
                <a:avLst/>
              </a:prstGeom>
              <a:blipFill rotWithShape="0">
                <a:blip r:embed="rId2"/>
                <a:stretch>
                  <a:fillRect/>
                </a:stretch>
              </a:blipFill>
            </p:spPr>
            <p:txBody>
              <a:bodyPr/>
              <a:lstStyle/>
              <a:p>
                <a:r>
                  <a:rPr lang="en-US">
                    <a:noFill/>
                  </a:rPr>
                  <a:t> </a:t>
                </a:r>
              </a:p>
            </p:txBody>
          </p:sp>
        </mc:Fallback>
      </mc:AlternateContent>
      <p:sp>
        <p:nvSpPr>
          <p:cNvPr id="6" name="Rectangle 5"/>
          <p:cNvSpPr/>
          <p:nvPr/>
        </p:nvSpPr>
        <p:spPr>
          <a:xfrm>
            <a:off x="838200" y="3581400"/>
            <a:ext cx="4462632" cy="523220"/>
          </a:xfrm>
          <a:prstGeom prst="rect">
            <a:avLst/>
          </a:prstGeom>
        </p:spPr>
        <p:txBody>
          <a:bodyPr wrap="none">
            <a:spAutoFit/>
          </a:bodyPr>
          <a:lstStyle/>
          <a:p>
            <a:r>
              <a:rPr lang="en-US" sz="2800" dirty="0"/>
              <a:t>Which we can accomplish by:</a:t>
            </a:r>
          </a:p>
        </p:txBody>
      </p:sp>
      <mc:AlternateContent xmlns:mc="http://schemas.openxmlformats.org/markup-compatibility/2006" xmlns:a14="http://schemas.microsoft.com/office/drawing/2010/main">
        <mc:Choice Requires="a14">
          <p:sp>
            <p:nvSpPr>
              <p:cNvPr id="7" name="Rectangle 6"/>
              <p:cNvSpPr/>
              <p:nvPr/>
            </p:nvSpPr>
            <p:spPr>
              <a:xfrm>
                <a:off x="3632856" y="4495800"/>
                <a:ext cx="5505482" cy="13423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charset="0"/>
                            </a:rPr>
                            <m:t>𝑊</m:t>
                          </m:r>
                        </m:e>
                        <m:sup>
                          <m:r>
                            <a:rPr lang="en-US" sz="3200" b="0" i="1" smtClean="0">
                              <a:latin typeface="Cambria Math" charset="0"/>
                            </a:rPr>
                            <m:t>∗</m:t>
                          </m:r>
                        </m:sup>
                      </m:sSup>
                      <m:r>
                        <a:rPr lang="en-US" sz="3200" b="0" i="1" smtClean="0">
                          <a:latin typeface="Cambria Math" charset="0"/>
                        </a:rPr>
                        <m:t>=</m:t>
                      </m:r>
                      <m:func>
                        <m:funcPr>
                          <m:ctrlPr>
                            <a:rPr lang="en-US" sz="3200" i="1">
                              <a:latin typeface="Cambria Math" panose="02040503050406030204" pitchFamily="18" charset="0"/>
                            </a:rPr>
                          </m:ctrlPr>
                        </m:funcPr>
                        <m:fName>
                          <m:r>
                            <m:rPr>
                              <m:sty m:val="p"/>
                            </m:rPr>
                            <a:rPr lang="en-US" sz="3200">
                              <a:latin typeface="Cambria Math" charset="0"/>
                            </a:rPr>
                            <m:t>arg</m:t>
                          </m:r>
                        </m:fName>
                        <m:e>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charset="0"/>
                                    </a:rPr>
                                    <m:t>min</m:t>
                                  </m:r>
                                </m:e>
                                <m:lim>
                                  <m:r>
                                    <a:rPr lang="en-US" sz="3200" i="1">
                                      <a:latin typeface="Cambria Math" charset="0"/>
                                    </a:rPr>
                                    <m:t>𝑊</m:t>
                                  </m:r>
                                </m:lim>
                              </m:limLow>
                            </m:fName>
                            <m:e>
                              <m:d>
                                <m:dPr>
                                  <m:ctrlPr>
                                    <a:rPr lang="en-US" sz="3200" i="1">
                                      <a:latin typeface="Cambria Math" panose="02040503050406030204" pitchFamily="18" charset="0"/>
                                    </a:rPr>
                                  </m:ctrlPr>
                                </m:dPr>
                                <m:e>
                                  <m:r>
                                    <a:rPr lang="en-US" sz="3200" i="1">
                                      <a:latin typeface="Cambria Math" charset="0"/>
                                    </a:rPr>
                                    <m:t>−</m:t>
                                  </m:r>
                                  <m:nary>
                                    <m:naryPr>
                                      <m:chr m:val="∑"/>
                                      <m:supHide m:val="on"/>
                                      <m:ctrlPr>
                                        <a:rPr lang="en-US" sz="3200" i="1">
                                          <a:latin typeface="Cambria Math" panose="02040503050406030204" pitchFamily="18" charset="0"/>
                                        </a:rPr>
                                      </m:ctrlPr>
                                    </m:naryPr>
                                    <m:sub>
                                      <m:r>
                                        <a:rPr lang="en-US" sz="3200" i="1">
                                          <a:latin typeface="Cambria Math" charset="0"/>
                                        </a:rPr>
                                        <m:t>𝑥</m:t>
                                      </m:r>
                                      <m:r>
                                        <a:rPr lang="en-US" sz="3200" i="1">
                                          <a:latin typeface="Cambria Math" charset="0"/>
                                        </a:rPr>
                                        <m:t>,</m:t>
                                      </m:r>
                                      <m:r>
                                        <a:rPr lang="en-US" sz="3200" i="1">
                                          <a:latin typeface="Cambria Math" charset="0"/>
                                        </a:rPr>
                                        <m:t>𝑦</m:t>
                                      </m:r>
                                    </m:sub>
                                    <m:sup/>
                                    <m:e>
                                      <m:r>
                                        <m:rPr>
                                          <m:sty m:val="p"/>
                                        </m:rPr>
                                        <a:rPr lang="en-US" sz="3200">
                                          <a:latin typeface="Cambria Math" charset="0"/>
                                        </a:rPr>
                                        <m:t>log</m:t>
                                      </m:r>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𝑐</m:t>
                                          </m:r>
                                        </m:sub>
                                      </m:sSub>
                                      <m:r>
                                        <a:rPr lang="en-US" sz="3200" i="1">
                                          <a:latin typeface="Cambria Math" charset="0"/>
                                        </a:rPr>
                                        <m:t>)</m:t>
                                      </m:r>
                                    </m:e>
                                  </m:nary>
                                </m:e>
                              </m:d>
                            </m:e>
                          </m:func>
                        </m:e>
                      </m:func>
                    </m:oMath>
                  </m:oMathPara>
                </a14:m>
                <a:endParaRPr lang="en-US" sz="3200" dirty="0"/>
              </a:p>
            </p:txBody>
          </p:sp>
        </mc:Choice>
        <mc:Fallback xmlns="">
          <p:sp>
            <p:nvSpPr>
              <p:cNvPr id="7" name="Rectangle 6"/>
              <p:cNvSpPr>
                <a:spLocks noRot="1" noChangeAspect="1" noMove="1" noResize="1" noEditPoints="1" noAdjustHandles="1" noChangeArrowheads="1" noChangeShapeType="1" noTextEdit="1"/>
              </p:cNvSpPr>
              <p:nvPr/>
            </p:nvSpPr>
            <p:spPr>
              <a:xfrm>
                <a:off x="3632856" y="4495800"/>
                <a:ext cx="5505482" cy="134235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1776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Classification System</a:t>
            </a:r>
          </a:p>
        </p:txBody>
      </p:sp>
      <p:pic>
        <p:nvPicPr>
          <p:cNvPr id="4"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8401" t="12604" r="74032" b="72353"/>
          <a:stretch/>
        </p:blipFill>
        <p:spPr bwMode="auto">
          <a:xfrm>
            <a:off x="304800" y="3111491"/>
            <a:ext cx="1705233" cy="16705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93541" y="3111491"/>
            <a:ext cx="1683516" cy="1670574"/>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254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32x32x10 Conv Block</a:t>
            </a:r>
          </a:p>
        </p:txBody>
      </p:sp>
      <p:sp>
        <p:nvSpPr>
          <p:cNvPr id="7" name="Rectangle 6"/>
          <p:cNvSpPr/>
          <p:nvPr/>
        </p:nvSpPr>
        <p:spPr>
          <a:xfrm>
            <a:off x="5854164" y="2622400"/>
            <a:ext cx="468289" cy="2648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5736" y="5704932"/>
            <a:ext cx="1563359" cy="461665"/>
          </a:xfrm>
          <a:prstGeom prst="rect">
            <a:avLst/>
          </a:prstGeom>
          <a:noFill/>
        </p:spPr>
        <p:txBody>
          <a:bodyPr wrap="square" rtlCol="0">
            <a:spAutoFit/>
          </a:bodyPr>
          <a:lstStyle/>
          <a:p>
            <a:pPr algn="ctr"/>
            <a:r>
              <a:rPr lang="en-US" sz="2400" dirty="0"/>
              <a:t>Image</a:t>
            </a:r>
            <a:endParaRPr lang="en-US" dirty="0"/>
          </a:p>
        </p:txBody>
      </p:sp>
      <p:sp>
        <p:nvSpPr>
          <p:cNvPr id="9" name="TextBox 8"/>
          <p:cNvSpPr txBox="1"/>
          <p:nvPr/>
        </p:nvSpPr>
        <p:spPr>
          <a:xfrm>
            <a:off x="2953619" y="5566432"/>
            <a:ext cx="1563359" cy="830997"/>
          </a:xfrm>
          <a:prstGeom prst="rect">
            <a:avLst/>
          </a:prstGeom>
          <a:noFill/>
        </p:spPr>
        <p:txBody>
          <a:bodyPr wrap="square" rtlCol="0">
            <a:spAutoFit/>
          </a:bodyPr>
          <a:lstStyle/>
          <a:p>
            <a:pPr algn="ctr"/>
            <a:r>
              <a:rPr lang="en-US" sz="2400" dirty="0"/>
              <a:t>Feature</a:t>
            </a:r>
            <a:r>
              <a:rPr lang="en-US" dirty="0"/>
              <a:t> </a:t>
            </a:r>
            <a:r>
              <a:rPr lang="en-US" sz="2400" dirty="0"/>
              <a:t>Extractor</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5103341" y="5520267"/>
                <a:ext cx="1969936" cy="461665"/>
              </a:xfrm>
              <a:prstGeom prst="rect">
                <a:avLst/>
              </a:prstGeom>
              <a:noFill/>
            </p:spPr>
            <p:txBody>
              <a:bodyPr wrap="square" rtlCol="0">
                <a:spAutoFit/>
              </a:bodyPr>
              <a:lstStyle/>
              <a:p>
                <a:pPr algn="ctr"/>
                <a:r>
                  <a:rPr lang="en-US" sz="2400" dirty="0"/>
                  <a:t>Prediction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endParaRPr lang="en-US"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03341" y="5520267"/>
                <a:ext cx="1969936" cy="461665"/>
              </a:xfrm>
              <a:prstGeom prst="rect">
                <a:avLst/>
              </a:prstGeom>
              <a:blipFill rotWithShape="0">
                <a:blip r:embed="rId3"/>
                <a:stretch>
                  <a:fillRect t="-10667" r="-12074" b="-30667"/>
                </a:stretch>
              </a:blipFill>
            </p:spPr>
            <p:txBody>
              <a:bodyPr/>
              <a:lstStyle/>
              <a:p>
                <a:r>
                  <a:rPr lang="en-US">
                    <a:noFill/>
                  </a:rPr>
                  <a:t> </a:t>
                </a:r>
              </a:p>
            </p:txBody>
          </p:sp>
        </mc:Fallback>
      </mc:AlternateContent>
      <p:sp>
        <p:nvSpPr>
          <p:cNvPr id="11" name="TextBox 10"/>
          <p:cNvSpPr txBox="1"/>
          <p:nvPr/>
        </p:nvSpPr>
        <p:spPr>
          <a:xfrm>
            <a:off x="7465541" y="5704931"/>
            <a:ext cx="1563359" cy="461665"/>
          </a:xfrm>
          <a:prstGeom prst="rect">
            <a:avLst/>
          </a:prstGeom>
          <a:noFill/>
        </p:spPr>
        <p:txBody>
          <a:bodyPr wrap="square" rtlCol="0">
            <a:spAutoFit/>
          </a:bodyPr>
          <a:lstStyle/>
          <a:p>
            <a:pPr algn="ctr"/>
            <a:r>
              <a:rPr lang="en-US" sz="2400" dirty="0"/>
              <a:t>Classifier</a:t>
            </a:r>
            <a:endParaRPr lang="en-US" dirty="0"/>
          </a:p>
        </p:txBody>
      </p:sp>
      <mc:AlternateContent xmlns:mc="http://schemas.openxmlformats.org/markup-compatibility/2006" xmlns:a14="http://schemas.microsoft.com/office/drawing/2010/main">
        <mc:Choice Requires="a14">
          <p:sp>
            <p:nvSpPr>
              <p:cNvPr id="12" name="Rectangle 11"/>
              <p:cNvSpPr/>
              <p:nvPr/>
            </p:nvSpPr>
            <p:spPr>
              <a:xfrm>
                <a:off x="7465541" y="3685168"/>
                <a:ext cx="15613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𝑎𝑟𝑔𝑚𝑎𝑥</m:t>
                      </m:r>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7465541" y="3685168"/>
                <a:ext cx="1561325"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0196495" y="3719036"/>
                <a:ext cx="1061444" cy="556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𝑐</m:t>
                          </m:r>
                        </m:e>
                        <m:sub>
                          <m:r>
                            <a:rPr lang="en-US" sz="2800" b="0" i="1" smtClean="0">
                              <a:latin typeface="Cambria Math" charset="0"/>
                            </a:rPr>
                            <m:t>𝑝𝑟𝑒𝑑</m:t>
                          </m:r>
                        </m:sub>
                      </m:sSub>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10196495" y="3719036"/>
                <a:ext cx="1061444" cy="556434"/>
              </a:xfrm>
              <a:prstGeom prst="rect">
                <a:avLst/>
              </a:prstGeom>
              <a:blipFill rotWithShape="0">
                <a:blip r:embed="rId5"/>
                <a:stretch>
                  <a:fillRect/>
                </a:stretch>
              </a:blipFill>
            </p:spPr>
            <p:txBody>
              <a:bodyPr/>
              <a:lstStyle/>
              <a:p>
                <a:r>
                  <a:rPr lang="en-US">
                    <a:noFill/>
                  </a:rPr>
                  <a:t> </a:t>
                </a:r>
              </a:p>
            </p:txBody>
          </p:sp>
        </mc:Fallback>
      </mc:AlternateContent>
      <p:sp>
        <p:nvSpPr>
          <p:cNvPr id="14" name="TextBox 13"/>
          <p:cNvSpPr txBox="1"/>
          <p:nvPr/>
        </p:nvSpPr>
        <p:spPr>
          <a:xfrm>
            <a:off x="9522941" y="5520264"/>
            <a:ext cx="1820058" cy="830997"/>
          </a:xfrm>
          <a:prstGeom prst="rect">
            <a:avLst/>
          </a:prstGeom>
          <a:noFill/>
        </p:spPr>
        <p:txBody>
          <a:bodyPr wrap="square" rtlCol="0">
            <a:spAutoFit/>
          </a:bodyPr>
          <a:lstStyle/>
          <a:p>
            <a:pPr algn="ctr"/>
            <a:r>
              <a:rPr lang="en-US" sz="2400"/>
              <a:t>Classification Output</a:t>
            </a:r>
            <a:endParaRPr lang="en-US" dirty="0"/>
          </a:p>
        </p:txBody>
      </p:sp>
      <p:cxnSp>
        <p:nvCxnSpPr>
          <p:cNvPr id="16" name="Straight Arrow Connector 15"/>
          <p:cNvCxnSpPr/>
          <p:nvPr/>
        </p:nvCxnSpPr>
        <p:spPr>
          <a:xfrm>
            <a:off x="2055341" y="3946778"/>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4730808" y="3980646"/>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551141" y="3980646"/>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9218141" y="3998892"/>
            <a:ext cx="829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5343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Classification System (modified)</a:t>
            </a:r>
          </a:p>
        </p:txBody>
      </p:sp>
      <p:pic>
        <p:nvPicPr>
          <p:cNvPr id="4"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8401" t="12604" r="74032" b="72353"/>
          <a:stretch/>
        </p:blipFill>
        <p:spPr bwMode="auto">
          <a:xfrm>
            <a:off x="383059" y="2085871"/>
            <a:ext cx="1274425" cy="12485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628244" y="2085871"/>
            <a:ext cx="1258194" cy="1248522"/>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254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32x32x10 Conv Block</a:t>
            </a:r>
          </a:p>
        </p:txBody>
      </p:sp>
      <p:sp>
        <p:nvSpPr>
          <p:cNvPr id="7" name="Rectangle 6"/>
          <p:cNvSpPr/>
          <p:nvPr/>
        </p:nvSpPr>
        <p:spPr>
          <a:xfrm>
            <a:off x="5240721" y="1658563"/>
            <a:ext cx="349981" cy="1979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9858" y="3937899"/>
            <a:ext cx="1313016" cy="338554"/>
          </a:xfrm>
          <a:prstGeom prst="rect">
            <a:avLst/>
          </a:prstGeom>
          <a:noFill/>
        </p:spPr>
        <p:txBody>
          <a:bodyPr wrap="square" rtlCol="0">
            <a:spAutoFit/>
          </a:bodyPr>
          <a:lstStyle/>
          <a:p>
            <a:pPr algn="ctr"/>
            <a:r>
              <a:rPr lang="en-US" sz="1600" dirty="0"/>
              <a:t>Input Image</a:t>
            </a:r>
            <a:endParaRPr lang="en-US" sz="1200" dirty="0"/>
          </a:p>
        </p:txBody>
      </p:sp>
      <mc:AlternateContent xmlns:mc="http://schemas.openxmlformats.org/markup-compatibility/2006" xmlns:a14="http://schemas.microsoft.com/office/drawing/2010/main">
        <mc:Choice Requires="a14">
          <p:sp>
            <p:nvSpPr>
              <p:cNvPr id="10" name="TextBox 9"/>
              <p:cNvSpPr txBox="1"/>
              <p:nvPr/>
            </p:nvSpPr>
            <p:spPr>
              <a:xfrm>
                <a:off x="4737039" y="3839732"/>
                <a:ext cx="1472254" cy="338554"/>
              </a:xfrm>
              <a:prstGeom prst="rect">
                <a:avLst/>
              </a:prstGeom>
              <a:noFill/>
            </p:spPr>
            <p:txBody>
              <a:bodyPr wrap="square" rtlCol="0">
                <a:spAutoFit/>
              </a:bodyPr>
              <a:lstStyle/>
              <a:p>
                <a:pPr algn="ctr"/>
                <a:r>
                  <a:rPr lang="en-US" sz="1600" dirty="0"/>
                  <a:t>Prediction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charset="0"/>
                          </a:rPr>
                          <m:t>𝑦</m:t>
                        </m:r>
                      </m:e>
                    </m:acc>
                  </m:oMath>
                </a14:m>
                <a:endParaRPr lang="en-US" sz="1100" dirty="0"/>
              </a:p>
            </p:txBody>
          </p:sp>
        </mc:Choice>
        <mc:Fallback xmlns="">
          <p:sp>
            <p:nvSpPr>
              <p:cNvPr id="10" name="TextBox 9"/>
              <p:cNvSpPr txBox="1">
                <a:spLocks noRot="1" noChangeAspect="1" noMove="1" noResize="1" noEditPoints="1" noAdjustHandles="1" noChangeArrowheads="1" noChangeShapeType="1" noTextEdit="1"/>
              </p:cNvSpPr>
              <p:nvPr/>
            </p:nvSpPr>
            <p:spPr>
              <a:xfrm>
                <a:off x="4737039" y="3839732"/>
                <a:ext cx="1472254" cy="338554"/>
              </a:xfrm>
              <a:prstGeom prst="rect">
                <a:avLst/>
              </a:prstGeom>
              <a:blipFill rotWithShape="0">
                <a:blip r:embed="rId3"/>
                <a:stretch>
                  <a:fillRect t="-5455" r="-4959" b="-23636"/>
                </a:stretch>
              </a:blipFill>
            </p:spPr>
            <p:txBody>
              <a:bodyPr/>
              <a:lstStyle/>
              <a:p>
                <a:r>
                  <a:rPr lang="en-US">
                    <a:noFill/>
                  </a:rPr>
                  <a:t> </a:t>
                </a:r>
              </a:p>
            </p:txBody>
          </p:sp>
        </mc:Fallback>
      </mc:AlternateContent>
      <p:sp>
        <p:nvSpPr>
          <p:cNvPr id="11" name="TextBox 10"/>
          <p:cNvSpPr txBox="1"/>
          <p:nvPr/>
        </p:nvSpPr>
        <p:spPr>
          <a:xfrm>
            <a:off x="6868115" y="3925542"/>
            <a:ext cx="1168396" cy="338554"/>
          </a:xfrm>
          <a:prstGeom prst="rect">
            <a:avLst/>
          </a:prstGeom>
          <a:noFill/>
        </p:spPr>
        <p:txBody>
          <a:bodyPr wrap="square" rtlCol="0">
            <a:spAutoFit/>
          </a:bodyPr>
          <a:lstStyle/>
          <a:p>
            <a:pPr algn="ctr"/>
            <a:r>
              <a:rPr lang="en-US" sz="1600" dirty="0"/>
              <a:t>Classifier</a:t>
            </a:r>
            <a:endParaRPr lang="en-US" sz="1200" dirty="0"/>
          </a:p>
        </p:txBody>
      </p:sp>
      <mc:AlternateContent xmlns:mc="http://schemas.openxmlformats.org/markup-compatibility/2006" xmlns:a14="http://schemas.microsoft.com/office/drawing/2010/main">
        <mc:Choice Requires="a14">
          <p:sp>
            <p:nvSpPr>
              <p:cNvPr id="12" name="Rectangle 11"/>
              <p:cNvSpPr/>
              <p:nvPr/>
            </p:nvSpPr>
            <p:spPr>
              <a:xfrm>
                <a:off x="6658045" y="2659548"/>
                <a:ext cx="116687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𝑎𝑟𝑔𝑚𝑎𝑥</m:t>
                      </m:r>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6658045" y="2659548"/>
                <a:ext cx="1166873" cy="523220"/>
              </a:xfrm>
              <a:prstGeom prst="rect">
                <a:avLst/>
              </a:prstGeom>
              <a:blipFill rotWithShape="0">
                <a:blip r:embed="rId4"/>
                <a:stretch>
                  <a:fillRect r="-161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001245" y="2693416"/>
                <a:ext cx="353464" cy="556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𝑐</m:t>
                          </m:r>
                        </m:e>
                        <m:sub>
                          <m:r>
                            <a:rPr lang="en-US" sz="2800" b="0" i="1" smtClean="0">
                              <a:latin typeface="Cambria Math" charset="0"/>
                            </a:rPr>
                            <m:t>𝑝𝑟𝑒𝑑</m:t>
                          </m:r>
                        </m:sub>
                      </m:sSub>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9001245" y="2693416"/>
                <a:ext cx="353464" cy="556434"/>
              </a:xfrm>
              <a:prstGeom prst="rect">
                <a:avLst/>
              </a:prstGeom>
              <a:blipFill rotWithShape="0">
                <a:blip r:embed="rId5"/>
                <a:stretch>
                  <a:fillRect r="-137931"/>
                </a:stretch>
              </a:blipFill>
            </p:spPr>
            <p:txBody>
              <a:bodyPr/>
              <a:lstStyle/>
              <a:p>
                <a:r>
                  <a:rPr lang="en-US">
                    <a:noFill/>
                  </a:rPr>
                  <a:t> </a:t>
                </a:r>
              </a:p>
            </p:txBody>
          </p:sp>
        </mc:Fallback>
      </mc:AlternateContent>
      <p:sp>
        <p:nvSpPr>
          <p:cNvPr id="14" name="TextBox 13"/>
          <p:cNvSpPr txBox="1"/>
          <p:nvPr/>
        </p:nvSpPr>
        <p:spPr>
          <a:xfrm>
            <a:off x="8774359" y="3769979"/>
            <a:ext cx="1360241" cy="584775"/>
          </a:xfrm>
          <a:prstGeom prst="rect">
            <a:avLst/>
          </a:prstGeom>
          <a:noFill/>
        </p:spPr>
        <p:txBody>
          <a:bodyPr wrap="square" rtlCol="0">
            <a:spAutoFit/>
          </a:bodyPr>
          <a:lstStyle/>
          <a:p>
            <a:pPr algn="ctr"/>
            <a:r>
              <a:rPr lang="en-US" sz="1600" dirty="0"/>
              <a:t>Classification Output</a:t>
            </a:r>
            <a:endParaRPr lang="en-US" sz="1200" dirty="0"/>
          </a:p>
        </p:txBody>
      </p:sp>
      <p:cxnSp>
        <p:nvCxnSpPr>
          <p:cNvPr id="16" name="Straight Arrow Connector 15"/>
          <p:cNvCxnSpPr/>
          <p:nvPr/>
        </p:nvCxnSpPr>
        <p:spPr>
          <a:xfrm>
            <a:off x="1861290" y="2921158"/>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4260386" y="295502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897377" y="295502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8183537" y="2973272"/>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363763" y="6166235"/>
            <a:ext cx="1313016" cy="338554"/>
          </a:xfrm>
          <a:prstGeom prst="rect">
            <a:avLst/>
          </a:prstGeom>
          <a:noFill/>
        </p:spPr>
        <p:txBody>
          <a:bodyPr wrap="square" rtlCol="0">
            <a:spAutoFit/>
          </a:bodyPr>
          <a:lstStyle/>
          <a:p>
            <a:pPr algn="ctr"/>
            <a:r>
              <a:rPr lang="en-US" sz="1600" dirty="0"/>
              <a:t>Input Label</a:t>
            </a:r>
            <a:endParaRPr lang="en-US" sz="1200" dirty="0"/>
          </a:p>
        </p:txBody>
      </p:sp>
      <mc:AlternateContent xmlns:mc="http://schemas.openxmlformats.org/markup-compatibility/2006" xmlns:a14="http://schemas.microsoft.com/office/drawing/2010/main">
        <mc:Choice Requires="a14">
          <p:sp>
            <p:nvSpPr>
              <p:cNvPr id="24" name="Rectangle 23"/>
              <p:cNvSpPr/>
              <p:nvPr/>
            </p:nvSpPr>
            <p:spPr>
              <a:xfrm>
                <a:off x="838200" y="5517705"/>
                <a:ext cx="3534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𝑦</m:t>
                      </m:r>
                    </m:oMath>
                  </m:oMathPara>
                </a14:m>
                <a:endParaRPr lang="en-US" sz="2800" dirty="0"/>
              </a:p>
            </p:txBody>
          </p:sp>
        </mc:Choice>
        <mc:Fallback xmlns="">
          <p:sp>
            <p:nvSpPr>
              <p:cNvPr id="24" name="Rectangle 23"/>
              <p:cNvSpPr>
                <a:spLocks noRot="1" noChangeAspect="1" noMove="1" noResize="1" noEditPoints="1" noAdjustHandles="1" noChangeArrowheads="1" noChangeShapeType="1" noTextEdit="1"/>
              </p:cNvSpPr>
              <p:nvPr/>
            </p:nvSpPr>
            <p:spPr>
              <a:xfrm>
                <a:off x="838200" y="5517705"/>
                <a:ext cx="353464"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889729" y="5548063"/>
                <a:ext cx="116687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𝐶𝐸</m:t>
                      </m:r>
                    </m:oMath>
                  </m:oMathPara>
                </a14:m>
                <a:endParaRPr lang="en-US" sz="2800" dirty="0"/>
              </a:p>
            </p:txBody>
          </p:sp>
        </mc:Choice>
        <mc:Fallback xmlns="">
          <p:sp>
            <p:nvSpPr>
              <p:cNvPr id="25" name="Rectangle 24"/>
              <p:cNvSpPr>
                <a:spLocks noRot="1" noChangeAspect="1" noMove="1" noResize="1" noEditPoints="1" noAdjustHandles="1" noChangeArrowheads="1" noChangeShapeType="1" noTextEdit="1"/>
              </p:cNvSpPr>
              <p:nvPr/>
            </p:nvSpPr>
            <p:spPr>
              <a:xfrm>
                <a:off x="4889729" y="5548063"/>
                <a:ext cx="1166873" cy="523220"/>
              </a:xfrm>
              <a:prstGeom prst="rect">
                <a:avLst/>
              </a:prstGeom>
              <a:blipFill rotWithShape="0">
                <a:blip r:embed="rId7"/>
                <a:stretch>
                  <a:fillRect/>
                </a:stretch>
              </a:blipFill>
            </p:spPr>
            <p:txBody>
              <a:bodyPr/>
              <a:lstStyle/>
              <a:p>
                <a:r>
                  <a:rPr lang="en-US">
                    <a:noFill/>
                  </a:rPr>
                  <a:t> </a:t>
                </a:r>
              </a:p>
            </p:txBody>
          </p:sp>
        </mc:Fallback>
      </mc:AlternateContent>
      <p:cxnSp>
        <p:nvCxnSpPr>
          <p:cNvPr id="26" name="Straight Arrow Connector 25"/>
          <p:cNvCxnSpPr>
            <a:endCxn id="25" idx="1"/>
          </p:cNvCxnSpPr>
          <p:nvPr/>
        </p:nvCxnSpPr>
        <p:spPr>
          <a:xfrm>
            <a:off x="1861290" y="5809673"/>
            <a:ext cx="302843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5410199" y="4354754"/>
            <a:ext cx="1" cy="11629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6056602" y="583625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7065361" y="5517705"/>
                <a:ext cx="3534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𝐿</m:t>
                      </m:r>
                    </m:oMath>
                  </m:oMathPara>
                </a14:m>
                <a:endParaRPr lang="en-US" sz="2800" dirty="0"/>
              </a:p>
            </p:txBody>
          </p:sp>
        </mc:Choice>
        <mc:Fallback xmlns="">
          <p:sp>
            <p:nvSpPr>
              <p:cNvPr id="36" name="Rectangle 35"/>
              <p:cNvSpPr>
                <a:spLocks noRot="1" noChangeAspect="1" noMove="1" noResize="1" noEditPoints="1" noAdjustHandles="1" noChangeArrowheads="1" noChangeShapeType="1" noTextEdit="1"/>
              </p:cNvSpPr>
              <p:nvPr/>
            </p:nvSpPr>
            <p:spPr>
              <a:xfrm>
                <a:off x="7065361" y="5517705"/>
                <a:ext cx="353464" cy="523220"/>
              </a:xfrm>
              <a:prstGeom prst="rect">
                <a:avLst/>
              </a:prstGeom>
              <a:blipFill rotWithShape="0">
                <a:blip r:embed="rId8"/>
                <a:stretch>
                  <a:fillRect/>
                </a:stretch>
              </a:blipFill>
            </p:spPr>
            <p:txBody>
              <a:bodyPr/>
              <a:lstStyle/>
              <a:p>
                <a:r>
                  <a:rPr lang="en-US">
                    <a:noFill/>
                  </a:rPr>
                  <a:t> </a:t>
                </a:r>
              </a:p>
            </p:txBody>
          </p:sp>
        </mc:Fallback>
      </mc:AlternateContent>
      <p:sp>
        <p:nvSpPr>
          <p:cNvPr id="37" name="TextBox 36"/>
          <p:cNvSpPr txBox="1"/>
          <p:nvPr/>
        </p:nvSpPr>
        <p:spPr>
          <a:xfrm>
            <a:off x="6705600" y="6166235"/>
            <a:ext cx="1087632" cy="338554"/>
          </a:xfrm>
          <a:prstGeom prst="rect">
            <a:avLst/>
          </a:prstGeom>
          <a:noFill/>
        </p:spPr>
        <p:txBody>
          <a:bodyPr wrap="square" rtlCol="0">
            <a:spAutoFit/>
          </a:bodyPr>
          <a:lstStyle/>
          <a:p>
            <a:pPr algn="ctr"/>
            <a:r>
              <a:rPr lang="en-US" sz="1600" dirty="0"/>
              <a:t>Loss Value</a:t>
            </a:r>
            <a:endParaRPr lang="en-US" sz="1200" dirty="0"/>
          </a:p>
        </p:txBody>
      </p:sp>
      <p:sp>
        <p:nvSpPr>
          <p:cNvPr id="40" name="TextBox 39"/>
          <p:cNvSpPr txBox="1"/>
          <p:nvPr/>
        </p:nvSpPr>
        <p:spPr>
          <a:xfrm>
            <a:off x="4894427" y="6154233"/>
            <a:ext cx="1393337" cy="338554"/>
          </a:xfrm>
          <a:prstGeom prst="rect">
            <a:avLst/>
          </a:prstGeom>
          <a:noFill/>
        </p:spPr>
        <p:txBody>
          <a:bodyPr wrap="square" rtlCol="0">
            <a:spAutoFit/>
          </a:bodyPr>
          <a:lstStyle/>
          <a:p>
            <a:pPr algn="ctr"/>
            <a:r>
              <a:rPr lang="en-US" sz="1600"/>
              <a:t>Loss Function</a:t>
            </a:r>
            <a:endParaRPr lang="en-US" sz="1200" dirty="0"/>
          </a:p>
        </p:txBody>
      </p:sp>
      <p:sp>
        <p:nvSpPr>
          <p:cNvPr id="41" name="TextBox 40"/>
          <p:cNvSpPr txBox="1"/>
          <p:nvPr/>
        </p:nvSpPr>
        <p:spPr>
          <a:xfrm>
            <a:off x="2750109" y="3799399"/>
            <a:ext cx="1168394" cy="584775"/>
          </a:xfrm>
          <a:prstGeom prst="rect">
            <a:avLst/>
          </a:prstGeom>
          <a:noFill/>
        </p:spPr>
        <p:txBody>
          <a:bodyPr wrap="square" rtlCol="0">
            <a:spAutoFit/>
          </a:bodyPr>
          <a:lstStyle/>
          <a:p>
            <a:pPr algn="ctr"/>
            <a:r>
              <a:rPr lang="en-US" sz="1600" dirty="0"/>
              <a:t>Feature</a:t>
            </a:r>
            <a:r>
              <a:rPr lang="en-US" sz="1200" dirty="0"/>
              <a:t> </a:t>
            </a:r>
            <a:r>
              <a:rPr lang="en-US" sz="1600" dirty="0"/>
              <a:t>Extractor</a:t>
            </a:r>
            <a:endParaRPr lang="en-US" sz="1200" dirty="0"/>
          </a:p>
        </p:txBody>
      </p:sp>
    </p:spTree>
    <p:extLst>
      <p:ext uri="{BB962C8B-B14F-4D97-AF65-F5344CB8AC3E}">
        <p14:creationId xmlns:p14="http://schemas.microsoft.com/office/powerpoint/2010/main" val="1557662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Classification System (modified)</a:t>
            </a:r>
          </a:p>
        </p:txBody>
      </p:sp>
      <p:pic>
        <p:nvPicPr>
          <p:cNvPr id="4"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8401" t="12604" r="74032" b="72353"/>
          <a:stretch/>
        </p:blipFill>
        <p:spPr bwMode="auto">
          <a:xfrm>
            <a:off x="383059" y="2085871"/>
            <a:ext cx="1274425" cy="12485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628244" y="2085871"/>
            <a:ext cx="1258194" cy="1248522"/>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254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32x32x10 Conv Block</a:t>
            </a:r>
          </a:p>
        </p:txBody>
      </p:sp>
      <p:sp>
        <p:nvSpPr>
          <p:cNvPr id="7" name="Rectangle 6"/>
          <p:cNvSpPr/>
          <p:nvPr/>
        </p:nvSpPr>
        <p:spPr>
          <a:xfrm>
            <a:off x="5240721" y="1658563"/>
            <a:ext cx="349981" cy="1979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9858" y="3937899"/>
            <a:ext cx="1313016" cy="338554"/>
          </a:xfrm>
          <a:prstGeom prst="rect">
            <a:avLst/>
          </a:prstGeom>
          <a:noFill/>
        </p:spPr>
        <p:txBody>
          <a:bodyPr wrap="square" rtlCol="0">
            <a:spAutoFit/>
          </a:bodyPr>
          <a:lstStyle/>
          <a:p>
            <a:pPr algn="ctr"/>
            <a:r>
              <a:rPr lang="en-US" sz="1600" dirty="0"/>
              <a:t>Input Image</a:t>
            </a:r>
            <a:endParaRPr lang="en-US" sz="1200" dirty="0"/>
          </a:p>
        </p:txBody>
      </p:sp>
      <mc:AlternateContent xmlns:mc="http://schemas.openxmlformats.org/markup-compatibility/2006" xmlns:a14="http://schemas.microsoft.com/office/drawing/2010/main">
        <mc:Choice Requires="a14">
          <p:sp>
            <p:nvSpPr>
              <p:cNvPr id="10" name="TextBox 9"/>
              <p:cNvSpPr txBox="1"/>
              <p:nvPr/>
            </p:nvSpPr>
            <p:spPr>
              <a:xfrm>
                <a:off x="4737039" y="3839732"/>
                <a:ext cx="1472254" cy="338554"/>
              </a:xfrm>
              <a:prstGeom prst="rect">
                <a:avLst/>
              </a:prstGeom>
              <a:noFill/>
            </p:spPr>
            <p:txBody>
              <a:bodyPr wrap="square" rtlCol="0">
                <a:spAutoFit/>
              </a:bodyPr>
              <a:lstStyle/>
              <a:p>
                <a:pPr algn="ctr"/>
                <a:r>
                  <a:rPr lang="en-US" sz="1600" dirty="0"/>
                  <a:t>Prediction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charset="0"/>
                          </a:rPr>
                          <m:t>𝑦</m:t>
                        </m:r>
                      </m:e>
                    </m:acc>
                  </m:oMath>
                </a14:m>
                <a:endParaRPr lang="en-US" sz="1100" dirty="0"/>
              </a:p>
            </p:txBody>
          </p:sp>
        </mc:Choice>
        <mc:Fallback xmlns="">
          <p:sp>
            <p:nvSpPr>
              <p:cNvPr id="10" name="TextBox 9"/>
              <p:cNvSpPr txBox="1">
                <a:spLocks noRot="1" noChangeAspect="1" noMove="1" noResize="1" noEditPoints="1" noAdjustHandles="1" noChangeArrowheads="1" noChangeShapeType="1" noTextEdit="1"/>
              </p:cNvSpPr>
              <p:nvPr/>
            </p:nvSpPr>
            <p:spPr>
              <a:xfrm>
                <a:off x="4737039" y="3839732"/>
                <a:ext cx="1472254" cy="338554"/>
              </a:xfrm>
              <a:prstGeom prst="rect">
                <a:avLst/>
              </a:prstGeom>
              <a:blipFill rotWithShape="0">
                <a:blip r:embed="rId3"/>
                <a:stretch>
                  <a:fillRect t="-5455" r="-4959" b="-23636"/>
                </a:stretch>
              </a:blipFill>
            </p:spPr>
            <p:txBody>
              <a:bodyPr/>
              <a:lstStyle/>
              <a:p>
                <a:r>
                  <a:rPr lang="en-US">
                    <a:noFill/>
                  </a:rPr>
                  <a:t> </a:t>
                </a:r>
              </a:p>
            </p:txBody>
          </p:sp>
        </mc:Fallback>
      </mc:AlternateContent>
      <p:sp>
        <p:nvSpPr>
          <p:cNvPr id="11" name="TextBox 10"/>
          <p:cNvSpPr txBox="1"/>
          <p:nvPr/>
        </p:nvSpPr>
        <p:spPr>
          <a:xfrm>
            <a:off x="6868115" y="3925542"/>
            <a:ext cx="1168396" cy="338554"/>
          </a:xfrm>
          <a:prstGeom prst="rect">
            <a:avLst/>
          </a:prstGeom>
          <a:noFill/>
        </p:spPr>
        <p:txBody>
          <a:bodyPr wrap="square" rtlCol="0">
            <a:spAutoFit/>
          </a:bodyPr>
          <a:lstStyle/>
          <a:p>
            <a:pPr algn="ctr"/>
            <a:r>
              <a:rPr lang="en-US" sz="1600" dirty="0"/>
              <a:t>Classifier</a:t>
            </a:r>
            <a:endParaRPr lang="en-US" sz="1200" dirty="0"/>
          </a:p>
        </p:txBody>
      </p:sp>
      <mc:AlternateContent xmlns:mc="http://schemas.openxmlformats.org/markup-compatibility/2006" xmlns:a14="http://schemas.microsoft.com/office/drawing/2010/main">
        <mc:Choice Requires="a14">
          <p:sp>
            <p:nvSpPr>
              <p:cNvPr id="12" name="Rectangle 11"/>
              <p:cNvSpPr/>
              <p:nvPr/>
            </p:nvSpPr>
            <p:spPr>
              <a:xfrm>
                <a:off x="6658045" y="2659548"/>
                <a:ext cx="116687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𝑎𝑟𝑔𝑚𝑎𝑥</m:t>
                      </m:r>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6658045" y="2659548"/>
                <a:ext cx="1166873" cy="523220"/>
              </a:xfrm>
              <a:prstGeom prst="rect">
                <a:avLst/>
              </a:prstGeom>
              <a:blipFill rotWithShape="0">
                <a:blip r:embed="rId4"/>
                <a:stretch>
                  <a:fillRect r="-161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001245" y="2693416"/>
                <a:ext cx="353464" cy="556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𝑐</m:t>
                          </m:r>
                        </m:e>
                        <m:sub>
                          <m:r>
                            <a:rPr lang="en-US" sz="2800" b="0" i="1" smtClean="0">
                              <a:latin typeface="Cambria Math" charset="0"/>
                            </a:rPr>
                            <m:t>𝑝𝑟𝑒𝑑</m:t>
                          </m:r>
                        </m:sub>
                      </m:sSub>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9001245" y="2693416"/>
                <a:ext cx="353464" cy="556434"/>
              </a:xfrm>
              <a:prstGeom prst="rect">
                <a:avLst/>
              </a:prstGeom>
              <a:blipFill rotWithShape="0">
                <a:blip r:embed="rId5"/>
                <a:stretch>
                  <a:fillRect r="-137931"/>
                </a:stretch>
              </a:blipFill>
            </p:spPr>
            <p:txBody>
              <a:bodyPr/>
              <a:lstStyle/>
              <a:p>
                <a:r>
                  <a:rPr lang="en-US">
                    <a:noFill/>
                  </a:rPr>
                  <a:t> </a:t>
                </a:r>
              </a:p>
            </p:txBody>
          </p:sp>
        </mc:Fallback>
      </mc:AlternateContent>
      <p:sp>
        <p:nvSpPr>
          <p:cNvPr id="14" name="TextBox 13"/>
          <p:cNvSpPr txBox="1"/>
          <p:nvPr/>
        </p:nvSpPr>
        <p:spPr>
          <a:xfrm>
            <a:off x="8774359" y="3769979"/>
            <a:ext cx="1360241" cy="584775"/>
          </a:xfrm>
          <a:prstGeom prst="rect">
            <a:avLst/>
          </a:prstGeom>
          <a:noFill/>
        </p:spPr>
        <p:txBody>
          <a:bodyPr wrap="square" rtlCol="0">
            <a:spAutoFit/>
          </a:bodyPr>
          <a:lstStyle/>
          <a:p>
            <a:pPr algn="ctr"/>
            <a:r>
              <a:rPr lang="en-US" sz="1600" dirty="0"/>
              <a:t>Classification Output</a:t>
            </a:r>
            <a:endParaRPr lang="en-US" sz="1200" dirty="0"/>
          </a:p>
        </p:txBody>
      </p:sp>
      <p:cxnSp>
        <p:nvCxnSpPr>
          <p:cNvPr id="16" name="Straight Arrow Connector 15"/>
          <p:cNvCxnSpPr/>
          <p:nvPr/>
        </p:nvCxnSpPr>
        <p:spPr>
          <a:xfrm>
            <a:off x="1861290" y="2921158"/>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4260386" y="295502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897377" y="295502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8183537" y="2973272"/>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363763" y="6166235"/>
            <a:ext cx="1313016" cy="338554"/>
          </a:xfrm>
          <a:prstGeom prst="rect">
            <a:avLst/>
          </a:prstGeom>
          <a:noFill/>
        </p:spPr>
        <p:txBody>
          <a:bodyPr wrap="square" rtlCol="0">
            <a:spAutoFit/>
          </a:bodyPr>
          <a:lstStyle/>
          <a:p>
            <a:pPr algn="ctr"/>
            <a:r>
              <a:rPr lang="en-US" sz="1600" dirty="0"/>
              <a:t>Input Label</a:t>
            </a:r>
            <a:endParaRPr lang="en-US" sz="1200" dirty="0"/>
          </a:p>
        </p:txBody>
      </p:sp>
      <mc:AlternateContent xmlns:mc="http://schemas.openxmlformats.org/markup-compatibility/2006" xmlns:a14="http://schemas.microsoft.com/office/drawing/2010/main">
        <mc:Choice Requires="a14">
          <p:sp>
            <p:nvSpPr>
              <p:cNvPr id="24" name="Rectangle 23"/>
              <p:cNvSpPr/>
              <p:nvPr/>
            </p:nvSpPr>
            <p:spPr>
              <a:xfrm>
                <a:off x="838200" y="5517705"/>
                <a:ext cx="3534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𝑦</m:t>
                      </m:r>
                    </m:oMath>
                  </m:oMathPara>
                </a14:m>
                <a:endParaRPr lang="en-US" sz="2800" dirty="0"/>
              </a:p>
            </p:txBody>
          </p:sp>
        </mc:Choice>
        <mc:Fallback xmlns="">
          <p:sp>
            <p:nvSpPr>
              <p:cNvPr id="24" name="Rectangle 23"/>
              <p:cNvSpPr>
                <a:spLocks noRot="1" noChangeAspect="1" noMove="1" noResize="1" noEditPoints="1" noAdjustHandles="1" noChangeArrowheads="1" noChangeShapeType="1" noTextEdit="1"/>
              </p:cNvSpPr>
              <p:nvPr/>
            </p:nvSpPr>
            <p:spPr>
              <a:xfrm>
                <a:off x="838200" y="5517705"/>
                <a:ext cx="353464"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889729" y="5548063"/>
                <a:ext cx="116687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𝐶𝐸</m:t>
                      </m:r>
                    </m:oMath>
                  </m:oMathPara>
                </a14:m>
                <a:endParaRPr lang="en-US" sz="2800" dirty="0"/>
              </a:p>
            </p:txBody>
          </p:sp>
        </mc:Choice>
        <mc:Fallback xmlns="">
          <p:sp>
            <p:nvSpPr>
              <p:cNvPr id="25" name="Rectangle 24"/>
              <p:cNvSpPr>
                <a:spLocks noRot="1" noChangeAspect="1" noMove="1" noResize="1" noEditPoints="1" noAdjustHandles="1" noChangeArrowheads="1" noChangeShapeType="1" noTextEdit="1"/>
              </p:cNvSpPr>
              <p:nvPr/>
            </p:nvSpPr>
            <p:spPr>
              <a:xfrm>
                <a:off x="4889729" y="5548063"/>
                <a:ext cx="1166873" cy="523220"/>
              </a:xfrm>
              <a:prstGeom prst="rect">
                <a:avLst/>
              </a:prstGeom>
              <a:blipFill rotWithShape="0">
                <a:blip r:embed="rId7"/>
                <a:stretch>
                  <a:fillRect/>
                </a:stretch>
              </a:blipFill>
            </p:spPr>
            <p:txBody>
              <a:bodyPr/>
              <a:lstStyle/>
              <a:p>
                <a:r>
                  <a:rPr lang="en-US">
                    <a:noFill/>
                  </a:rPr>
                  <a:t> </a:t>
                </a:r>
              </a:p>
            </p:txBody>
          </p:sp>
        </mc:Fallback>
      </mc:AlternateContent>
      <p:cxnSp>
        <p:nvCxnSpPr>
          <p:cNvPr id="26" name="Straight Arrow Connector 25"/>
          <p:cNvCxnSpPr>
            <a:endCxn id="25" idx="1"/>
          </p:cNvCxnSpPr>
          <p:nvPr/>
        </p:nvCxnSpPr>
        <p:spPr>
          <a:xfrm>
            <a:off x="1861290" y="5809673"/>
            <a:ext cx="302843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5410199" y="4354754"/>
            <a:ext cx="1" cy="11629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6056602" y="583625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7065361" y="5517705"/>
                <a:ext cx="3534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𝐿</m:t>
                      </m:r>
                    </m:oMath>
                  </m:oMathPara>
                </a14:m>
                <a:endParaRPr lang="en-US" sz="2800" dirty="0"/>
              </a:p>
            </p:txBody>
          </p:sp>
        </mc:Choice>
        <mc:Fallback xmlns="">
          <p:sp>
            <p:nvSpPr>
              <p:cNvPr id="36" name="Rectangle 35"/>
              <p:cNvSpPr>
                <a:spLocks noRot="1" noChangeAspect="1" noMove="1" noResize="1" noEditPoints="1" noAdjustHandles="1" noChangeArrowheads="1" noChangeShapeType="1" noTextEdit="1"/>
              </p:cNvSpPr>
              <p:nvPr/>
            </p:nvSpPr>
            <p:spPr>
              <a:xfrm>
                <a:off x="7065361" y="5517705"/>
                <a:ext cx="353464" cy="523220"/>
              </a:xfrm>
              <a:prstGeom prst="rect">
                <a:avLst/>
              </a:prstGeom>
              <a:blipFill rotWithShape="0">
                <a:blip r:embed="rId8"/>
                <a:stretch>
                  <a:fillRect/>
                </a:stretch>
              </a:blipFill>
            </p:spPr>
            <p:txBody>
              <a:bodyPr/>
              <a:lstStyle/>
              <a:p>
                <a:r>
                  <a:rPr lang="en-US">
                    <a:noFill/>
                  </a:rPr>
                  <a:t> </a:t>
                </a:r>
              </a:p>
            </p:txBody>
          </p:sp>
        </mc:Fallback>
      </mc:AlternateContent>
      <p:sp>
        <p:nvSpPr>
          <p:cNvPr id="37" name="TextBox 36"/>
          <p:cNvSpPr txBox="1"/>
          <p:nvPr/>
        </p:nvSpPr>
        <p:spPr>
          <a:xfrm>
            <a:off x="6705600" y="6166235"/>
            <a:ext cx="1087632" cy="338554"/>
          </a:xfrm>
          <a:prstGeom prst="rect">
            <a:avLst/>
          </a:prstGeom>
          <a:noFill/>
        </p:spPr>
        <p:txBody>
          <a:bodyPr wrap="square" rtlCol="0">
            <a:spAutoFit/>
          </a:bodyPr>
          <a:lstStyle/>
          <a:p>
            <a:pPr algn="ctr"/>
            <a:r>
              <a:rPr lang="en-US" sz="1600" dirty="0"/>
              <a:t>Loss Value</a:t>
            </a:r>
            <a:endParaRPr lang="en-US" sz="1200" dirty="0"/>
          </a:p>
        </p:txBody>
      </p:sp>
      <p:sp>
        <p:nvSpPr>
          <p:cNvPr id="40" name="TextBox 39"/>
          <p:cNvSpPr txBox="1"/>
          <p:nvPr/>
        </p:nvSpPr>
        <p:spPr>
          <a:xfrm>
            <a:off x="4894427" y="6154233"/>
            <a:ext cx="1393337" cy="338554"/>
          </a:xfrm>
          <a:prstGeom prst="rect">
            <a:avLst/>
          </a:prstGeom>
          <a:noFill/>
        </p:spPr>
        <p:txBody>
          <a:bodyPr wrap="square" rtlCol="0">
            <a:spAutoFit/>
          </a:bodyPr>
          <a:lstStyle/>
          <a:p>
            <a:pPr algn="ctr"/>
            <a:r>
              <a:rPr lang="en-US" sz="1600"/>
              <a:t>Loss Function</a:t>
            </a:r>
            <a:endParaRPr lang="en-US" sz="1200" dirty="0"/>
          </a:p>
        </p:txBody>
      </p:sp>
      <p:sp>
        <p:nvSpPr>
          <p:cNvPr id="41" name="TextBox 40"/>
          <p:cNvSpPr txBox="1"/>
          <p:nvPr/>
        </p:nvSpPr>
        <p:spPr>
          <a:xfrm>
            <a:off x="2750109" y="3799399"/>
            <a:ext cx="1168394" cy="584775"/>
          </a:xfrm>
          <a:prstGeom prst="rect">
            <a:avLst/>
          </a:prstGeom>
          <a:noFill/>
        </p:spPr>
        <p:txBody>
          <a:bodyPr wrap="square" rtlCol="0">
            <a:spAutoFit/>
          </a:bodyPr>
          <a:lstStyle/>
          <a:p>
            <a:pPr algn="ctr"/>
            <a:r>
              <a:rPr lang="en-US" sz="1600" dirty="0"/>
              <a:t>Feature</a:t>
            </a:r>
            <a:r>
              <a:rPr lang="en-US" sz="1200" dirty="0"/>
              <a:t> </a:t>
            </a:r>
            <a:r>
              <a:rPr lang="en-US" sz="1600" dirty="0"/>
              <a:t>Extractor</a:t>
            </a:r>
            <a:endParaRPr lang="en-US" sz="1200" dirty="0"/>
          </a:p>
        </p:txBody>
      </p:sp>
      <p:sp>
        <p:nvSpPr>
          <p:cNvPr id="27" name="Rectangle 26"/>
          <p:cNvSpPr/>
          <p:nvPr/>
        </p:nvSpPr>
        <p:spPr>
          <a:xfrm>
            <a:off x="6734427" y="5449027"/>
            <a:ext cx="1110388" cy="1080173"/>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rot="899190">
            <a:off x="5895882" y="4897846"/>
            <a:ext cx="2340916" cy="369332"/>
          </a:xfrm>
          <a:prstGeom prst="rect">
            <a:avLst/>
          </a:prstGeom>
          <a:noFill/>
        </p:spPr>
        <p:txBody>
          <a:bodyPr wrap="square" rtlCol="0">
            <a:spAutoFit/>
          </a:bodyPr>
          <a:lstStyle/>
          <a:p>
            <a:pPr algn="ctr"/>
            <a:r>
              <a:rPr lang="en-US" i="1" dirty="0"/>
              <a:t>1) Minimize this</a:t>
            </a:r>
            <a:r>
              <a:rPr lang="is-IS" i="1" dirty="0"/>
              <a:t>…</a:t>
            </a:r>
            <a:endParaRPr lang="en-US" i="1" dirty="0"/>
          </a:p>
        </p:txBody>
      </p:sp>
    </p:spTree>
    <p:extLst>
      <p:ext uri="{BB962C8B-B14F-4D97-AF65-F5344CB8AC3E}">
        <p14:creationId xmlns:p14="http://schemas.microsoft.com/office/powerpoint/2010/main" val="2143698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Classification System (modified)</a:t>
            </a:r>
          </a:p>
        </p:txBody>
      </p:sp>
      <p:pic>
        <p:nvPicPr>
          <p:cNvPr id="4"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8401" t="12604" r="74032" b="72353"/>
          <a:stretch/>
        </p:blipFill>
        <p:spPr bwMode="auto">
          <a:xfrm>
            <a:off x="383059" y="2085871"/>
            <a:ext cx="1274425" cy="12485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628244" y="2085871"/>
            <a:ext cx="1258194" cy="1248522"/>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254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32x32x10 Conv Block</a:t>
            </a:r>
          </a:p>
        </p:txBody>
      </p:sp>
      <p:sp>
        <p:nvSpPr>
          <p:cNvPr id="7" name="Rectangle 6"/>
          <p:cNvSpPr/>
          <p:nvPr/>
        </p:nvSpPr>
        <p:spPr>
          <a:xfrm>
            <a:off x="5240721" y="1658563"/>
            <a:ext cx="349981" cy="1979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9858" y="3937899"/>
            <a:ext cx="1313016" cy="338554"/>
          </a:xfrm>
          <a:prstGeom prst="rect">
            <a:avLst/>
          </a:prstGeom>
          <a:noFill/>
        </p:spPr>
        <p:txBody>
          <a:bodyPr wrap="square" rtlCol="0">
            <a:spAutoFit/>
          </a:bodyPr>
          <a:lstStyle/>
          <a:p>
            <a:pPr algn="ctr"/>
            <a:r>
              <a:rPr lang="en-US" sz="1600" dirty="0"/>
              <a:t>Input Image</a:t>
            </a:r>
            <a:endParaRPr lang="en-US" sz="1200" dirty="0"/>
          </a:p>
        </p:txBody>
      </p:sp>
      <mc:AlternateContent xmlns:mc="http://schemas.openxmlformats.org/markup-compatibility/2006" xmlns:a14="http://schemas.microsoft.com/office/drawing/2010/main">
        <mc:Choice Requires="a14">
          <p:sp>
            <p:nvSpPr>
              <p:cNvPr id="10" name="TextBox 9"/>
              <p:cNvSpPr txBox="1"/>
              <p:nvPr/>
            </p:nvSpPr>
            <p:spPr>
              <a:xfrm>
                <a:off x="4737039" y="3839732"/>
                <a:ext cx="1472254" cy="338554"/>
              </a:xfrm>
              <a:prstGeom prst="rect">
                <a:avLst/>
              </a:prstGeom>
              <a:noFill/>
            </p:spPr>
            <p:txBody>
              <a:bodyPr wrap="square" rtlCol="0">
                <a:spAutoFit/>
              </a:bodyPr>
              <a:lstStyle/>
              <a:p>
                <a:pPr algn="ctr"/>
                <a:r>
                  <a:rPr lang="en-US" sz="1600" dirty="0"/>
                  <a:t>Prediction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charset="0"/>
                          </a:rPr>
                          <m:t>𝑦</m:t>
                        </m:r>
                      </m:e>
                    </m:acc>
                  </m:oMath>
                </a14:m>
                <a:endParaRPr lang="en-US" sz="1100" dirty="0"/>
              </a:p>
            </p:txBody>
          </p:sp>
        </mc:Choice>
        <mc:Fallback xmlns="">
          <p:sp>
            <p:nvSpPr>
              <p:cNvPr id="10" name="TextBox 9"/>
              <p:cNvSpPr txBox="1">
                <a:spLocks noRot="1" noChangeAspect="1" noMove="1" noResize="1" noEditPoints="1" noAdjustHandles="1" noChangeArrowheads="1" noChangeShapeType="1" noTextEdit="1"/>
              </p:cNvSpPr>
              <p:nvPr/>
            </p:nvSpPr>
            <p:spPr>
              <a:xfrm>
                <a:off x="4737039" y="3839732"/>
                <a:ext cx="1472254" cy="338554"/>
              </a:xfrm>
              <a:prstGeom prst="rect">
                <a:avLst/>
              </a:prstGeom>
              <a:blipFill rotWithShape="0">
                <a:blip r:embed="rId3"/>
                <a:stretch>
                  <a:fillRect t="-5455" r="-4959" b="-23636"/>
                </a:stretch>
              </a:blipFill>
            </p:spPr>
            <p:txBody>
              <a:bodyPr/>
              <a:lstStyle/>
              <a:p>
                <a:r>
                  <a:rPr lang="en-US">
                    <a:noFill/>
                  </a:rPr>
                  <a:t> </a:t>
                </a:r>
              </a:p>
            </p:txBody>
          </p:sp>
        </mc:Fallback>
      </mc:AlternateContent>
      <p:sp>
        <p:nvSpPr>
          <p:cNvPr id="11" name="TextBox 10"/>
          <p:cNvSpPr txBox="1"/>
          <p:nvPr/>
        </p:nvSpPr>
        <p:spPr>
          <a:xfrm>
            <a:off x="6868115" y="3925542"/>
            <a:ext cx="1168396" cy="338554"/>
          </a:xfrm>
          <a:prstGeom prst="rect">
            <a:avLst/>
          </a:prstGeom>
          <a:noFill/>
        </p:spPr>
        <p:txBody>
          <a:bodyPr wrap="square" rtlCol="0">
            <a:spAutoFit/>
          </a:bodyPr>
          <a:lstStyle/>
          <a:p>
            <a:pPr algn="ctr"/>
            <a:r>
              <a:rPr lang="en-US" sz="1600" dirty="0"/>
              <a:t>Classifier</a:t>
            </a:r>
            <a:endParaRPr lang="en-US" sz="1200" dirty="0"/>
          </a:p>
        </p:txBody>
      </p:sp>
      <mc:AlternateContent xmlns:mc="http://schemas.openxmlformats.org/markup-compatibility/2006" xmlns:a14="http://schemas.microsoft.com/office/drawing/2010/main">
        <mc:Choice Requires="a14">
          <p:sp>
            <p:nvSpPr>
              <p:cNvPr id="12" name="Rectangle 11"/>
              <p:cNvSpPr/>
              <p:nvPr/>
            </p:nvSpPr>
            <p:spPr>
              <a:xfrm>
                <a:off x="6658045" y="2659548"/>
                <a:ext cx="116687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𝑎𝑟𝑔𝑚𝑎𝑥</m:t>
                      </m:r>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6658045" y="2659548"/>
                <a:ext cx="1166873" cy="523220"/>
              </a:xfrm>
              <a:prstGeom prst="rect">
                <a:avLst/>
              </a:prstGeom>
              <a:blipFill rotWithShape="0">
                <a:blip r:embed="rId4"/>
                <a:stretch>
                  <a:fillRect r="-161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001245" y="2693416"/>
                <a:ext cx="353464" cy="556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𝑐</m:t>
                          </m:r>
                        </m:e>
                        <m:sub>
                          <m:r>
                            <a:rPr lang="en-US" sz="2800" b="0" i="1" smtClean="0">
                              <a:latin typeface="Cambria Math" charset="0"/>
                            </a:rPr>
                            <m:t>𝑝𝑟𝑒𝑑</m:t>
                          </m:r>
                        </m:sub>
                      </m:sSub>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9001245" y="2693416"/>
                <a:ext cx="353464" cy="556434"/>
              </a:xfrm>
              <a:prstGeom prst="rect">
                <a:avLst/>
              </a:prstGeom>
              <a:blipFill rotWithShape="0">
                <a:blip r:embed="rId5"/>
                <a:stretch>
                  <a:fillRect r="-137931"/>
                </a:stretch>
              </a:blipFill>
            </p:spPr>
            <p:txBody>
              <a:bodyPr/>
              <a:lstStyle/>
              <a:p>
                <a:r>
                  <a:rPr lang="en-US">
                    <a:noFill/>
                  </a:rPr>
                  <a:t> </a:t>
                </a:r>
              </a:p>
            </p:txBody>
          </p:sp>
        </mc:Fallback>
      </mc:AlternateContent>
      <p:sp>
        <p:nvSpPr>
          <p:cNvPr id="14" name="TextBox 13"/>
          <p:cNvSpPr txBox="1"/>
          <p:nvPr/>
        </p:nvSpPr>
        <p:spPr>
          <a:xfrm>
            <a:off x="8774359" y="3769979"/>
            <a:ext cx="1360241" cy="584775"/>
          </a:xfrm>
          <a:prstGeom prst="rect">
            <a:avLst/>
          </a:prstGeom>
          <a:noFill/>
        </p:spPr>
        <p:txBody>
          <a:bodyPr wrap="square" rtlCol="0">
            <a:spAutoFit/>
          </a:bodyPr>
          <a:lstStyle/>
          <a:p>
            <a:pPr algn="ctr"/>
            <a:r>
              <a:rPr lang="en-US" sz="1600" dirty="0"/>
              <a:t>Classification Output</a:t>
            </a:r>
            <a:endParaRPr lang="en-US" sz="1200" dirty="0"/>
          </a:p>
        </p:txBody>
      </p:sp>
      <p:cxnSp>
        <p:nvCxnSpPr>
          <p:cNvPr id="16" name="Straight Arrow Connector 15"/>
          <p:cNvCxnSpPr/>
          <p:nvPr/>
        </p:nvCxnSpPr>
        <p:spPr>
          <a:xfrm>
            <a:off x="1861290" y="2921158"/>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4260386" y="295502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897377" y="295502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8183537" y="2973272"/>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363763" y="6166235"/>
            <a:ext cx="1313016" cy="338554"/>
          </a:xfrm>
          <a:prstGeom prst="rect">
            <a:avLst/>
          </a:prstGeom>
          <a:noFill/>
        </p:spPr>
        <p:txBody>
          <a:bodyPr wrap="square" rtlCol="0">
            <a:spAutoFit/>
          </a:bodyPr>
          <a:lstStyle/>
          <a:p>
            <a:pPr algn="ctr"/>
            <a:r>
              <a:rPr lang="en-US" sz="1600" dirty="0"/>
              <a:t>Input Label</a:t>
            </a:r>
            <a:endParaRPr lang="en-US" sz="1200" dirty="0"/>
          </a:p>
        </p:txBody>
      </p:sp>
      <mc:AlternateContent xmlns:mc="http://schemas.openxmlformats.org/markup-compatibility/2006" xmlns:a14="http://schemas.microsoft.com/office/drawing/2010/main">
        <mc:Choice Requires="a14">
          <p:sp>
            <p:nvSpPr>
              <p:cNvPr id="24" name="Rectangle 23"/>
              <p:cNvSpPr/>
              <p:nvPr/>
            </p:nvSpPr>
            <p:spPr>
              <a:xfrm>
                <a:off x="838200" y="5517705"/>
                <a:ext cx="3534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𝑦</m:t>
                      </m:r>
                    </m:oMath>
                  </m:oMathPara>
                </a14:m>
                <a:endParaRPr lang="en-US" sz="2800" dirty="0"/>
              </a:p>
            </p:txBody>
          </p:sp>
        </mc:Choice>
        <mc:Fallback xmlns="">
          <p:sp>
            <p:nvSpPr>
              <p:cNvPr id="24" name="Rectangle 23"/>
              <p:cNvSpPr>
                <a:spLocks noRot="1" noChangeAspect="1" noMove="1" noResize="1" noEditPoints="1" noAdjustHandles="1" noChangeArrowheads="1" noChangeShapeType="1" noTextEdit="1"/>
              </p:cNvSpPr>
              <p:nvPr/>
            </p:nvSpPr>
            <p:spPr>
              <a:xfrm>
                <a:off x="838200" y="5517705"/>
                <a:ext cx="353464"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889729" y="5548063"/>
                <a:ext cx="116687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𝐶𝐸</m:t>
                      </m:r>
                    </m:oMath>
                  </m:oMathPara>
                </a14:m>
                <a:endParaRPr lang="en-US" sz="2800" dirty="0"/>
              </a:p>
            </p:txBody>
          </p:sp>
        </mc:Choice>
        <mc:Fallback xmlns="">
          <p:sp>
            <p:nvSpPr>
              <p:cNvPr id="25" name="Rectangle 24"/>
              <p:cNvSpPr>
                <a:spLocks noRot="1" noChangeAspect="1" noMove="1" noResize="1" noEditPoints="1" noAdjustHandles="1" noChangeArrowheads="1" noChangeShapeType="1" noTextEdit="1"/>
              </p:cNvSpPr>
              <p:nvPr/>
            </p:nvSpPr>
            <p:spPr>
              <a:xfrm>
                <a:off x="4889729" y="5548063"/>
                <a:ext cx="1166873" cy="523220"/>
              </a:xfrm>
              <a:prstGeom prst="rect">
                <a:avLst/>
              </a:prstGeom>
              <a:blipFill rotWithShape="0">
                <a:blip r:embed="rId7"/>
                <a:stretch>
                  <a:fillRect/>
                </a:stretch>
              </a:blipFill>
            </p:spPr>
            <p:txBody>
              <a:bodyPr/>
              <a:lstStyle/>
              <a:p>
                <a:r>
                  <a:rPr lang="en-US">
                    <a:noFill/>
                  </a:rPr>
                  <a:t> </a:t>
                </a:r>
              </a:p>
            </p:txBody>
          </p:sp>
        </mc:Fallback>
      </mc:AlternateContent>
      <p:cxnSp>
        <p:nvCxnSpPr>
          <p:cNvPr id="26" name="Straight Arrow Connector 25"/>
          <p:cNvCxnSpPr>
            <a:endCxn id="25" idx="1"/>
          </p:cNvCxnSpPr>
          <p:nvPr/>
        </p:nvCxnSpPr>
        <p:spPr>
          <a:xfrm>
            <a:off x="1861290" y="5809673"/>
            <a:ext cx="302843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5410199" y="4354754"/>
            <a:ext cx="1" cy="11629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6056602" y="583625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7065361" y="5517705"/>
                <a:ext cx="3534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𝐿</m:t>
                      </m:r>
                    </m:oMath>
                  </m:oMathPara>
                </a14:m>
                <a:endParaRPr lang="en-US" sz="2800" dirty="0"/>
              </a:p>
            </p:txBody>
          </p:sp>
        </mc:Choice>
        <mc:Fallback xmlns="">
          <p:sp>
            <p:nvSpPr>
              <p:cNvPr id="36" name="Rectangle 35"/>
              <p:cNvSpPr>
                <a:spLocks noRot="1" noChangeAspect="1" noMove="1" noResize="1" noEditPoints="1" noAdjustHandles="1" noChangeArrowheads="1" noChangeShapeType="1" noTextEdit="1"/>
              </p:cNvSpPr>
              <p:nvPr/>
            </p:nvSpPr>
            <p:spPr>
              <a:xfrm>
                <a:off x="7065361" y="5517705"/>
                <a:ext cx="353464" cy="523220"/>
              </a:xfrm>
              <a:prstGeom prst="rect">
                <a:avLst/>
              </a:prstGeom>
              <a:blipFill rotWithShape="0">
                <a:blip r:embed="rId8"/>
                <a:stretch>
                  <a:fillRect/>
                </a:stretch>
              </a:blipFill>
            </p:spPr>
            <p:txBody>
              <a:bodyPr/>
              <a:lstStyle/>
              <a:p>
                <a:r>
                  <a:rPr lang="en-US">
                    <a:noFill/>
                  </a:rPr>
                  <a:t> </a:t>
                </a:r>
              </a:p>
            </p:txBody>
          </p:sp>
        </mc:Fallback>
      </mc:AlternateContent>
      <p:sp>
        <p:nvSpPr>
          <p:cNvPr id="37" name="TextBox 36"/>
          <p:cNvSpPr txBox="1"/>
          <p:nvPr/>
        </p:nvSpPr>
        <p:spPr>
          <a:xfrm>
            <a:off x="6705600" y="6166235"/>
            <a:ext cx="1087632" cy="338554"/>
          </a:xfrm>
          <a:prstGeom prst="rect">
            <a:avLst/>
          </a:prstGeom>
          <a:noFill/>
        </p:spPr>
        <p:txBody>
          <a:bodyPr wrap="square" rtlCol="0">
            <a:spAutoFit/>
          </a:bodyPr>
          <a:lstStyle/>
          <a:p>
            <a:pPr algn="ctr"/>
            <a:r>
              <a:rPr lang="en-US" sz="1600" dirty="0"/>
              <a:t>Loss Value</a:t>
            </a:r>
            <a:endParaRPr lang="en-US" sz="1200" dirty="0"/>
          </a:p>
        </p:txBody>
      </p:sp>
      <p:sp>
        <p:nvSpPr>
          <p:cNvPr id="40" name="TextBox 39"/>
          <p:cNvSpPr txBox="1"/>
          <p:nvPr/>
        </p:nvSpPr>
        <p:spPr>
          <a:xfrm>
            <a:off x="4894427" y="6154233"/>
            <a:ext cx="1393337" cy="338554"/>
          </a:xfrm>
          <a:prstGeom prst="rect">
            <a:avLst/>
          </a:prstGeom>
          <a:noFill/>
        </p:spPr>
        <p:txBody>
          <a:bodyPr wrap="square" rtlCol="0">
            <a:spAutoFit/>
          </a:bodyPr>
          <a:lstStyle/>
          <a:p>
            <a:pPr algn="ctr"/>
            <a:r>
              <a:rPr lang="en-US" sz="1600"/>
              <a:t>Loss Function</a:t>
            </a:r>
            <a:endParaRPr lang="en-US" sz="1200" dirty="0"/>
          </a:p>
        </p:txBody>
      </p:sp>
      <p:sp>
        <p:nvSpPr>
          <p:cNvPr id="41" name="TextBox 40"/>
          <p:cNvSpPr txBox="1"/>
          <p:nvPr/>
        </p:nvSpPr>
        <p:spPr>
          <a:xfrm>
            <a:off x="2750109" y="3799399"/>
            <a:ext cx="1168394" cy="584775"/>
          </a:xfrm>
          <a:prstGeom prst="rect">
            <a:avLst/>
          </a:prstGeom>
          <a:noFill/>
        </p:spPr>
        <p:txBody>
          <a:bodyPr wrap="square" rtlCol="0">
            <a:spAutoFit/>
          </a:bodyPr>
          <a:lstStyle/>
          <a:p>
            <a:pPr algn="ctr"/>
            <a:r>
              <a:rPr lang="en-US" sz="1600" dirty="0"/>
              <a:t>Feature</a:t>
            </a:r>
            <a:r>
              <a:rPr lang="en-US" sz="1200" dirty="0"/>
              <a:t> </a:t>
            </a:r>
            <a:r>
              <a:rPr lang="en-US" sz="1600" dirty="0"/>
              <a:t>Extractor</a:t>
            </a:r>
            <a:endParaRPr lang="en-US" sz="1200" dirty="0"/>
          </a:p>
        </p:txBody>
      </p:sp>
      <p:sp>
        <p:nvSpPr>
          <p:cNvPr id="27" name="Rectangle 26"/>
          <p:cNvSpPr/>
          <p:nvPr/>
        </p:nvSpPr>
        <p:spPr>
          <a:xfrm>
            <a:off x="6734427" y="5449027"/>
            <a:ext cx="1110388" cy="1080173"/>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rot="899190">
            <a:off x="5895882" y="4897846"/>
            <a:ext cx="2340916" cy="369332"/>
          </a:xfrm>
          <a:prstGeom prst="rect">
            <a:avLst/>
          </a:prstGeom>
          <a:noFill/>
        </p:spPr>
        <p:txBody>
          <a:bodyPr wrap="square" rtlCol="0">
            <a:spAutoFit/>
          </a:bodyPr>
          <a:lstStyle/>
          <a:p>
            <a:pPr algn="ctr"/>
            <a:r>
              <a:rPr lang="en-US" i="1" dirty="0"/>
              <a:t>1) Minimize this</a:t>
            </a:r>
            <a:r>
              <a:rPr lang="is-IS" i="1" dirty="0"/>
              <a:t>…</a:t>
            </a:r>
            <a:endParaRPr lang="en-US" i="1" dirty="0"/>
          </a:p>
        </p:txBody>
      </p:sp>
      <p:sp>
        <p:nvSpPr>
          <p:cNvPr id="30" name="Rectangle 29"/>
          <p:cNvSpPr/>
          <p:nvPr/>
        </p:nvSpPr>
        <p:spPr>
          <a:xfrm>
            <a:off x="2484266" y="1635032"/>
            <a:ext cx="1689111" cy="2892056"/>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rot="21157770">
            <a:off x="2764127" y="4540142"/>
            <a:ext cx="2340916" cy="369332"/>
          </a:xfrm>
          <a:prstGeom prst="rect">
            <a:avLst/>
          </a:prstGeom>
          <a:noFill/>
        </p:spPr>
        <p:txBody>
          <a:bodyPr wrap="square" rtlCol="0">
            <a:spAutoFit/>
          </a:bodyPr>
          <a:lstStyle/>
          <a:p>
            <a:pPr algn="ctr"/>
            <a:r>
              <a:rPr lang="en-US" i="1" dirty="0"/>
              <a:t>2) By modifying this</a:t>
            </a:r>
            <a:r>
              <a:rPr lang="is-IS" i="1" dirty="0"/>
              <a:t>…</a:t>
            </a:r>
            <a:endParaRPr lang="en-US" i="1" dirty="0"/>
          </a:p>
        </p:txBody>
      </p:sp>
    </p:spTree>
    <p:extLst>
      <p:ext uri="{BB962C8B-B14F-4D97-AF65-F5344CB8AC3E}">
        <p14:creationId xmlns:p14="http://schemas.microsoft.com/office/powerpoint/2010/main" val="961766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nvGraphicFramePr>
        <p:xfrm>
          <a:off x="457200" y="2098461"/>
          <a:ext cx="3394389" cy="3400296"/>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gridCol w="1131463">
                  <a:extLst>
                    <a:ext uri="{9D8B030D-6E8A-4147-A177-3AD203B41FA5}">
                      <a16:colId xmlns:a16="http://schemas.microsoft.com/office/drawing/2014/main" val="20002"/>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3</a:t>
                      </a:r>
                    </a:p>
                  </a:txBody>
                  <a:tcPr marL="98289" marR="98289" marT="49145" marB="49145" anchor="ctr"/>
                </a:tc>
                <a:tc>
                  <a:txBody>
                    <a:bodyPr/>
                    <a:lstStyle/>
                    <a:p>
                      <a:pPr algn="ctr"/>
                      <a:r>
                        <a:rPr lang="en-US" sz="1900" dirty="0"/>
                        <a:t>19</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25</a:t>
                      </a:r>
                    </a:p>
                  </a:txBody>
                  <a:tcPr marL="98289" marR="98289" marT="49145" marB="49145" anchor="ctr"/>
                </a:tc>
                <a:tc>
                  <a:txBody>
                    <a:bodyPr/>
                    <a:lstStyle/>
                    <a:p>
                      <a:pPr algn="ctr"/>
                      <a:r>
                        <a:rPr lang="en-US" sz="1900" dirty="0"/>
                        <a:t>10</a:t>
                      </a:r>
                    </a:p>
                  </a:txBody>
                  <a:tcPr marL="98289" marR="98289" marT="49145" marB="49145" anchor="ctr"/>
                </a:tc>
                <a:tc>
                  <a:txBody>
                    <a:bodyPr/>
                    <a:lstStyle/>
                    <a:p>
                      <a:pPr algn="ctr"/>
                      <a:r>
                        <a:rPr lang="en-US" sz="1900" dirty="0"/>
                        <a:t>1</a:t>
                      </a:r>
                    </a:p>
                  </a:txBody>
                  <a:tcPr marL="98289" marR="98289" marT="49145" marB="49145" anchor="ctr"/>
                </a:tc>
                <a:extLst>
                  <a:ext uri="{0D108BD9-81ED-4DB2-BD59-A6C34878D82A}">
                    <a16:rowId xmlns:a16="http://schemas.microsoft.com/office/drawing/2014/main" val="10001"/>
                  </a:ext>
                </a:extLst>
              </a:tr>
              <a:tr h="1133432">
                <a:tc>
                  <a:txBody>
                    <a:bodyPr/>
                    <a:lstStyle/>
                    <a:p>
                      <a:pPr algn="ctr"/>
                      <a:r>
                        <a:rPr lang="en-US" sz="1900" dirty="0"/>
                        <a:t>9</a:t>
                      </a:r>
                    </a:p>
                  </a:txBody>
                  <a:tcPr marL="98289" marR="98289" marT="49145" marB="49145" anchor="ctr"/>
                </a:tc>
                <a:tc>
                  <a:txBody>
                    <a:bodyPr/>
                    <a:lstStyle/>
                    <a:p>
                      <a:pPr algn="ctr"/>
                      <a:r>
                        <a:rPr lang="en-US" sz="1900" dirty="0"/>
                        <a:t>7</a:t>
                      </a:r>
                    </a:p>
                  </a:txBody>
                  <a:tcPr marL="98289" marR="98289" marT="49145" marB="49145" anchor="ctr"/>
                </a:tc>
                <a:tc>
                  <a:txBody>
                    <a:bodyPr/>
                    <a:lstStyle/>
                    <a:p>
                      <a:pPr algn="ctr"/>
                      <a:r>
                        <a:rPr lang="en-US" sz="1900" dirty="0"/>
                        <a:t>17</a:t>
                      </a:r>
                    </a:p>
                  </a:txBody>
                  <a:tcPr marL="98289" marR="98289" marT="49145" marB="49145"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5235798"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8882933"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133</a:t>
                      </a:r>
                    </a:p>
                  </a:txBody>
                  <a:tcPr marL="98289" marR="98289" marT="49145" marB="49145" anchor="ctr"/>
                </a:tc>
                <a:tc>
                  <a:txBody>
                    <a:bodyPr/>
                    <a:lstStyle/>
                    <a:p>
                      <a:pPr algn="ctr"/>
                      <a:r>
                        <a:rPr lang="en-US" sz="1900" dirty="0"/>
                        <a:t>?</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a:t>
                      </a:r>
                    </a:p>
                  </a:txBody>
                  <a:tcPr marL="98289" marR="98289" marT="49145" marB="49145" anchor="ctr"/>
                </a:tc>
                <a:tc>
                  <a:txBody>
                    <a:bodyPr/>
                    <a:lstStyle/>
                    <a:p>
                      <a:pPr algn="ctr"/>
                      <a:r>
                        <a:rPr lang="en-US" sz="1900" dirty="0"/>
                        <a:t>?</a:t>
                      </a:r>
                    </a:p>
                  </a:txBody>
                  <a:tcPr marL="98289" marR="98289" marT="49145" marB="49145" anchor="ctr"/>
                </a:tc>
                <a:extLst>
                  <a:ext uri="{0D108BD9-81ED-4DB2-BD59-A6C34878D82A}">
                    <a16:rowId xmlns:a16="http://schemas.microsoft.com/office/drawing/2014/main" val="10001"/>
                  </a:ext>
                </a:extLst>
              </a:tr>
            </a:tbl>
          </a:graphicData>
        </a:graphic>
      </p:graphicFrame>
      <p:sp>
        <p:nvSpPr>
          <p:cNvPr id="8" name="TextBox 7"/>
          <p:cNvSpPr txBox="1"/>
          <p:nvPr/>
        </p:nvSpPr>
        <p:spPr>
          <a:xfrm>
            <a:off x="4284432" y="3569732"/>
            <a:ext cx="518523" cy="584775"/>
          </a:xfrm>
          <a:prstGeom prst="rect">
            <a:avLst/>
          </a:prstGeom>
          <a:noFill/>
        </p:spPr>
        <p:txBody>
          <a:bodyPr wrap="square" rtlCol="0" anchor="ctr">
            <a:spAutoFit/>
          </a:bodyPr>
          <a:lstStyle/>
          <a:p>
            <a:pPr algn="ctr"/>
            <a:r>
              <a:rPr lang="en-US" sz="3200"/>
              <a:t>*</a:t>
            </a:r>
          </a:p>
        </p:txBody>
      </p:sp>
      <p:sp>
        <p:nvSpPr>
          <p:cNvPr id="9" name="TextBox 8"/>
          <p:cNvSpPr txBox="1"/>
          <p:nvPr/>
        </p:nvSpPr>
        <p:spPr>
          <a:xfrm>
            <a:off x="7931567" y="3569732"/>
            <a:ext cx="518523" cy="584775"/>
          </a:xfrm>
          <a:prstGeom prst="rect">
            <a:avLst/>
          </a:prstGeom>
          <a:noFill/>
        </p:spPr>
        <p:txBody>
          <a:bodyPr wrap="square" rtlCol="0" anchor="ctr">
            <a:spAutoFit/>
          </a:bodyPr>
          <a:lstStyle/>
          <a:p>
            <a:pPr algn="ctr"/>
            <a:r>
              <a:rPr lang="en-US" sz="3200"/>
              <a:t>=</a:t>
            </a:r>
          </a:p>
        </p:txBody>
      </p:sp>
      <p:sp>
        <p:nvSpPr>
          <p:cNvPr id="10" name="Rectangle 9"/>
          <p:cNvSpPr/>
          <p:nvPr/>
        </p:nvSpPr>
        <p:spPr>
          <a:xfrm>
            <a:off x="457201" y="2098462"/>
            <a:ext cx="2286000" cy="224493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2" cstate="print"/>
          <a:srcRect l="28258"/>
          <a:stretch/>
        </p:blipFill>
        <p:spPr bwMode="auto">
          <a:xfrm>
            <a:off x="3413637" y="5607999"/>
            <a:ext cx="5305425" cy="12500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781711" y="6041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3" cstate="print"/>
          <a:srcRect l="18619" t="10870" r="74707"/>
          <a:stretch/>
        </p:blipFill>
        <p:spPr bwMode="auto">
          <a:xfrm>
            <a:off x="2931036" y="5774266"/>
            <a:ext cx="482600" cy="1083733"/>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10" y="6041577"/>
            <a:ext cx="2486126" cy="370914"/>
          </a:xfrm>
          <a:prstGeom prst="rect">
            <a:avLst/>
          </a:prstGeom>
        </p:spPr>
      </p:pic>
    </p:spTree>
    <p:extLst>
      <p:ext uri="{BB962C8B-B14F-4D97-AF65-F5344CB8AC3E}">
        <p14:creationId xmlns:p14="http://schemas.microsoft.com/office/powerpoint/2010/main" val="1545059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Classification System (modified)</a:t>
            </a:r>
          </a:p>
        </p:txBody>
      </p:sp>
      <p:pic>
        <p:nvPicPr>
          <p:cNvPr id="4"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8401" t="12604" r="74032" b="72353"/>
          <a:stretch/>
        </p:blipFill>
        <p:spPr bwMode="auto">
          <a:xfrm>
            <a:off x="383059" y="2085871"/>
            <a:ext cx="1274425" cy="12485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628244" y="2085871"/>
            <a:ext cx="1258194" cy="1248522"/>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254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32x32x10 Conv Block</a:t>
            </a:r>
          </a:p>
        </p:txBody>
      </p:sp>
      <p:sp>
        <p:nvSpPr>
          <p:cNvPr id="7" name="Rectangle 6"/>
          <p:cNvSpPr/>
          <p:nvPr/>
        </p:nvSpPr>
        <p:spPr>
          <a:xfrm>
            <a:off x="5240721" y="1658563"/>
            <a:ext cx="349981" cy="1979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9858" y="3937899"/>
            <a:ext cx="1313016" cy="338554"/>
          </a:xfrm>
          <a:prstGeom prst="rect">
            <a:avLst/>
          </a:prstGeom>
          <a:noFill/>
        </p:spPr>
        <p:txBody>
          <a:bodyPr wrap="square" rtlCol="0">
            <a:spAutoFit/>
          </a:bodyPr>
          <a:lstStyle/>
          <a:p>
            <a:pPr algn="ctr"/>
            <a:r>
              <a:rPr lang="en-US" sz="1600" dirty="0"/>
              <a:t>Input Image</a:t>
            </a:r>
            <a:endParaRPr lang="en-US" sz="1200" dirty="0"/>
          </a:p>
        </p:txBody>
      </p:sp>
      <mc:AlternateContent xmlns:mc="http://schemas.openxmlformats.org/markup-compatibility/2006" xmlns:a14="http://schemas.microsoft.com/office/drawing/2010/main">
        <mc:Choice Requires="a14">
          <p:sp>
            <p:nvSpPr>
              <p:cNvPr id="10" name="TextBox 9"/>
              <p:cNvSpPr txBox="1"/>
              <p:nvPr/>
            </p:nvSpPr>
            <p:spPr>
              <a:xfrm>
                <a:off x="4737039" y="3839732"/>
                <a:ext cx="1472254" cy="338554"/>
              </a:xfrm>
              <a:prstGeom prst="rect">
                <a:avLst/>
              </a:prstGeom>
              <a:noFill/>
            </p:spPr>
            <p:txBody>
              <a:bodyPr wrap="square" rtlCol="0">
                <a:spAutoFit/>
              </a:bodyPr>
              <a:lstStyle/>
              <a:p>
                <a:pPr algn="ctr"/>
                <a:r>
                  <a:rPr lang="en-US" sz="1600" dirty="0"/>
                  <a:t>Prediction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charset="0"/>
                          </a:rPr>
                          <m:t>𝑦</m:t>
                        </m:r>
                      </m:e>
                    </m:acc>
                  </m:oMath>
                </a14:m>
                <a:endParaRPr lang="en-US" sz="1100" dirty="0"/>
              </a:p>
            </p:txBody>
          </p:sp>
        </mc:Choice>
        <mc:Fallback xmlns="">
          <p:sp>
            <p:nvSpPr>
              <p:cNvPr id="10" name="TextBox 9"/>
              <p:cNvSpPr txBox="1">
                <a:spLocks noRot="1" noChangeAspect="1" noMove="1" noResize="1" noEditPoints="1" noAdjustHandles="1" noChangeArrowheads="1" noChangeShapeType="1" noTextEdit="1"/>
              </p:cNvSpPr>
              <p:nvPr/>
            </p:nvSpPr>
            <p:spPr>
              <a:xfrm>
                <a:off x="4737039" y="3839732"/>
                <a:ext cx="1472254" cy="338554"/>
              </a:xfrm>
              <a:prstGeom prst="rect">
                <a:avLst/>
              </a:prstGeom>
              <a:blipFill rotWithShape="0">
                <a:blip r:embed="rId3"/>
                <a:stretch>
                  <a:fillRect t="-5455" r="-4959" b="-23636"/>
                </a:stretch>
              </a:blipFill>
            </p:spPr>
            <p:txBody>
              <a:bodyPr/>
              <a:lstStyle/>
              <a:p>
                <a:r>
                  <a:rPr lang="en-US">
                    <a:noFill/>
                  </a:rPr>
                  <a:t> </a:t>
                </a:r>
              </a:p>
            </p:txBody>
          </p:sp>
        </mc:Fallback>
      </mc:AlternateContent>
      <p:sp>
        <p:nvSpPr>
          <p:cNvPr id="11" name="TextBox 10"/>
          <p:cNvSpPr txBox="1"/>
          <p:nvPr/>
        </p:nvSpPr>
        <p:spPr>
          <a:xfrm>
            <a:off x="6868115" y="3925542"/>
            <a:ext cx="1168396" cy="338554"/>
          </a:xfrm>
          <a:prstGeom prst="rect">
            <a:avLst/>
          </a:prstGeom>
          <a:noFill/>
        </p:spPr>
        <p:txBody>
          <a:bodyPr wrap="square" rtlCol="0">
            <a:spAutoFit/>
          </a:bodyPr>
          <a:lstStyle/>
          <a:p>
            <a:pPr algn="ctr"/>
            <a:r>
              <a:rPr lang="en-US" sz="1600" dirty="0"/>
              <a:t>Classifier</a:t>
            </a:r>
            <a:endParaRPr lang="en-US" sz="1200" dirty="0"/>
          </a:p>
        </p:txBody>
      </p:sp>
      <mc:AlternateContent xmlns:mc="http://schemas.openxmlformats.org/markup-compatibility/2006" xmlns:a14="http://schemas.microsoft.com/office/drawing/2010/main">
        <mc:Choice Requires="a14">
          <p:sp>
            <p:nvSpPr>
              <p:cNvPr id="12" name="Rectangle 11"/>
              <p:cNvSpPr/>
              <p:nvPr/>
            </p:nvSpPr>
            <p:spPr>
              <a:xfrm>
                <a:off x="6658045" y="2659548"/>
                <a:ext cx="116687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𝑎𝑟𝑔𝑚𝑎𝑥</m:t>
                      </m:r>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6658045" y="2659548"/>
                <a:ext cx="1166873" cy="523220"/>
              </a:xfrm>
              <a:prstGeom prst="rect">
                <a:avLst/>
              </a:prstGeom>
              <a:blipFill rotWithShape="0">
                <a:blip r:embed="rId4"/>
                <a:stretch>
                  <a:fillRect r="-161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001245" y="2693416"/>
                <a:ext cx="353464" cy="556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𝑐</m:t>
                          </m:r>
                        </m:e>
                        <m:sub>
                          <m:r>
                            <a:rPr lang="en-US" sz="2800" b="0" i="1" smtClean="0">
                              <a:latin typeface="Cambria Math" charset="0"/>
                            </a:rPr>
                            <m:t>𝑝𝑟𝑒𝑑</m:t>
                          </m:r>
                        </m:sub>
                      </m:sSub>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9001245" y="2693416"/>
                <a:ext cx="353464" cy="556434"/>
              </a:xfrm>
              <a:prstGeom prst="rect">
                <a:avLst/>
              </a:prstGeom>
              <a:blipFill rotWithShape="0">
                <a:blip r:embed="rId5"/>
                <a:stretch>
                  <a:fillRect r="-137931"/>
                </a:stretch>
              </a:blipFill>
            </p:spPr>
            <p:txBody>
              <a:bodyPr/>
              <a:lstStyle/>
              <a:p>
                <a:r>
                  <a:rPr lang="en-US">
                    <a:noFill/>
                  </a:rPr>
                  <a:t> </a:t>
                </a:r>
              </a:p>
            </p:txBody>
          </p:sp>
        </mc:Fallback>
      </mc:AlternateContent>
      <p:sp>
        <p:nvSpPr>
          <p:cNvPr id="14" name="TextBox 13"/>
          <p:cNvSpPr txBox="1"/>
          <p:nvPr/>
        </p:nvSpPr>
        <p:spPr>
          <a:xfrm>
            <a:off x="8774359" y="3769979"/>
            <a:ext cx="1360241" cy="584775"/>
          </a:xfrm>
          <a:prstGeom prst="rect">
            <a:avLst/>
          </a:prstGeom>
          <a:noFill/>
        </p:spPr>
        <p:txBody>
          <a:bodyPr wrap="square" rtlCol="0">
            <a:spAutoFit/>
          </a:bodyPr>
          <a:lstStyle/>
          <a:p>
            <a:pPr algn="ctr"/>
            <a:r>
              <a:rPr lang="en-US" sz="1600" dirty="0"/>
              <a:t>Classification Output</a:t>
            </a:r>
            <a:endParaRPr lang="en-US" sz="1200" dirty="0"/>
          </a:p>
        </p:txBody>
      </p:sp>
      <p:cxnSp>
        <p:nvCxnSpPr>
          <p:cNvPr id="16" name="Straight Arrow Connector 15"/>
          <p:cNvCxnSpPr/>
          <p:nvPr/>
        </p:nvCxnSpPr>
        <p:spPr>
          <a:xfrm>
            <a:off x="1861290" y="2921158"/>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4260386" y="295502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897377" y="295502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8183537" y="2973272"/>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363763" y="6166235"/>
            <a:ext cx="1313016" cy="338554"/>
          </a:xfrm>
          <a:prstGeom prst="rect">
            <a:avLst/>
          </a:prstGeom>
          <a:noFill/>
        </p:spPr>
        <p:txBody>
          <a:bodyPr wrap="square" rtlCol="0">
            <a:spAutoFit/>
          </a:bodyPr>
          <a:lstStyle/>
          <a:p>
            <a:pPr algn="ctr"/>
            <a:r>
              <a:rPr lang="en-US" sz="1600" dirty="0"/>
              <a:t>Input Label</a:t>
            </a:r>
            <a:endParaRPr lang="en-US" sz="1200" dirty="0"/>
          </a:p>
        </p:txBody>
      </p:sp>
      <mc:AlternateContent xmlns:mc="http://schemas.openxmlformats.org/markup-compatibility/2006" xmlns:a14="http://schemas.microsoft.com/office/drawing/2010/main">
        <mc:Choice Requires="a14">
          <p:sp>
            <p:nvSpPr>
              <p:cNvPr id="24" name="Rectangle 23"/>
              <p:cNvSpPr/>
              <p:nvPr/>
            </p:nvSpPr>
            <p:spPr>
              <a:xfrm>
                <a:off x="838200" y="5517705"/>
                <a:ext cx="3534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𝑦</m:t>
                      </m:r>
                    </m:oMath>
                  </m:oMathPara>
                </a14:m>
                <a:endParaRPr lang="en-US" sz="2800" dirty="0"/>
              </a:p>
            </p:txBody>
          </p:sp>
        </mc:Choice>
        <mc:Fallback xmlns="">
          <p:sp>
            <p:nvSpPr>
              <p:cNvPr id="24" name="Rectangle 23"/>
              <p:cNvSpPr>
                <a:spLocks noRot="1" noChangeAspect="1" noMove="1" noResize="1" noEditPoints="1" noAdjustHandles="1" noChangeArrowheads="1" noChangeShapeType="1" noTextEdit="1"/>
              </p:cNvSpPr>
              <p:nvPr/>
            </p:nvSpPr>
            <p:spPr>
              <a:xfrm>
                <a:off x="838200" y="5517705"/>
                <a:ext cx="353464"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889729" y="5548063"/>
                <a:ext cx="116687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𝐶𝐸</m:t>
                      </m:r>
                    </m:oMath>
                  </m:oMathPara>
                </a14:m>
                <a:endParaRPr lang="en-US" sz="2800" dirty="0"/>
              </a:p>
            </p:txBody>
          </p:sp>
        </mc:Choice>
        <mc:Fallback xmlns="">
          <p:sp>
            <p:nvSpPr>
              <p:cNvPr id="25" name="Rectangle 24"/>
              <p:cNvSpPr>
                <a:spLocks noRot="1" noChangeAspect="1" noMove="1" noResize="1" noEditPoints="1" noAdjustHandles="1" noChangeArrowheads="1" noChangeShapeType="1" noTextEdit="1"/>
              </p:cNvSpPr>
              <p:nvPr/>
            </p:nvSpPr>
            <p:spPr>
              <a:xfrm>
                <a:off x="4889729" y="5548063"/>
                <a:ext cx="1166873" cy="523220"/>
              </a:xfrm>
              <a:prstGeom prst="rect">
                <a:avLst/>
              </a:prstGeom>
              <a:blipFill rotWithShape="0">
                <a:blip r:embed="rId7"/>
                <a:stretch>
                  <a:fillRect/>
                </a:stretch>
              </a:blipFill>
            </p:spPr>
            <p:txBody>
              <a:bodyPr/>
              <a:lstStyle/>
              <a:p>
                <a:r>
                  <a:rPr lang="en-US">
                    <a:noFill/>
                  </a:rPr>
                  <a:t> </a:t>
                </a:r>
              </a:p>
            </p:txBody>
          </p:sp>
        </mc:Fallback>
      </mc:AlternateContent>
      <p:cxnSp>
        <p:nvCxnSpPr>
          <p:cNvPr id="26" name="Straight Arrow Connector 25"/>
          <p:cNvCxnSpPr>
            <a:endCxn id="25" idx="1"/>
          </p:cNvCxnSpPr>
          <p:nvPr/>
        </p:nvCxnSpPr>
        <p:spPr>
          <a:xfrm>
            <a:off x="1861290" y="5809673"/>
            <a:ext cx="302843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5410199" y="4354754"/>
            <a:ext cx="1" cy="11629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6056602" y="5836256"/>
            <a:ext cx="58056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7065361" y="5517705"/>
                <a:ext cx="3534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𝐿</m:t>
                      </m:r>
                    </m:oMath>
                  </m:oMathPara>
                </a14:m>
                <a:endParaRPr lang="en-US" sz="2800" dirty="0"/>
              </a:p>
            </p:txBody>
          </p:sp>
        </mc:Choice>
        <mc:Fallback xmlns="">
          <p:sp>
            <p:nvSpPr>
              <p:cNvPr id="36" name="Rectangle 35"/>
              <p:cNvSpPr>
                <a:spLocks noRot="1" noChangeAspect="1" noMove="1" noResize="1" noEditPoints="1" noAdjustHandles="1" noChangeArrowheads="1" noChangeShapeType="1" noTextEdit="1"/>
              </p:cNvSpPr>
              <p:nvPr/>
            </p:nvSpPr>
            <p:spPr>
              <a:xfrm>
                <a:off x="7065361" y="5517705"/>
                <a:ext cx="353464" cy="523220"/>
              </a:xfrm>
              <a:prstGeom prst="rect">
                <a:avLst/>
              </a:prstGeom>
              <a:blipFill rotWithShape="0">
                <a:blip r:embed="rId8"/>
                <a:stretch>
                  <a:fillRect/>
                </a:stretch>
              </a:blipFill>
            </p:spPr>
            <p:txBody>
              <a:bodyPr/>
              <a:lstStyle/>
              <a:p>
                <a:r>
                  <a:rPr lang="en-US">
                    <a:noFill/>
                  </a:rPr>
                  <a:t> </a:t>
                </a:r>
              </a:p>
            </p:txBody>
          </p:sp>
        </mc:Fallback>
      </mc:AlternateContent>
      <p:sp>
        <p:nvSpPr>
          <p:cNvPr id="37" name="TextBox 36"/>
          <p:cNvSpPr txBox="1"/>
          <p:nvPr/>
        </p:nvSpPr>
        <p:spPr>
          <a:xfrm>
            <a:off x="6705600" y="6166235"/>
            <a:ext cx="1087632" cy="338554"/>
          </a:xfrm>
          <a:prstGeom prst="rect">
            <a:avLst/>
          </a:prstGeom>
          <a:noFill/>
        </p:spPr>
        <p:txBody>
          <a:bodyPr wrap="square" rtlCol="0">
            <a:spAutoFit/>
          </a:bodyPr>
          <a:lstStyle/>
          <a:p>
            <a:pPr algn="ctr"/>
            <a:r>
              <a:rPr lang="en-US" sz="1600" dirty="0"/>
              <a:t>Loss Value</a:t>
            </a:r>
            <a:endParaRPr lang="en-US" sz="1200" dirty="0"/>
          </a:p>
        </p:txBody>
      </p:sp>
      <p:sp>
        <p:nvSpPr>
          <p:cNvPr id="40" name="TextBox 39"/>
          <p:cNvSpPr txBox="1"/>
          <p:nvPr/>
        </p:nvSpPr>
        <p:spPr>
          <a:xfrm>
            <a:off x="4894427" y="6154233"/>
            <a:ext cx="1393337" cy="338554"/>
          </a:xfrm>
          <a:prstGeom prst="rect">
            <a:avLst/>
          </a:prstGeom>
          <a:noFill/>
        </p:spPr>
        <p:txBody>
          <a:bodyPr wrap="square" rtlCol="0">
            <a:spAutoFit/>
          </a:bodyPr>
          <a:lstStyle/>
          <a:p>
            <a:pPr algn="ctr"/>
            <a:r>
              <a:rPr lang="en-US" sz="1600"/>
              <a:t>Loss Function</a:t>
            </a:r>
            <a:endParaRPr lang="en-US" sz="1200" dirty="0"/>
          </a:p>
        </p:txBody>
      </p:sp>
      <p:sp>
        <p:nvSpPr>
          <p:cNvPr id="41" name="TextBox 40"/>
          <p:cNvSpPr txBox="1"/>
          <p:nvPr/>
        </p:nvSpPr>
        <p:spPr>
          <a:xfrm>
            <a:off x="2750109" y="3799399"/>
            <a:ext cx="1168394" cy="584775"/>
          </a:xfrm>
          <a:prstGeom prst="rect">
            <a:avLst/>
          </a:prstGeom>
          <a:noFill/>
        </p:spPr>
        <p:txBody>
          <a:bodyPr wrap="square" rtlCol="0">
            <a:spAutoFit/>
          </a:bodyPr>
          <a:lstStyle/>
          <a:p>
            <a:pPr algn="ctr"/>
            <a:r>
              <a:rPr lang="en-US" sz="1600" dirty="0"/>
              <a:t>Feature</a:t>
            </a:r>
            <a:r>
              <a:rPr lang="en-US" sz="1200" dirty="0"/>
              <a:t> </a:t>
            </a:r>
            <a:r>
              <a:rPr lang="en-US" sz="1600" dirty="0"/>
              <a:t>Extractor</a:t>
            </a:r>
            <a:endParaRPr lang="en-US" sz="1200" dirty="0"/>
          </a:p>
        </p:txBody>
      </p:sp>
      <p:sp>
        <p:nvSpPr>
          <p:cNvPr id="27" name="Rectangle 26"/>
          <p:cNvSpPr/>
          <p:nvPr/>
        </p:nvSpPr>
        <p:spPr>
          <a:xfrm>
            <a:off x="6734427" y="5449027"/>
            <a:ext cx="1110388" cy="1080173"/>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rot="899190">
            <a:off x="5895882" y="4897846"/>
            <a:ext cx="2340916" cy="369332"/>
          </a:xfrm>
          <a:prstGeom prst="rect">
            <a:avLst/>
          </a:prstGeom>
          <a:noFill/>
        </p:spPr>
        <p:txBody>
          <a:bodyPr wrap="square" rtlCol="0">
            <a:spAutoFit/>
          </a:bodyPr>
          <a:lstStyle/>
          <a:p>
            <a:pPr algn="ctr"/>
            <a:r>
              <a:rPr lang="en-US" i="1" dirty="0"/>
              <a:t>1) Minimize this</a:t>
            </a:r>
            <a:r>
              <a:rPr lang="is-IS" i="1" dirty="0"/>
              <a:t>…</a:t>
            </a:r>
            <a:endParaRPr lang="en-US" i="1" dirty="0"/>
          </a:p>
        </p:txBody>
      </p:sp>
      <p:sp>
        <p:nvSpPr>
          <p:cNvPr id="30" name="Rectangle 29"/>
          <p:cNvSpPr/>
          <p:nvPr/>
        </p:nvSpPr>
        <p:spPr>
          <a:xfrm>
            <a:off x="2484266" y="1635032"/>
            <a:ext cx="1689111" cy="2892056"/>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rot="21157770">
            <a:off x="2764127" y="4540142"/>
            <a:ext cx="2340916" cy="369332"/>
          </a:xfrm>
          <a:prstGeom prst="rect">
            <a:avLst/>
          </a:prstGeom>
          <a:noFill/>
        </p:spPr>
        <p:txBody>
          <a:bodyPr wrap="square" rtlCol="0">
            <a:spAutoFit/>
          </a:bodyPr>
          <a:lstStyle/>
          <a:p>
            <a:pPr algn="ctr"/>
            <a:r>
              <a:rPr lang="en-US" i="1" dirty="0"/>
              <a:t>2) By modifying this</a:t>
            </a:r>
            <a:r>
              <a:rPr lang="is-IS" i="1" dirty="0"/>
              <a:t>…</a:t>
            </a:r>
            <a:endParaRPr lang="en-US" i="1" dirty="0"/>
          </a:p>
        </p:txBody>
      </p:sp>
      <p:sp>
        <p:nvSpPr>
          <p:cNvPr id="32" name="TextBox 31"/>
          <p:cNvSpPr txBox="1"/>
          <p:nvPr/>
        </p:nvSpPr>
        <p:spPr>
          <a:xfrm>
            <a:off x="8183537" y="6233613"/>
            <a:ext cx="3294706" cy="400110"/>
          </a:xfrm>
          <a:prstGeom prst="rect">
            <a:avLst/>
          </a:prstGeom>
          <a:noFill/>
        </p:spPr>
        <p:txBody>
          <a:bodyPr wrap="square" rtlCol="0">
            <a:spAutoFit/>
          </a:bodyPr>
          <a:lstStyle/>
          <a:p>
            <a:pPr algn="ctr"/>
            <a:r>
              <a:rPr lang="en-US" sz="2000" i="1" dirty="0"/>
              <a:t>3) Using </a:t>
            </a:r>
            <a:r>
              <a:rPr lang="en-US" sz="2000" b="1" i="1" dirty="0"/>
              <a:t>gradient descent!</a:t>
            </a:r>
          </a:p>
        </p:txBody>
      </p:sp>
    </p:spTree>
    <p:extLst>
      <p:ext uri="{BB962C8B-B14F-4D97-AF65-F5344CB8AC3E}">
        <p14:creationId xmlns:p14="http://schemas.microsoft.com/office/powerpoint/2010/main" val="1257150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Filters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90688"/>
            <a:ext cx="10682196" cy="4597400"/>
          </a:xfrm>
          <a:prstGeom prst="rect">
            <a:avLst/>
          </a:prstGeom>
        </p:spPr>
      </p:pic>
    </p:spTree>
    <p:extLst>
      <p:ext uri="{BB962C8B-B14F-4D97-AF65-F5344CB8AC3E}">
        <p14:creationId xmlns:p14="http://schemas.microsoft.com/office/powerpoint/2010/main" val="342769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Convolutions = Insights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More Convolutions = More Insights?</a:t>
            </a:r>
          </a:p>
        </p:txBody>
      </p:sp>
    </p:spTree>
    <p:extLst>
      <p:ext uri="{BB962C8B-B14F-4D97-AF65-F5344CB8AC3E}">
        <p14:creationId xmlns:p14="http://schemas.microsoft.com/office/powerpoint/2010/main" val="715950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Hubel and </a:t>
            </a:r>
            <a:r>
              <a:rPr lang="en-US" dirty="0" err="1"/>
              <a:t>Weisel</a:t>
            </a:r>
            <a:r>
              <a:rPr lang="is-IS" dirty="0"/>
              <a:t>…</a:t>
            </a:r>
            <a:endParaRPr lang="en-US" dirty="0"/>
          </a:p>
        </p:txBody>
      </p:sp>
      <p:pic>
        <p:nvPicPr>
          <p:cNvPr id="1026" name="Picture 2" descr="mage result for cat profil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357" b="97857" l="3459" r="82390"/>
                    </a14:imgEffect>
                  </a14:imgLayer>
                </a14:imgProps>
              </a:ext>
              <a:ext uri="{28A0092B-C50C-407E-A947-70E740481C1C}">
                <a14:useLocalDpi xmlns:a14="http://schemas.microsoft.com/office/drawing/2010/main" val="0"/>
              </a:ext>
            </a:extLst>
          </a:blip>
          <a:srcRect l="9331" t="6858" r="20411" b="7741"/>
          <a:stretch/>
        </p:blipFill>
        <p:spPr bwMode="auto">
          <a:xfrm>
            <a:off x="0" y="3823855"/>
            <a:ext cx="2834823" cy="30341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cat toy"/>
          <p:cNvPicPr>
            <a:picLocks noChangeAspect="1" noChangeArrowheads="1"/>
          </p:cNvPicPr>
          <p:nvPr/>
        </p:nvPicPr>
        <p:blipFill rotWithShape="1">
          <a:blip r:embed="rId5">
            <a:extLst>
              <a:ext uri="{28A0092B-C50C-407E-A947-70E740481C1C}">
                <a14:useLocalDpi xmlns:a14="http://schemas.microsoft.com/office/drawing/2010/main" val="0"/>
              </a:ext>
            </a:extLst>
          </a:blip>
          <a:srcRect l="20356" t="29948" r="27561" b="26823"/>
          <a:stretch/>
        </p:blipFill>
        <p:spPr bwMode="auto">
          <a:xfrm>
            <a:off x="9476509" y="4871258"/>
            <a:ext cx="1662545" cy="137991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834823" y="4871258"/>
            <a:ext cx="6408930" cy="482138"/>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8180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p:cNvSpPr/>
          <p:nvPr/>
        </p:nvSpPr>
        <p:spPr>
          <a:xfrm>
            <a:off x="465513" y="1512916"/>
            <a:ext cx="11205556" cy="3358342"/>
          </a:xfrm>
          <a:prstGeom prst="cloudCallout">
            <a:avLst>
              <a:gd name="adj1" fmla="val -27770"/>
              <a:gd name="adj2" fmla="val 6848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Recall Hubel and </a:t>
            </a:r>
            <a:r>
              <a:rPr lang="en-US" dirty="0" err="1"/>
              <a:t>Weisel</a:t>
            </a:r>
            <a:r>
              <a:rPr lang="is-IS" dirty="0"/>
              <a:t>…</a:t>
            </a:r>
            <a:endParaRPr lang="en-US" dirty="0"/>
          </a:p>
        </p:txBody>
      </p:sp>
      <p:pic>
        <p:nvPicPr>
          <p:cNvPr id="1026" name="Picture 2" descr="mage result for cat profil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357" b="97857" l="3459" r="82390"/>
                    </a14:imgEffect>
                  </a14:imgLayer>
                </a14:imgProps>
              </a:ext>
              <a:ext uri="{28A0092B-C50C-407E-A947-70E740481C1C}">
                <a14:useLocalDpi xmlns:a14="http://schemas.microsoft.com/office/drawing/2010/main" val="0"/>
              </a:ext>
            </a:extLst>
          </a:blip>
          <a:srcRect l="9331" t="6858" r="20411" b="7741"/>
          <a:stretch/>
        </p:blipFill>
        <p:spPr bwMode="auto">
          <a:xfrm>
            <a:off x="0" y="3823855"/>
            <a:ext cx="2834823" cy="30341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cat toy"/>
          <p:cNvPicPr>
            <a:picLocks noChangeAspect="1" noChangeArrowheads="1"/>
          </p:cNvPicPr>
          <p:nvPr/>
        </p:nvPicPr>
        <p:blipFill rotWithShape="1">
          <a:blip r:embed="rId5">
            <a:extLst>
              <a:ext uri="{28A0092B-C50C-407E-A947-70E740481C1C}">
                <a14:useLocalDpi xmlns:a14="http://schemas.microsoft.com/office/drawing/2010/main" val="0"/>
              </a:ext>
            </a:extLst>
          </a:blip>
          <a:srcRect l="20356" t="29948" r="27561" b="26823"/>
          <a:stretch/>
        </p:blipFill>
        <p:spPr bwMode="auto">
          <a:xfrm>
            <a:off x="9476509" y="4871258"/>
            <a:ext cx="1662545" cy="137991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834823" y="4871258"/>
            <a:ext cx="6408930" cy="482138"/>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17411" y="3012711"/>
            <a:ext cx="2111433" cy="707886"/>
          </a:xfrm>
          <a:prstGeom prst="rect">
            <a:avLst/>
          </a:prstGeom>
          <a:noFill/>
        </p:spPr>
        <p:txBody>
          <a:bodyPr wrap="square" rtlCol="0">
            <a:spAutoFit/>
          </a:bodyPr>
          <a:lstStyle/>
          <a:p>
            <a:pPr algn="ctr"/>
            <a:r>
              <a:rPr lang="en-US" sz="2000" dirty="0"/>
              <a:t>The thing has edges</a:t>
            </a:r>
            <a:r>
              <a:rPr lang="is-IS" sz="2000" dirty="0"/>
              <a:t>…</a:t>
            </a:r>
            <a:endParaRPr lang="en-US" sz="2000" dirty="0"/>
          </a:p>
        </p:txBody>
      </p:sp>
      <p:sp>
        <p:nvSpPr>
          <p:cNvPr id="8" name="TextBox 7"/>
          <p:cNvSpPr txBox="1"/>
          <p:nvPr/>
        </p:nvSpPr>
        <p:spPr>
          <a:xfrm>
            <a:off x="3528844" y="2304825"/>
            <a:ext cx="2905207" cy="707886"/>
          </a:xfrm>
          <a:prstGeom prst="rect">
            <a:avLst/>
          </a:prstGeom>
          <a:noFill/>
        </p:spPr>
        <p:txBody>
          <a:bodyPr wrap="square" rtlCol="0">
            <a:spAutoFit/>
          </a:bodyPr>
          <a:lstStyle/>
          <a:p>
            <a:pPr algn="ctr"/>
            <a:r>
              <a:rPr lang="en-US" sz="2000" dirty="0"/>
              <a:t>The edges can be grouped into triangles and ovals</a:t>
            </a:r>
            <a:r>
              <a:rPr lang="is-IS" sz="2000" dirty="0"/>
              <a:t>…</a:t>
            </a:r>
            <a:endParaRPr lang="en-US" sz="2000" dirty="0"/>
          </a:p>
        </p:txBody>
      </p:sp>
      <p:sp>
        <p:nvSpPr>
          <p:cNvPr id="9" name="TextBox 8"/>
          <p:cNvSpPr txBox="1"/>
          <p:nvPr/>
        </p:nvSpPr>
        <p:spPr>
          <a:xfrm>
            <a:off x="4981447" y="3430547"/>
            <a:ext cx="2905207" cy="707886"/>
          </a:xfrm>
          <a:prstGeom prst="rect">
            <a:avLst/>
          </a:prstGeom>
          <a:noFill/>
        </p:spPr>
        <p:txBody>
          <a:bodyPr wrap="square" rtlCol="0">
            <a:spAutoFit/>
          </a:bodyPr>
          <a:lstStyle/>
          <a:p>
            <a:pPr algn="ctr"/>
            <a:r>
              <a:rPr lang="en-US" sz="2000" dirty="0"/>
              <a:t>The triangles are ears, the oval is a body</a:t>
            </a:r>
            <a:r>
              <a:rPr lang="is-IS" sz="2000" dirty="0"/>
              <a:t>…</a:t>
            </a:r>
            <a:endParaRPr lang="en-US" sz="2000" dirty="0"/>
          </a:p>
        </p:txBody>
      </p:sp>
      <p:sp>
        <p:nvSpPr>
          <p:cNvPr id="10" name="TextBox 9"/>
          <p:cNvSpPr txBox="1"/>
          <p:nvPr/>
        </p:nvSpPr>
        <p:spPr>
          <a:xfrm>
            <a:off x="7599956" y="2522501"/>
            <a:ext cx="2905207" cy="400110"/>
          </a:xfrm>
          <a:prstGeom prst="rect">
            <a:avLst/>
          </a:prstGeom>
          <a:noFill/>
        </p:spPr>
        <p:txBody>
          <a:bodyPr wrap="square" rtlCol="0">
            <a:spAutoFit/>
          </a:bodyPr>
          <a:lstStyle/>
          <a:p>
            <a:pPr algn="ctr"/>
            <a:r>
              <a:rPr lang="en-US" sz="2000" dirty="0"/>
              <a:t>It’s a mouse toy!</a:t>
            </a:r>
          </a:p>
        </p:txBody>
      </p:sp>
      <p:cxnSp>
        <p:nvCxnSpPr>
          <p:cNvPr id="7" name="Straight Arrow Connector 6"/>
          <p:cNvCxnSpPr/>
          <p:nvPr/>
        </p:nvCxnSpPr>
        <p:spPr>
          <a:xfrm flipV="1">
            <a:off x="3341716" y="3076808"/>
            <a:ext cx="914400" cy="289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4981448" y="3012711"/>
            <a:ext cx="1057840" cy="3539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7306887" y="2948410"/>
            <a:ext cx="1221971" cy="4182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650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p:cNvSpPr/>
          <p:nvPr/>
        </p:nvSpPr>
        <p:spPr>
          <a:xfrm>
            <a:off x="465513" y="1512916"/>
            <a:ext cx="11205556" cy="3358342"/>
          </a:xfrm>
          <a:prstGeom prst="cloudCallout">
            <a:avLst>
              <a:gd name="adj1" fmla="val -27770"/>
              <a:gd name="adj2" fmla="val 6848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Recall Hubel and </a:t>
            </a:r>
            <a:r>
              <a:rPr lang="en-US" dirty="0" err="1"/>
              <a:t>Weisel</a:t>
            </a:r>
            <a:r>
              <a:rPr lang="is-IS" dirty="0"/>
              <a:t>…</a:t>
            </a:r>
            <a:endParaRPr lang="en-US" dirty="0"/>
          </a:p>
        </p:txBody>
      </p:sp>
      <p:pic>
        <p:nvPicPr>
          <p:cNvPr id="1028" name="Picture 4" descr="mage result for cat toy"/>
          <p:cNvPicPr>
            <a:picLocks noChangeAspect="1" noChangeArrowheads="1"/>
          </p:cNvPicPr>
          <p:nvPr/>
        </p:nvPicPr>
        <p:blipFill rotWithShape="1">
          <a:blip r:embed="rId3">
            <a:extLst>
              <a:ext uri="{28A0092B-C50C-407E-A947-70E740481C1C}">
                <a14:useLocalDpi xmlns:a14="http://schemas.microsoft.com/office/drawing/2010/main" val="0"/>
              </a:ext>
            </a:extLst>
          </a:blip>
          <a:srcRect l="20356" t="29948" r="27561" b="26823"/>
          <a:stretch/>
        </p:blipFill>
        <p:spPr bwMode="auto">
          <a:xfrm>
            <a:off x="9476509" y="4871258"/>
            <a:ext cx="1662545" cy="137991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834823" y="4871258"/>
            <a:ext cx="6408930" cy="482138"/>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17411" y="3046516"/>
            <a:ext cx="2111433" cy="707886"/>
          </a:xfrm>
          <a:prstGeom prst="rect">
            <a:avLst/>
          </a:prstGeom>
          <a:noFill/>
        </p:spPr>
        <p:txBody>
          <a:bodyPr wrap="square" rtlCol="0">
            <a:spAutoFit/>
          </a:bodyPr>
          <a:lstStyle/>
          <a:p>
            <a:pPr algn="ctr"/>
            <a:r>
              <a:rPr lang="en-US" sz="2000" dirty="0"/>
              <a:t>The thing has edges</a:t>
            </a:r>
            <a:r>
              <a:rPr lang="is-IS" sz="2000" dirty="0"/>
              <a:t>…</a:t>
            </a:r>
            <a:endParaRPr lang="en-US" sz="2000" dirty="0"/>
          </a:p>
        </p:txBody>
      </p:sp>
      <p:sp>
        <p:nvSpPr>
          <p:cNvPr id="8" name="TextBox 7"/>
          <p:cNvSpPr txBox="1"/>
          <p:nvPr/>
        </p:nvSpPr>
        <p:spPr>
          <a:xfrm>
            <a:off x="3528844" y="2304825"/>
            <a:ext cx="2905207" cy="707886"/>
          </a:xfrm>
          <a:prstGeom prst="rect">
            <a:avLst/>
          </a:prstGeom>
          <a:noFill/>
        </p:spPr>
        <p:txBody>
          <a:bodyPr wrap="square" rtlCol="0">
            <a:spAutoFit/>
          </a:bodyPr>
          <a:lstStyle/>
          <a:p>
            <a:pPr algn="ctr"/>
            <a:r>
              <a:rPr lang="en-US" sz="2000" dirty="0"/>
              <a:t>The edges can be grouped into triangles and ovals</a:t>
            </a:r>
            <a:r>
              <a:rPr lang="is-IS" sz="2000" dirty="0"/>
              <a:t>…</a:t>
            </a:r>
            <a:endParaRPr lang="en-US" sz="2000" dirty="0"/>
          </a:p>
        </p:txBody>
      </p:sp>
      <p:sp>
        <p:nvSpPr>
          <p:cNvPr id="9" name="TextBox 8"/>
          <p:cNvSpPr txBox="1"/>
          <p:nvPr/>
        </p:nvSpPr>
        <p:spPr>
          <a:xfrm>
            <a:off x="4981447" y="3430547"/>
            <a:ext cx="2905207" cy="707886"/>
          </a:xfrm>
          <a:prstGeom prst="rect">
            <a:avLst/>
          </a:prstGeom>
          <a:noFill/>
        </p:spPr>
        <p:txBody>
          <a:bodyPr wrap="square" rtlCol="0">
            <a:spAutoFit/>
          </a:bodyPr>
          <a:lstStyle/>
          <a:p>
            <a:pPr algn="ctr"/>
            <a:r>
              <a:rPr lang="en-US" sz="2000" dirty="0"/>
              <a:t>The triangles are ears, the oval is a body</a:t>
            </a:r>
            <a:r>
              <a:rPr lang="is-IS" sz="2000" dirty="0"/>
              <a:t>…</a:t>
            </a:r>
            <a:endParaRPr lang="en-US" sz="2000" dirty="0"/>
          </a:p>
        </p:txBody>
      </p:sp>
      <p:sp>
        <p:nvSpPr>
          <p:cNvPr id="10" name="TextBox 9"/>
          <p:cNvSpPr txBox="1"/>
          <p:nvPr/>
        </p:nvSpPr>
        <p:spPr>
          <a:xfrm>
            <a:off x="7599956" y="2522501"/>
            <a:ext cx="2905207" cy="400110"/>
          </a:xfrm>
          <a:prstGeom prst="rect">
            <a:avLst/>
          </a:prstGeom>
          <a:noFill/>
        </p:spPr>
        <p:txBody>
          <a:bodyPr wrap="square" rtlCol="0">
            <a:spAutoFit/>
          </a:bodyPr>
          <a:lstStyle/>
          <a:p>
            <a:pPr algn="ctr"/>
            <a:r>
              <a:rPr lang="en-US" sz="2000" dirty="0"/>
              <a:t>It’s a mouse toy!</a:t>
            </a:r>
          </a:p>
        </p:txBody>
      </p:sp>
      <p:cxnSp>
        <p:nvCxnSpPr>
          <p:cNvPr id="7" name="Straight Arrow Connector 6"/>
          <p:cNvCxnSpPr/>
          <p:nvPr/>
        </p:nvCxnSpPr>
        <p:spPr>
          <a:xfrm flipV="1">
            <a:off x="3341716" y="3076808"/>
            <a:ext cx="914400" cy="289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4981448" y="3012711"/>
            <a:ext cx="1057840" cy="3539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7306887" y="2948410"/>
            <a:ext cx="1221971" cy="4182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074" name="Picture 2" descr="mage result for computer monito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193" b="97149" l="8889" r="91975"/>
                    </a14:imgEffect>
                  </a14:imgLayer>
                </a14:imgProps>
              </a:ext>
              <a:ext uri="{28A0092B-C50C-407E-A947-70E740481C1C}">
                <a14:useLocalDpi xmlns:a14="http://schemas.microsoft.com/office/drawing/2010/main" val="0"/>
              </a:ext>
            </a:extLst>
          </a:blip>
          <a:srcRect/>
          <a:stretch>
            <a:fillRect/>
          </a:stretch>
        </p:blipFill>
        <p:spPr bwMode="auto">
          <a:xfrm>
            <a:off x="-736119" y="4105992"/>
            <a:ext cx="4460221" cy="251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205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Convolutions Across Channels</a:t>
            </a:r>
          </a:p>
        </p:txBody>
      </p:sp>
      <p:sp>
        <p:nvSpPr>
          <p:cNvPr id="7" name="Rectangle 6"/>
          <p:cNvSpPr/>
          <p:nvPr/>
        </p:nvSpPr>
        <p:spPr>
          <a:xfrm>
            <a:off x="9067800" y="3234004"/>
            <a:ext cx="1328121" cy="1317911"/>
          </a:xfrm>
          <a:prstGeom prst="rect">
            <a:avLst/>
          </a:prstGeom>
          <a:solidFill>
            <a:schemeClr val="tx1">
              <a:lumMod val="85000"/>
              <a:lumOff val="15000"/>
            </a:schemeClr>
          </a:solidFill>
          <a:ln>
            <a:solidFill>
              <a:schemeClr val="tx1">
                <a:lumMod val="85000"/>
                <a:lumOff val="15000"/>
              </a:schemeClr>
            </a:solidFill>
          </a:ln>
          <a:scene3d>
            <a:camera prst="orthographicFront"/>
            <a:lightRig rig="threePt" dir="t"/>
          </a:scene3d>
          <a:sp3d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p:cNvSpPr/>
          <p:nvPr/>
        </p:nvSpPr>
        <p:spPr>
          <a:xfrm>
            <a:off x="5257800" y="3234004"/>
            <a:ext cx="1524000" cy="1512284"/>
          </a:xfrm>
          <a:prstGeom prst="rect">
            <a:avLst/>
          </a:prstGeom>
          <a:solidFill>
            <a:srgbClr val="850000"/>
          </a:solidFill>
          <a:ln>
            <a:solidFill>
              <a:schemeClr val="tx1">
                <a:lumMod val="85000"/>
                <a:lumOff val="15000"/>
              </a:schemeClr>
            </a:solidFill>
          </a:ln>
          <a:scene3d>
            <a:camera prst="obliqueTopRight">
              <a:rot lat="300000" lon="1199993" rev="0"/>
            </a:camera>
            <a:lightRig rig="threePt" dir="t"/>
          </a:scene3d>
          <a:sp3d extrusionH="762000" contourW="12700" prstMaterial="matte">
            <a:extrusionClr>
              <a:srgbClr val="850000"/>
            </a:extrusionClr>
            <a:contourClr>
              <a:srgbClr val="850000"/>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882370" y="5634161"/>
                <a:ext cx="2111433" cy="400110"/>
              </a:xfrm>
              <a:prstGeom prst="rect">
                <a:avLst/>
              </a:prstGeom>
              <a:noFill/>
            </p:spPr>
            <p:txBody>
              <a:bodyPr wrap="square" rtlCol="0">
                <a:spAutoFit/>
              </a:bodyPr>
              <a:lstStyle/>
              <a:p>
                <a:pPr algn="ctr"/>
                <a14:m>
                  <m:oMath xmlns:m="http://schemas.openxmlformats.org/officeDocument/2006/math">
                    <m:r>
                      <a:rPr lang="en-US" sz="2000" b="0" i="1" dirty="0" smtClean="0">
                        <a:latin typeface="Cambria Math" charset="0"/>
                      </a:rPr>
                      <m:t>28×28×3</m:t>
                    </m:r>
                  </m:oMath>
                </a14:m>
                <a:r>
                  <a:rPr lang="en-US" sz="2000" dirty="0"/>
                  <a:t> Image</a:t>
                </a:r>
              </a:p>
            </p:txBody>
          </p:sp>
        </mc:Choice>
        <mc:Fallback xmlns="">
          <p:sp>
            <p:nvSpPr>
              <p:cNvPr id="9" name="TextBox 8"/>
              <p:cNvSpPr txBox="1">
                <a:spLocks noRot="1" noChangeAspect="1" noMove="1" noResize="1" noEditPoints="1" noAdjustHandles="1" noChangeArrowheads="1" noChangeShapeType="1" noTextEdit="1"/>
              </p:cNvSpPr>
              <p:nvPr/>
            </p:nvSpPr>
            <p:spPr>
              <a:xfrm>
                <a:off x="882370" y="5634161"/>
                <a:ext cx="2111433" cy="400110"/>
              </a:xfrm>
              <a:prstGeom prst="rect">
                <a:avLst/>
              </a:prstGeom>
              <a:blipFill rotWithShape="0">
                <a:blip r:embed="rId2"/>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105400" y="5634161"/>
                <a:ext cx="2111433" cy="400110"/>
              </a:xfrm>
              <a:prstGeom prst="rect">
                <a:avLst/>
              </a:prstGeom>
              <a:noFill/>
            </p:spPr>
            <p:txBody>
              <a:bodyPr wrap="square" rtlCol="0">
                <a:spAutoFit/>
              </a:bodyPr>
              <a:lstStyle/>
              <a:p>
                <a:pPr algn="ctr"/>
                <a14:m>
                  <m:oMath xmlns:m="http://schemas.openxmlformats.org/officeDocument/2006/math">
                    <m:r>
                      <a:rPr lang="en-US" sz="2000" i="1" dirty="0" smtClean="0">
                        <a:latin typeface="Cambria Math" charset="0"/>
                      </a:rPr>
                      <m:t>1</m:t>
                    </m:r>
                    <m:r>
                      <a:rPr lang="en-US" sz="2000" b="0" i="1" dirty="0" smtClean="0">
                        <a:latin typeface="Cambria Math" charset="0"/>
                      </a:rPr>
                      <m:t>5×15×3</m:t>
                    </m:r>
                  </m:oMath>
                </a14:m>
                <a:r>
                  <a:rPr lang="en-US" sz="2000" dirty="0"/>
                  <a:t> Filter</a:t>
                </a:r>
              </a:p>
            </p:txBody>
          </p:sp>
        </mc:Choice>
        <mc:Fallback xmlns="">
          <p:sp>
            <p:nvSpPr>
              <p:cNvPr id="10" name="TextBox 9"/>
              <p:cNvSpPr txBox="1">
                <a:spLocks noRot="1" noChangeAspect="1" noMove="1" noResize="1" noEditPoints="1" noAdjustHandles="1" noChangeArrowheads="1" noChangeShapeType="1" noTextEdit="1"/>
              </p:cNvSpPr>
              <p:nvPr/>
            </p:nvSpPr>
            <p:spPr>
              <a:xfrm>
                <a:off x="5105400" y="5634161"/>
                <a:ext cx="2111433" cy="400110"/>
              </a:xfrm>
              <a:prstGeom prst="rect">
                <a:avLst/>
              </a:prstGeom>
              <a:blipFill rotWithShape="0">
                <a:blip r:embed="rId3"/>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676143" y="5634161"/>
                <a:ext cx="2111433" cy="400110"/>
              </a:xfrm>
              <a:prstGeom prst="rect">
                <a:avLst/>
              </a:prstGeom>
              <a:noFill/>
            </p:spPr>
            <p:txBody>
              <a:bodyPr wrap="square" rtlCol="0">
                <a:spAutoFit/>
              </a:bodyPr>
              <a:lstStyle/>
              <a:p>
                <a:pPr algn="ctr"/>
                <a14:m>
                  <m:oMath xmlns:m="http://schemas.openxmlformats.org/officeDocument/2006/math">
                    <m:r>
                      <a:rPr lang="en-US" sz="2000" i="1" dirty="0" smtClean="0">
                        <a:latin typeface="Cambria Math" charset="0"/>
                      </a:rPr>
                      <m:t>1</m:t>
                    </m:r>
                    <m:r>
                      <a:rPr lang="en-US" sz="2000" b="0" i="1" dirty="0" smtClean="0">
                        <a:latin typeface="Cambria Math" charset="0"/>
                      </a:rPr>
                      <m:t>4×14×1</m:t>
                    </m:r>
                  </m:oMath>
                </a14:m>
                <a:r>
                  <a:rPr lang="en-US" sz="2000" dirty="0"/>
                  <a:t> Output</a:t>
                </a:r>
              </a:p>
            </p:txBody>
          </p:sp>
        </mc:Choice>
        <mc:Fallback xmlns="">
          <p:sp>
            <p:nvSpPr>
              <p:cNvPr id="11" name="TextBox 10"/>
              <p:cNvSpPr txBox="1">
                <a:spLocks noRot="1" noChangeAspect="1" noMove="1" noResize="1" noEditPoints="1" noAdjustHandles="1" noChangeArrowheads="1" noChangeShapeType="1" noTextEdit="1"/>
              </p:cNvSpPr>
              <p:nvPr/>
            </p:nvSpPr>
            <p:spPr>
              <a:xfrm>
                <a:off x="8676143" y="5634161"/>
                <a:ext cx="2111433" cy="400110"/>
              </a:xfrm>
              <a:prstGeom prst="rect">
                <a:avLst/>
              </a:prstGeom>
              <a:blipFill rotWithShape="0">
                <a:blip r:embed="rId4"/>
                <a:stretch>
                  <a:fillRect t="-7576" r="-1441" b="-25758"/>
                </a:stretch>
              </a:blipFill>
            </p:spPr>
            <p:txBody>
              <a:bodyPr/>
              <a:lstStyle/>
              <a:p>
                <a:r>
                  <a:rPr lang="en-US">
                    <a:noFill/>
                  </a:rPr>
                  <a:t> </a:t>
                </a:r>
              </a:p>
            </p:txBody>
          </p:sp>
        </mc:Fallback>
      </mc:AlternateContent>
      <p:sp>
        <p:nvSpPr>
          <p:cNvPr id="12" name="Rectangle 11"/>
          <p:cNvSpPr/>
          <p:nvPr/>
        </p:nvSpPr>
        <p:spPr>
          <a:xfrm>
            <a:off x="609602" y="2590800"/>
            <a:ext cx="2624493" cy="2604320"/>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9635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2" y="2590800"/>
            <a:ext cx="2624493" cy="2604320"/>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Title 5"/>
          <p:cNvSpPr>
            <a:spLocks noGrp="1"/>
          </p:cNvSpPr>
          <p:nvPr>
            <p:ph type="title"/>
          </p:nvPr>
        </p:nvSpPr>
        <p:spPr/>
        <p:txBody>
          <a:bodyPr/>
          <a:lstStyle/>
          <a:p>
            <a:r>
              <a:rPr lang="en-US" dirty="0"/>
              <a:t>Convolutions Across Channels</a:t>
            </a:r>
          </a:p>
        </p:txBody>
      </p:sp>
      <p:sp>
        <p:nvSpPr>
          <p:cNvPr id="7" name="Rectangle 6"/>
          <p:cNvSpPr/>
          <p:nvPr/>
        </p:nvSpPr>
        <p:spPr>
          <a:xfrm>
            <a:off x="9067800" y="3234004"/>
            <a:ext cx="1328121" cy="1317911"/>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Rectangle 18"/>
          <p:cNvSpPr/>
          <p:nvPr/>
        </p:nvSpPr>
        <p:spPr>
          <a:xfrm>
            <a:off x="5069174" y="3124200"/>
            <a:ext cx="1524000" cy="1512284"/>
          </a:xfrm>
          <a:prstGeom prst="rect">
            <a:avLst/>
          </a:prstGeom>
          <a:solidFill>
            <a:srgbClr val="850000"/>
          </a:solidFill>
          <a:ln>
            <a:solidFill>
              <a:schemeClr val="tx1">
                <a:lumMod val="85000"/>
                <a:lumOff val="15000"/>
              </a:schemeClr>
            </a:solidFill>
          </a:ln>
          <a:scene3d>
            <a:camera prst="obliqueTopRight">
              <a:rot lat="300000" lon="1199993" rev="0"/>
            </a:camera>
            <a:lightRig rig="threePt" dir="t"/>
          </a:scene3d>
          <a:sp3d extrusionH="762000" contourW="12700" prstMaterial="matte">
            <a:extrusionClr>
              <a:srgbClr val="850000"/>
            </a:extrusionClr>
            <a:contourClr>
              <a:srgbClr val="850000"/>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Rectangle 24"/>
          <p:cNvSpPr/>
          <p:nvPr/>
        </p:nvSpPr>
        <p:spPr>
          <a:xfrm>
            <a:off x="5221574" y="3276600"/>
            <a:ext cx="1524000" cy="1512284"/>
          </a:xfrm>
          <a:prstGeom prst="rect">
            <a:avLst/>
          </a:prstGeom>
          <a:solidFill>
            <a:srgbClr val="850000"/>
          </a:solidFill>
          <a:ln>
            <a:solidFill>
              <a:schemeClr val="tx1">
                <a:lumMod val="85000"/>
                <a:lumOff val="15000"/>
              </a:schemeClr>
            </a:solidFill>
          </a:ln>
          <a:scene3d>
            <a:camera prst="obliqueTopRight">
              <a:rot lat="300000" lon="1199993" rev="0"/>
            </a:camera>
            <a:lightRig rig="threePt" dir="t"/>
          </a:scene3d>
          <a:sp3d extrusionH="762000" contourW="12700" prstMaterial="matte">
            <a:extrusionClr>
              <a:srgbClr val="850000"/>
            </a:extrusionClr>
            <a:contourClr>
              <a:srgbClr val="850000"/>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Rectangle 25"/>
          <p:cNvSpPr/>
          <p:nvPr/>
        </p:nvSpPr>
        <p:spPr>
          <a:xfrm>
            <a:off x="5373974" y="3429000"/>
            <a:ext cx="1524000" cy="1512284"/>
          </a:xfrm>
          <a:prstGeom prst="rect">
            <a:avLst/>
          </a:prstGeom>
          <a:solidFill>
            <a:srgbClr val="850000"/>
          </a:solidFill>
          <a:ln>
            <a:solidFill>
              <a:schemeClr val="tx1">
                <a:lumMod val="85000"/>
                <a:lumOff val="15000"/>
              </a:schemeClr>
            </a:solidFill>
          </a:ln>
          <a:scene3d>
            <a:camera prst="obliqueTopRight">
              <a:rot lat="300000" lon="1199993" rev="0"/>
            </a:camera>
            <a:lightRig rig="threePt" dir="t"/>
          </a:scene3d>
          <a:sp3d extrusionH="762000" contourW="12700" prstMaterial="matte">
            <a:extrusionClr>
              <a:srgbClr val="850000"/>
            </a:extrusionClr>
            <a:contourClr>
              <a:srgbClr val="850000"/>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7" name="Rectangle 26"/>
          <p:cNvSpPr/>
          <p:nvPr/>
        </p:nvSpPr>
        <p:spPr>
          <a:xfrm>
            <a:off x="5526374" y="3581400"/>
            <a:ext cx="1524000" cy="1512284"/>
          </a:xfrm>
          <a:prstGeom prst="rect">
            <a:avLst/>
          </a:prstGeom>
          <a:solidFill>
            <a:srgbClr val="850000"/>
          </a:solidFill>
          <a:ln>
            <a:solidFill>
              <a:schemeClr val="tx1">
                <a:lumMod val="85000"/>
                <a:lumOff val="15000"/>
              </a:schemeClr>
            </a:solidFill>
          </a:ln>
          <a:scene3d>
            <a:camera prst="obliqueTopRight">
              <a:rot lat="300000" lon="1199993" rev="0"/>
            </a:camera>
            <a:lightRig rig="threePt" dir="t"/>
          </a:scene3d>
          <a:sp3d extrusionH="762000" contourW="12700" prstMaterial="matte">
            <a:extrusionClr>
              <a:srgbClr val="850000"/>
            </a:extrusionClr>
            <a:contourClr>
              <a:srgbClr val="850000"/>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882370" y="5634161"/>
                <a:ext cx="2111433" cy="400110"/>
              </a:xfrm>
              <a:prstGeom prst="rect">
                <a:avLst/>
              </a:prstGeom>
              <a:noFill/>
            </p:spPr>
            <p:txBody>
              <a:bodyPr wrap="square" rtlCol="0">
                <a:spAutoFit/>
              </a:bodyPr>
              <a:lstStyle/>
              <a:p>
                <a:pPr algn="ctr"/>
                <a14:m>
                  <m:oMath xmlns:m="http://schemas.openxmlformats.org/officeDocument/2006/math">
                    <m:r>
                      <a:rPr lang="en-US" sz="2000" b="0" i="1" dirty="0" smtClean="0">
                        <a:latin typeface="Cambria Math" charset="0"/>
                      </a:rPr>
                      <m:t>28×28×3</m:t>
                    </m:r>
                  </m:oMath>
                </a14:m>
                <a:r>
                  <a:rPr lang="en-US" sz="2000" dirty="0"/>
                  <a:t> Image</a:t>
                </a:r>
              </a:p>
            </p:txBody>
          </p:sp>
        </mc:Choice>
        <mc:Fallback xmlns="">
          <p:sp>
            <p:nvSpPr>
              <p:cNvPr id="30" name="TextBox 29"/>
              <p:cNvSpPr txBox="1">
                <a:spLocks noRot="1" noChangeAspect="1" noMove="1" noResize="1" noEditPoints="1" noAdjustHandles="1" noChangeArrowheads="1" noChangeShapeType="1" noTextEdit="1"/>
              </p:cNvSpPr>
              <p:nvPr/>
            </p:nvSpPr>
            <p:spPr>
              <a:xfrm>
                <a:off x="882370" y="5634161"/>
                <a:ext cx="2111433" cy="400110"/>
              </a:xfrm>
              <a:prstGeom prst="rect">
                <a:avLst/>
              </a:prstGeom>
              <a:blipFill rotWithShape="0">
                <a:blip r:embed="rId3"/>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105400" y="5634161"/>
                <a:ext cx="2286000" cy="400110"/>
              </a:xfrm>
              <a:prstGeom prst="rect">
                <a:avLst/>
              </a:prstGeom>
              <a:noFill/>
            </p:spPr>
            <p:txBody>
              <a:bodyPr wrap="square" rtlCol="0">
                <a:spAutoFit/>
              </a:bodyPr>
              <a:lstStyle/>
              <a:p>
                <a:pPr algn="ctr"/>
                <a14:m>
                  <m:oMath xmlns:m="http://schemas.openxmlformats.org/officeDocument/2006/math">
                    <m:r>
                      <a:rPr lang="en-US" sz="2000" i="1" dirty="0" smtClean="0">
                        <a:latin typeface="Cambria Math" charset="0"/>
                      </a:rPr>
                      <m:t>1</m:t>
                    </m:r>
                    <m:r>
                      <a:rPr lang="en-US" sz="2000" b="0" i="1" dirty="0" smtClean="0">
                        <a:latin typeface="Cambria Math" charset="0"/>
                      </a:rPr>
                      <m:t>5×15×3×4</m:t>
                    </m:r>
                  </m:oMath>
                </a14:m>
                <a:r>
                  <a:rPr lang="en-US" sz="2000" dirty="0"/>
                  <a:t> Filter</a:t>
                </a:r>
              </a:p>
            </p:txBody>
          </p:sp>
        </mc:Choice>
        <mc:Fallback xmlns="">
          <p:sp>
            <p:nvSpPr>
              <p:cNvPr id="31" name="TextBox 30"/>
              <p:cNvSpPr txBox="1">
                <a:spLocks noRot="1" noChangeAspect="1" noMove="1" noResize="1" noEditPoints="1" noAdjustHandles="1" noChangeArrowheads="1" noChangeShapeType="1" noTextEdit="1"/>
              </p:cNvSpPr>
              <p:nvPr/>
            </p:nvSpPr>
            <p:spPr>
              <a:xfrm>
                <a:off x="5105400" y="5634161"/>
                <a:ext cx="2286000" cy="400110"/>
              </a:xfrm>
              <a:prstGeom prst="rect">
                <a:avLst/>
              </a:prstGeom>
              <a:blipFill rotWithShape="0">
                <a:blip r:embed="rId4"/>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676143" y="5634161"/>
                <a:ext cx="2111433" cy="400110"/>
              </a:xfrm>
              <a:prstGeom prst="rect">
                <a:avLst/>
              </a:prstGeom>
              <a:noFill/>
            </p:spPr>
            <p:txBody>
              <a:bodyPr wrap="square" rtlCol="0">
                <a:spAutoFit/>
              </a:bodyPr>
              <a:lstStyle/>
              <a:p>
                <a:pPr algn="ctr"/>
                <a14:m>
                  <m:oMath xmlns:m="http://schemas.openxmlformats.org/officeDocument/2006/math">
                    <m:r>
                      <a:rPr lang="en-US" sz="2000" i="1" dirty="0" smtClean="0">
                        <a:latin typeface="Cambria Math" charset="0"/>
                      </a:rPr>
                      <m:t>1</m:t>
                    </m:r>
                    <m:r>
                      <a:rPr lang="en-US" sz="2000" b="0" i="1" dirty="0" smtClean="0">
                        <a:latin typeface="Cambria Math" charset="0"/>
                      </a:rPr>
                      <m:t>4×14×4</m:t>
                    </m:r>
                  </m:oMath>
                </a14:m>
                <a:r>
                  <a:rPr lang="en-US" sz="2000" dirty="0"/>
                  <a:t> Output</a:t>
                </a:r>
              </a:p>
            </p:txBody>
          </p:sp>
        </mc:Choice>
        <mc:Fallback xmlns="">
          <p:sp>
            <p:nvSpPr>
              <p:cNvPr id="32" name="TextBox 31"/>
              <p:cNvSpPr txBox="1">
                <a:spLocks noRot="1" noChangeAspect="1" noMove="1" noResize="1" noEditPoints="1" noAdjustHandles="1" noChangeArrowheads="1" noChangeShapeType="1" noTextEdit="1"/>
              </p:cNvSpPr>
              <p:nvPr/>
            </p:nvSpPr>
            <p:spPr>
              <a:xfrm>
                <a:off x="8676143" y="5634161"/>
                <a:ext cx="2111433" cy="400110"/>
              </a:xfrm>
              <a:prstGeom prst="rect">
                <a:avLst/>
              </a:prstGeom>
              <a:blipFill rotWithShape="0">
                <a:blip r:embed="rId5"/>
                <a:stretch>
                  <a:fillRect t="-7576" r="-1441" b="-25758"/>
                </a:stretch>
              </a:blipFill>
            </p:spPr>
            <p:txBody>
              <a:bodyPr/>
              <a:lstStyle/>
              <a:p>
                <a:r>
                  <a:rPr lang="en-US">
                    <a:noFill/>
                  </a:rPr>
                  <a:t> </a:t>
                </a:r>
              </a:p>
            </p:txBody>
          </p:sp>
        </mc:Fallback>
      </mc:AlternateContent>
    </p:spTree>
    <p:extLst>
      <p:ext uri="{BB962C8B-B14F-4D97-AF65-F5344CB8AC3E}">
        <p14:creationId xmlns:p14="http://schemas.microsoft.com/office/powerpoint/2010/main" val="1822920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2" y="2590800"/>
            <a:ext cx="2624493" cy="2604320"/>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Title 5"/>
          <p:cNvSpPr>
            <a:spLocks noGrp="1"/>
          </p:cNvSpPr>
          <p:nvPr>
            <p:ph type="title"/>
          </p:nvPr>
        </p:nvSpPr>
        <p:spPr/>
        <p:txBody>
          <a:bodyPr/>
          <a:lstStyle/>
          <a:p>
            <a:r>
              <a:rPr lang="en-US" dirty="0"/>
              <a:t>Convolutions Across Channels</a:t>
            </a:r>
          </a:p>
        </p:txBody>
      </p:sp>
      <p:sp>
        <p:nvSpPr>
          <p:cNvPr id="7" name="Rectangle 6"/>
          <p:cNvSpPr/>
          <p:nvPr/>
        </p:nvSpPr>
        <p:spPr>
          <a:xfrm>
            <a:off x="9067800" y="3234004"/>
            <a:ext cx="1328121" cy="1317911"/>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Rectangle 18"/>
          <p:cNvSpPr/>
          <p:nvPr/>
        </p:nvSpPr>
        <p:spPr>
          <a:xfrm>
            <a:off x="5069174" y="3124200"/>
            <a:ext cx="1524000" cy="1512284"/>
          </a:xfrm>
          <a:prstGeom prst="rect">
            <a:avLst/>
          </a:prstGeom>
          <a:solidFill>
            <a:srgbClr val="850000"/>
          </a:solidFill>
          <a:ln>
            <a:solidFill>
              <a:schemeClr val="tx1">
                <a:lumMod val="85000"/>
                <a:lumOff val="15000"/>
              </a:schemeClr>
            </a:solidFill>
          </a:ln>
          <a:scene3d>
            <a:camera prst="obliqueTopRight">
              <a:rot lat="300000" lon="1199993" rev="0"/>
            </a:camera>
            <a:lightRig rig="threePt" dir="t"/>
          </a:scene3d>
          <a:sp3d extrusionH="762000" contourW="12700" prstMaterial="matte">
            <a:extrusionClr>
              <a:srgbClr val="850000"/>
            </a:extrusionClr>
            <a:contourClr>
              <a:srgbClr val="850000"/>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Rectangle 24"/>
          <p:cNvSpPr/>
          <p:nvPr/>
        </p:nvSpPr>
        <p:spPr>
          <a:xfrm>
            <a:off x="5221574" y="3276600"/>
            <a:ext cx="1524000" cy="1512284"/>
          </a:xfrm>
          <a:prstGeom prst="rect">
            <a:avLst/>
          </a:prstGeom>
          <a:solidFill>
            <a:srgbClr val="850000"/>
          </a:solidFill>
          <a:ln>
            <a:solidFill>
              <a:schemeClr val="tx1">
                <a:lumMod val="85000"/>
                <a:lumOff val="15000"/>
              </a:schemeClr>
            </a:solidFill>
          </a:ln>
          <a:scene3d>
            <a:camera prst="obliqueTopRight">
              <a:rot lat="300000" lon="1199993" rev="0"/>
            </a:camera>
            <a:lightRig rig="threePt" dir="t"/>
          </a:scene3d>
          <a:sp3d extrusionH="762000" contourW="12700" prstMaterial="matte">
            <a:extrusionClr>
              <a:srgbClr val="850000"/>
            </a:extrusionClr>
            <a:contourClr>
              <a:srgbClr val="850000"/>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Rectangle 25"/>
          <p:cNvSpPr/>
          <p:nvPr/>
        </p:nvSpPr>
        <p:spPr>
          <a:xfrm>
            <a:off x="5373974" y="3429000"/>
            <a:ext cx="1524000" cy="1512284"/>
          </a:xfrm>
          <a:prstGeom prst="rect">
            <a:avLst/>
          </a:prstGeom>
          <a:solidFill>
            <a:srgbClr val="850000"/>
          </a:solidFill>
          <a:ln>
            <a:solidFill>
              <a:schemeClr val="tx1">
                <a:lumMod val="85000"/>
                <a:lumOff val="15000"/>
              </a:schemeClr>
            </a:solidFill>
          </a:ln>
          <a:scene3d>
            <a:camera prst="obliqueTopRight">
              <a:rot lat="300000" lon="1199993" rev="0"/>
            </a:camera>
            <a:lightRig rig="threePt" dir="t"/>
          </a:scene3d>
          <a:sp3d extrusionH="762000" contourW="12700" prstMaterial="matte">
            <a:extrusionClr>
              <a:srgbClr val="850000"/>
            </a:extrusionClr>
            <a:contourClr>
              <a:srgbClr val="850000"/>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7" name="Rectangle 26"/>
          <p:cNvSpPr/>
          <p:nvPr/>
        </p:nvSpPr>
        <p:spPr>
          <a:xfrm>
            <a:off x="5526374" y="3581400"/>
            <a:ext cx="1524000" cy="1512284"/>
          </a:xfrm>
          <a:prstGeom prst="rect">
            <a:avLst/>
          </a:prstGeom>
          <a:solidFill>
            <a:srgbClr val="850000"/>
          </a:solidFill>
          <a:ln>
            <a:solidFill>
              <a:schemeClr val="tx1">
                <a:lumMod val="85000"/>
                <a:lumOff val="15000"/>
              </a:schemeClr>
            </a:solidFill>
          </a:ln>
          <a:scene3d>
            <a:camera prst="obliqueTopRight">
              <a:rot lat="300000" lon="1199993" rev="0"/>
            </a:camera>
            <a:lightRig rig="threePt" dir="t"/>
          </a:scene3d>
          <a:sp3d extrusionH="762000" contourW="12700" prstMaterial="matte">
            <a:extrusionClr>
              <a:srgbClr val="850000"/>
            </a:extrusionClr>
            <a:contourClr>
              <a:srgbClr val="850000"/>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882370" y="5634161"/>
                <a:ext cx="2111433" cy="400110"/>
              </a:xfrm>
              <a:prstGeom prst="rect">
                <a:avLst/>
              </a:prstGeom>
              <a:noFill/>
            </p:spPr>
            <p:txBody>
              <a:bodyPr wrap="square" rtlCol="0">
                <a:spAutoFit/>
              </a:bodyPr>
              <a:lstStyle/>
              <a:p>
                <a:pPr algn="ctr"/>
                <a14:m>
                  <m:oMath xmlns:m="http://schemas.openxmlformats.org/officeDocument/2006/math">
                    <m:r>
                      <a:rPr lang="en-US" sz="2000" b="0" i="1" dirty="0" smtClean="0">
                        <a:latin typeface="Cambria Math" charset="0"/>
                      </a:rPr>
                      <m:t>28×28×3</m:t>
                    </m:r>
                  </m:oMath>
                </a14:m>
                <a:r>
                  <a:rPr lang="en-US" sz="2000" dirty="0"/>
                  <a:t> Image</a:t>
                </a:r>
              </a:p>
            </p:txBody>
          </p:sp>
        </mc:Choice>
        <mc:Fallback xmlns="">
          <p:sp>
            <p:nvSpPr>
              <p:cNvPr id="30" name="TextBox 29"/>
              <p:cNvSpPr txBox="1">
                <a:spLocks noRot="1" noChangeAspect="1" noMove="1" noResize="1" noEditPoints="1" noAdjustHandles="1" noChangeArrowheads="1" noChangeShapeType="1" noTextEdit="1"/>
              </p:cNvSpPr>
              <p:nvPr/>
            </p:nvSpPr>
            <p:spPr>
              <a:xfrm>
                <a:off x="882370" y="5634161"/>
                <a:ext cx="2111433" cy="400110"/>
              </a:xfrm>
              <a:prstGeom prst="rect">
                <a:avLst/>
              </a:prstGeom>
              <a:blipFill rotWithShape="0">
                <a:blip r:embed="rId2"/>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105400" y="5634161"/>
                <a:ext cx="2286000" cy="400110"/>
              </a:xfrm>
              <a:prstGeom prst="rect">
                <a:avLst/>
              </a:prstGeom>
              <a:noFill/>
            </p:spPr>
            <p:txBody>
              <a:bodyPr wrap="square" rtlCol="0">
                <a:spAutoFit/>
              </a:bodyPr>
              <a:lstStyle/>
              <a:p>
                <a:pPr algn="ctr"/>
                <a14:m>
                  <m:oMath xmlns:m="http://schemas.openxmlformats.org/officeDocument/2006/math">
                    <m:r>
                      <a:rPr lang="en-US" sz="2000" i="1" dirty="0" smtClean="0">
                        <a:latin typeface="Cambria Math" charset="0"/>
                      </a:rPr>
                      <m:t>1</m:t>
                    </m:r>
                    <m:r>
                      <a:rPr lang="en-US" sz="2000" b="0" i="1" dirty="0" smtClean="0">
                        <a:latin typeface="Cambria Math" charset="0"/>
                      </a:rPr>
                      <m:t>5×15×3×4</m:t>
                    </m:r>
                  </m:oMath>
                </a14:m>
                <a:r>
                  <a:rPr lang="en-US" sz="2000" dirty="0"/>
                  <a:t> Filter</a:t>
                </a:r>
              </a:p>
            </p:txBody>
          </p:sp>
        </mc:Choice>
        <mc:Fallback xmlns="">
          <p:sp>
            <p:nvSpPr>
              <p:cNvPr id="31" name="TextBox 30"/>
              <p:cNvSpPr txBox="1">
                <a:spLocks noRot="1" noChangeAspect="1" noMove="1" noResize="1" noEditPoints="1" noAdjustHandles="1" noChangeArrowheads="1" noChangeShapeType="1" noTextEdit="1"/>
              </p:cNvSpPr>
              <p:nvPr/>
            </p:nvSpPr>
            <p:spPr>
              <a:xfrm>
                <a:off x="5105400" y="5634161"/>
                <a:ext cx="2286000" cy="400110"/>
              </a:xfrm>
              <a:prstGeom prst="rect">
                <a:avLst/>
              </a:prstGeom>
              <a:blipFill rotWithShape="0">
                <a:blip r:embed="rId3"/>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676143" y="5634161"/>
                <a:ext cx="2111433" cy="400110"/>
              </a:xfrm>
              <a:prstGeom prst="rect">
                <a:avLst/>
              </a:prstGeom>
              <a:noFill/>
            </p:spPr>
            <p:txBody>
              <a:bodyPr wrap="square" rtlCol="0">
                <a:spAutoFit/>
              </a:bodyPr>
              <a:lstStyle/>
              <a:p>
                <a:pPr algn="ctr"/>
                <a14:m>
                  <m:oMath xmlns:m="http://schemas.openxmlformats.org/officeDocument/2006/math">
                    <m:r>
                      <a:rPr lang="en-US" sz="2000" i="1" dirty="0" smtClean="0">
                        <a:latin typeface="Cambria Math" charset="0"/>
                      </a:rPr>
                      <m:t>1</m:t>
                    </m:r>
                    <m:r>
                      <a:rPr lang="en-US" sz="2000" b="0" i="1" dirty="0" smtClean="0">
                        <a:latin typeface="Cambria Math" charset="0"/>
                      </a:rPr>
                      <m:t>4×14×4</m:t>
                    </m:r>
                  </m:oMath>
                </a14:m>
                <a:r>
                  <a:rPr lang="en-US" sz="2000" dirty="0"/>
                  <a:t> Output</a:t>
                </a:r>
              </a:p>
            </p:txBody>
          </p:sp>
        </mc:Choice>
        <mc:Fallback xmlns="">
          <p:sp>
            <p:nvSpPr>
              <p:cNvPr id="32" name="TextBox 31"/>
              <p:cNvSpPr txBox="1">
                <a:spLocks noRot="1" noChangeAspect="1" noMove="1" noResize="1" noEditPoints="1" noAdjustHandles="1" noChangeArrowheads="1" noChangeShapeType="1" noTextEdit="1"/>
              </p:cNvSpPr>
              <p:nvPr/>
            </p:nvSpPr>
            <p:spPr>
              <a:xfrm>
                <a:off x="8676143" y="5634161"/>
                <a:ext cx="2111433" cy="400110"/>
              </a:xfrm>
              <a:prstGeom prst="rect">
                <a:avLst/>
              </a:prstGeom>
              <a:blipFill rotWithShape="0">
                <a:blip r:embed="rId4"/>
                <a:stretch>
                  <a:fillRect t="-7576" r="-1441" b="-25758"/>
                </a:stretch>
              </a:blipFill>
            </p:spPr>
            <p:txBody>
              <a:bodyPr/>
              <a:lstStyle/>
              <a:p>
                <a:r>
                  <a:rPr lang="en-US">
                    <a:noFill/>
                  </a:rPr>
                  <a:t> </a:t>
                </a:r>
              </a:p>
            </p:txBody>
          </p:sp>
        </mc:Fallback>
      </mc:AlternateContent>
      <p:sp>
        <p:nvSpPr>
          <p:cNvPr id="12" name="TextBox 11"/>
          <p:cNvSpPr txBox="1"/>
          <p:nvPr/>
        </p:nvSpPr>
        <p:spPr>
          <a:xfrm>
            <a:off x="6232161" y="1230994"/>
            <a:ext cx="4099749" cy="1200329"/>
          </a:xfrm>
          <a:prstGeom prst="rect">
            <a:avLst/>
          </a:prstGeom>
          <a:noFill/>
        </p:spPr>
        <p:txBody>
          <a:bodyPr wrap="square" rtlCol="0">
            <a:spAutoFit/>
          </a:bodyPr>
          <a:lstStyle/>
          <a:p>
            <a:pPr algn="ctr"/>
            <a:r>
              <a:rPr lang="en-US" sz="2400" i="1" dirty="0"/>
              <a:t>more output channels </a:t>
            </a:r>
          </a:p>
          <a:p>
            <a:pPr algn="ctr"/>
            <a:r>
              <a:rPr lang="en-US" sz="2400" i="1" dirty="0"/>
              <a:t>= more filters</a:t>
            </a:r>
          </a:p>
          <a:p>
            <a:pPr algn="ctr"/>
            <a:r>
              <a:rPr lang="en-US" sz="2400" i="1" dirty="0"/>
              <a:t> = more features we can learn!</a:t>
            </a:r>
            <a:endParaRPr lang="en-US" sz="2400" b="1" i="1" dirty="0"/>
          </a:p>
        </p:txBody>
      </p:sp>
      <p:cxnSp>
        <p:nvCxnSpPr>
          <p:cNvPr id="13" name="Straight Arrow Connector 12"/>
          <p:cNvCxnSpPr/>
          <p:nvPr/>
        </p:nvCxnSpPr>
        <p:spPr>
          <a:xfrm flipH="1">
            <a:off x="5897337" y="2373994"/>
            <a:ext cx="391037" cy="28741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058400" y="2431323"/>
            <a:ext cx="337521" cy="5404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556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2" y="2590800"/>
            <a:ext cx="2624493" cy="2604320"/>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Title 5"/>
          <p:cNvSpPr>
            <a:spLocks noGrp="1"/>
          </p:cNvSpPr>
          <p:nvPr>
            <p:ph type="title"/>
          </p:nvPr>
        </p:nvSpPr>
        <p:spPr/>
        <p:txBody>
          <a:bodyPr/>
          <a:lstStyle/>
          <a:p>
            <a:r>
              <a:rPr lang="en-US"/>
              <a:t>Convolutions Across </a:t>
            </a:r>
            <a:r>
              <a:rPr lang="en-US" dirty="0"/>
              <a:t>Channels</a:t>
            </a:r>
          </a:p>
        </p:txBody>
      </p:sp>
      <p:sp>
        <p:nvSpPr>
          <p:cNvPr id="7" name="Rectangle 6"/>
          <p:cNvSpPr/>
          <p:nvPr/>
        </p:nvSpPr>
        <p:spPr>
          <a:xfrm>
            <a:off x="9067800" y="3234004"/>
            <a:ext cx="1328121" cy="1317911"/>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1" name="Straight Arrow Connector 10"/>
          <p:cNvCxnSpPr/>
          <p:nvPr/>
        </p:nvCxnSpPr>
        <p:spPr>
          <a:xfrm>
            <a:off x="3657600" y="3631352"/>
            <a:ext cx="54102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4478403" y="3108132"/>
                <a:ext cx="3979797" cy="523220"/>
              </a:xfrm>
              <a:prstGeom prst="rect">
                <a:avLst/>
              </a:prstGeom>
              <a:noFill/>
            </p:spPr>
            <p:txBody>
              <a:bodyPr wrap="square" rtlCol="0">
                <a:spAutoFit/>
              </a:bodyPr>
              <a:lstStyle/>
              <a:p>
                <a:pPr algn="ctr"/>
                <a14:m>
                  <m:oMath xmlns:m="http://schemas.openxmlformats.org/officeDocument/2006/math">
                    <m:r>
                      <a:rPr lang="en-US" sz="2800" i="1" dirty="0">
                        <a:latin typeface="Cambria Math" charset="0"/>
                      </a:rPr>
                      <m:t>15×15×3×4</m:t>
                    </m:r>
                  </m:oMath>
                </a14:m>
                <a:r>
                  <a:rPr lang="en-US" sz="2800" dirty="0"/>
                  <a:t> Conv Block</a:t>
                </a:r>
              </a:p>
            </p:txBody>
          </p:sp>
        </mc:Choice>
        <mc:Fallback xmlns="">
          <p:sp>
            <p:nvSpPr>
              <p:cNvPr id="12" name="TextBox 11"/>
              <p:cNvSpPr txBox="1">
                <a:spLocks noRot="1" noChangeAspect="1" noMove="1" noResize="1" noEditPoints="1" noAdjustHandles="1" noChangeArrowheads="1" noChangeShapeType="1" noTextEdit="1"/>
              </p:cNvSpPr>
              <p:nvPr/>
            </p:nvSpPr>
            <p:spPr>
              <a:xfrm>
                <a:off x="4478403" y="3108132"/>
                <a:ext cx="3979797" cy="523220"/>
              </a:xfrm>
              <a:prstGeom prst="rect">
                <a:avLst/>
              </a:prstGeom>
              <a:blipFill rotWithShape="0">
                <a:blip r:embed="rId3"/>
                <a:stretch>
                  <a:fillRect t="-11628" r="-459" b="-32558"/>
                </a:stretch>
              </a:blipFill>
            </p:spPr>
            <p:txBody>
              <a:bodyPr/>
              <a:lstStyle/>
              <a:p>
                <a:r>
                  <a:rPr lang="en-US">
                    <a:noFill/>
                  </a:rPr>
                  <a:t> </a:t>
                </a:r>
              </a:p>
            </p:txBody>
          </p:sp>
        </mc:Fallback>
      </mc:AlternateContent>
    </p:spTree>
    <p:extLst>
      <p:ext uri="{BB962C8B-B14F-4D97-AF65-F5344CB8AC3E}">
        <p14:creationId xmlns:p14="http://schemas.microsoft.com/office/powerpoint/2010/main" val="112594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nvGraphicFramePr>
        <p:xfrm>
          <a:off x="457200" y="2098461"/>
          <a:ext cx="3394389" cy="3400296"/>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gridCol w="1131463">
                  <a:extLst>
                    <a:ext uri="{9D8B030D-6E8A-4147-A177-3AD203B41FA5}">
                      <a16:colId xmlns:a16="http://schemas.microsoft.com/office/drawing/2014/main" val="20002"/>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3</a:t>
                      </a:r>
                    </a:p>
                  </a:txBody>
                  <a:tcPr marL="98289" marR="98289" marT="49145" marB="49145" anchor="ctr"/>
                </a:tc>
                <a:tc>
                  <a:txBody>
                    <a:bodyPr/>
                    <a:lstStyle/>
                    <a:p>
                      <a:pPr algn="ctr"/>
                      <a:r>
                        <a:rPr lang="en-US" sz="1900" dirty="0"/>
                        <a:t>19</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25</a:t>
                      </a:r>
                    </a:p>
                  </a:txBody>
                  <a:tcPr marL="98289" marR="98289" marT="49145" marB="49145" anchor="ctr"/>
                </a:tc>
                <a:tc>
                  <a:txBody>
                    <a:bodyPr/>
                    <a:lstStyle/>
                    <a:p>
                      <a:pPr algn="ctr"/>
                      <a:r>
                        <a:rPr lang="en-US" sz="1900" dirty="0"/>
                        <a:t>10</a:t>
                      </a:r>
                    </a:p>
                  </a:txBody>
                  <a:tcPr marL="98289" marR="98289" marT="49145" marB="49145" anchor="ctr"/>
                </a:tc>
                <a:tc>
                  <a:txBody>
                    <a:bodyPr/>
                    <a:lstStyle/>
                    <a:p>
                      <a:pPr algn="ctr"/>
                      <a:r>
                        <a:rPr lang="en-US" sz="1900" dirty="0"/>
                        <a:t>1</a:t>
                      </a:r>
                    </a:p>
                  </a:txBody>
                  <a:tcPr marL="98289" marR="98289" marT="49145" marB="49145" anchor="ctr"/>
                </a:tc>
                <a:extLst>
                  <a:ext uri="{0D108BD9-81ED-4DB2-BD59-A6C34878D82A}">
                    <a16:rowId xmlns:a16="http://schemas.microsoft.com/office/drawing/2014/main" val="10001"/>
                  </a:ext>
                </a:extLst>
              </a:tr>
              <a:tr h="1133432">
                <a:tc>
                  <a:txBody>
                    <a:bodyPr/>
                    <a:lstStyle/>
                    <a:p>
                      <a:pPr algn="ctr"/>
                      <a:r>
                        <a:rPr lang="en-US" sz="1900" dirty="0"/>
                        <a:t>9</a:t>
                      </a:r>
                    </a:p>
                  </a:txBody>
                  <a:tcPr marL="98289" marR="98289" marT="49145" marB="49145" anchor="ctr"/>
                </a:tc>
                <a:tc>
                  <a:txBody>
                    <a:bodyPr/>
                    <a:lstStyle/>
                    <a:p>
                      <a:pPr algn="ctr"/>
                      <a:r>
                        <a:rPr lang="en-US" sz="1900" dirty="0"/>
                        <a:t>7</a:t>
                      </a:r>
                    </a:p>
                  </a:txBody>
                  <a:tcPr marL="98289" marR="98289" marT="49145" marB="49145" anchor="ctr"/>
                </a:tc>
                <a:tc>
                  <a:txBody>
                    <a:bodyPr/>
                    <a:lstStyle/>
                    <a:p>
                      <a:pPr algn="ctr"/>
                      <a:r>
                        <a:rPr lang="en-US" sz="1900" dirty="0"/>
                        <a:t>17</a:t>
                      </a:r>
                    </a:p>
                  </a:txBody>
                  <a:tcPr marL="98289" marR="98289" marT="49145" marB="49145"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5235798"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8882933"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133</a:t>
                      </a:r>
                    </a:p>
                  </a:txBody>
                  <a:tcPr marL="98289" marR="98289" marT="49145" marB="49145" anchor="ctr"/>
                </a:tc>
                <a:tc>
                  <a:txBody>
                    <a:bodyPr/>
                    <a:lstStyle/>
                    <a:p>
                      <a:pPr algn="ctr"/>
                      <a:r>
                        <a:rPr lang="en-US" sz="1900" dirty="0"/>
                        <a:t>75</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a:t>
                      </a:r>
                    </a:p>
                  </a:txBody>
                  <a:tcPr marL="98289" marR="98289" marT="49145" marB="49145" anchor="ctr"/>
                </a:tc>
                <a:tc>
                  <a:txBody>
                    <a:bodyPr/>
                    <a:lstStyle/>
                    <a:p>
                      <a:pPr algn="ctr"/>
                      <a:r>
                        <a:rPr lang="en-US" sz="1900" dirty="0"/>
                        <a:t>?</a:t>
                      </a:r>
                    </a:p>
                  </a:txBody>
                  <a:tcPr marL="98289" marR="98289" marT="49145" marB="49145" anchor="ctr"/>
                </a:tc>
                <a:extLst>
                  <a:ext uri="{0D108BD9-81ED-4DB2-BD59-A6C34878D82A}">
                    <a16:rowId xmlns:a16="http://schemas.microsoft.com/office/drawing/2014/main" val="10001"/>
                  </a:ext>
                </a:extLst>
              </a:tr>
            </a:tbl>
          </a:graphicData>
        </a:graphic>
      </p:graphicFrame>
      <p:sp>
        <p:nvSpPr>
          <p:cNvPr id="8" name="TextBox 7"/>
          <p:cNvSpPr txBox="1"/>
          <p:nvPr/>
        </p:nvSpPr>
        <p:spPr>
          <a:xfrm>
            <a:off x="4284432" y="3569732"/>
            <a:ext cx="518523" cy="584775"/>
          </a:xfrm>
          <a:prstGeom prst="rect">
            <a:avLst/>
          </a:prstGeom>
          <a:noFill/>
        </p:spPr>
        <p:txBody>
          <a:bodyPr wrap="square" rtlCol="0" anchor="ctr">
            <a:spAutoFit/>
          </a:bodyPr>
          <a:lstStyle/>
          <a:p>
            <a:pPr algn="ctr"/>
            <a:r>
              <a:rPr lang="en-US" sz="3200"/>
              <a:t>*</a:t>
            </a:r>
          </a:p>
        </p:txBody>
      </p:sp>
      <p:sp>
        <p:nvSpPr>
          <p:cNvPr id="9" name="TextBox 8"/>
          <p:cNvSpPr txBox="1"/>
          <p:nvPr/>
        </p:nvSpPr>
        <p:spPr>
          <a:xfrm>
            <a:off x="7931567" y="3569732"/>
            <a:ext cx="518523" cy="584775"/>
          </a:xfrm>
          <a:prstGeom prst="rect">
            <a:avLst/>
          </a:prstGeom>
          <a:noFill/>
        </p:spPr>
        <p:txBody>
          <a:bodyPr wrap="square" rtlCol="0" anchor="ctr">
            <a:spAutoFit/>
          </a:bodyPr>
          <a:lstStyle/>
          <a:p>
            <a:pPr algn="ctr"/>
            <a:r>
              <a:rPr lang="en-US" sz="3200"/>
              <a:t>=</a:t>
            </a:r>
          </a:p>
        </p:txBody>
      </p:sp>
      <p:sp>
        <p:nvSpPr>
          <p:cNvPr id="10" name="Rectangle 9"/>
          <p:cNvSpPr/>
          <p:nvPr/>
        </p:nvSpPr>
        <p:spPr>
          <a:xfrm>
            <a:off x="1600200" y="2098462"/>
            <a:ext cx="2286000" cy="224493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2" cstate="print"/>
          <a:srcRect l="28258"/>
          <a:stretch/>
        </p:blipFill>
        <p:spPr bwMode="auto">
          <a:xfrm>
            <a:off x="3413637" y="5607999"/>
            <a:ext cx="5305425" cy="12500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781711" y="6041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3" cstate="print"/>
          <a:srcRect l="18619" t="10870" r="74707"/>
          <a:stretch/>
        </p:blipFill>
        <p:spPr bwMode="auto">
          <a:xfrm>
            <a:off x="2931036" y="5774266"/>
            <a:ext cx="482600" cy="1083733"/>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10" y="6041577"/>
            <a:ext cx="2486126" cy="370914"/>
          </a:xfrm>
          <a:prstGeom prst="rect">
            <a:avLst/>
          </a:prstGeom>
        </p:spPr>
      </p:pic>
    </p:spTree>
    <p:extLst>
      <p:ext uri="{BB962C8B-B14F-4D97-AF65-F5344CB8AC3E}">
        <p14:creationId xmlns:p14="http://schemas.microsoft.com/office/powerpoint/2010/main" val="435950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Convolutions</a:t>
            </a:r>
          </a:p>
        </p:txBody>
      </p:sp>
      <p:pic>
        <p:nvPicPr>
          <p:cNvPr id="14" name="Picture 2" descr="mage result for cifar-10"/>
          <p:cNvPicPr>
            <a:picLocks noChangeAspect="1" noChangeArrowheads="1"/>
          </p:cNvPicPr>
          <p:nvPr/>
        </p:nvPicPr>
        <p:blipFill rotWithShape="1">
          <a:blip r:embed="rId3">
            <a:extLst>
              <a:ext uri="{28A0092B-C50C-407E-A947-70E740481C1C}">
                <a14:useLocalDpi xmlns:a14="http://schemas.microsoft.com/office/drawing/2010/main" val="0"/>
              </a:ext>
            </a:extLst>
          </a:blip>
          <a:srcRect l="18401" t="12604" r="74032" b="72353"/>
          <a:stretch/>
        </p:blipFill>
        <p:spPr bwMode="auto">
          <a:xfrm>
            <a:off x="152400" y="2785695"/>
            <a:ext cx="1512242" cy="1481505"/>
          </a:xfrm>
          <a:prstGeom prst="rect">
            <a:avLst/>
          </a:prstGeom>
          <a:noFill/>
          <a:scene3d>
            <a:camera prst="isometricLeftDown">
              <a:rot lat="900000" lon="1200000" rev="0"/>
            </a:camera>
            <a:lightRig rig="threePt" dir="t"/>
          </a:scene3d>
          <a:sp3d extrusionH="508000"/>
          <a:extLst>
            <a:ext uri="{909E8E84-426E-40DD-AFC4-6F175D3DCCD1}">
              <a14:hiddenFill xmlns:a14="http://schemas.microsoft.com/office/drawing/2010/main">
                <a:solidFill>
                  <a:srgbClr val="FFFFFF"/>
                </a:solidFill>
              </a14:hiddenFill>
            </a:ext>
          </a:extLst>
        </p:spPr>
      </p:pic>
      <p:sp>
        <p:nvSpPr>
          <p:cNvPr id="16" name="Rectangle 15"/>
          <p:cNvSpPr/>
          <p:nvPr/>
        </p:nvSpPr>
        <p:spPr>
          <a:xfrm>
            <a:off x="2903325" y="2967020"/>
            <a:ext cx="1308641" cy="1298582"/>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Rectangle 16"/>
          <p:cNvSpPr/>
          <p:nvPr/>
        </p:nvSpPr>
        <p:spPr>
          <a:xfrm>
            <a:off x="5910879" y="3381320"/>
            <a:ext cx="662236" cy="657145"/>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Rectangle 18"/>
          <p:cNvSpPr/>
          <p:nvPr/>
        </p:nvSpPr>
        <p:spPr>
          <a:xfrm>
            <a:off x="8243934" y="3455378"/>
            <a:ext cx="324359" cy="321866"/>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p:cNvSpPr/>
          <p:nvPr/>
        </p:nvSpPr>
        <p:spPr>
          <a:xfrm>
            <a:off x="10372114" y="3631352"/>
            <a:ext cx="154024" cy="152840"/>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1270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22" name="Straight Arrow Connector 21"/>
          <p:cNvCxnSpPr/>
          <p:nvPr/>
        </p:nvCxnSpPr>
        <p:spPr>
          <a:xfrm>
            <a:off x="1890466" y="3631352"/>
            <a:ext cx="101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4702938" y="3631352"/>
            <a:ext cx="101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7083149" y="3591249"/>
            <a:ext cx="101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9197352" y="3591249"/>
            <a:ext cx="101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78475" y="4505497"/>
                <a:ext cx="1329357" cy="646331"/>
              </a:xfrm>
              <a:prstGeom prst="rect">
                <a:avLst/>
              </a:prstGeom>
              <a:noFill/>
            </p:spPr>
            <p:txBody>
              <a:bodyPr wrap="square" rtlCol="0">
                <a:spAutoFit/>
              </a:bodyPr>
              <a:lstStyle/>
              <a:p>
                <a:pPr algn="ctr"/>
                <a14:m>
                  <m:oMath xmlns:m="http://schemas.openxmlformats.org/officeDocument/2006/math">
                    <m:r>
                      <a:rPr lang="en-US" i="1" dirty="0" smtClean="0">
                        <a:latin typeface="Cambria Math" charset="0"/>
                      </a:rPr>
                      <m:t>32</m:t>
                    </m:r>
                    <m:r>
                      <a:rPr lang="en-US" b="0" i="1" dirty="0" smtClean="0">
                        <a:latin typeface="Cambria Math" charset="0"/>
                      </a:rPr>
                      <m:t>×</m:t>
                    </m:r>
                    <m:r>
                      <a:rPr lang="en-US" i="1" dirty="0" smtClean="0">
                        <a:latin typeface="Cambria Math" charset="0"/>
                      </a:rPr>
                      <m:t>32</m:t>
                    </m:r>
                    <m:r>
                      <a:rPr lang="en-US" i="1" dirty="0">
                        <a:latin typeface="Cambria Math" charset="0"/>
                      </a:rPr>
                      <m:t>×</m:t>
                    </m:r>
                    <m:r>
                      <a:rPr lang="en-US" i="1" dirty="0" smtClean="0">
                        <a:latin typeface="Cambria Math" charset="0"/>
                      </a:rPr>
                      <m:t>3</m:t>
                    </m:r>
                  </m:oMath>
                </a14:m>
                <a:r>
                  <a:rPr lang="en-US" dirty="0"/>
                  <a:t> Input</a:t>
                </a:r>
              </a:p>
            </p:txBody>
          </p:sp>
        </mc:Choice>
        <mc:Fallback xmlns="">
          <p:sp>
            <p:nvSpPr>
              <p:cNvPr id="23" name="TextBox 22"/>
              <p:cNvSpPr txBox="1">
                <a:spLocks noRot="1" noChangeAspect="1" noMove="1" noResize="1" noEditPoints="1" noAdjustHandles="1" noChangeArrowheads="1" noChangeShapeType="1" noTextEdit="1"/>
              </p:cNvSpPr>
              <p:nvPr/>
            </p:nvSpPr>
            <p:spPr>
              <a:xfrm>
                <a:off x="278475" y="4505497"/>
                <a:ext cx="1329357" cy="646331"/>
              </a:xfrm>
              <a:prstGeom prst="rect">
                <a:avLst/>
              </a:prstGeom>
              <a:blipFill rotWithShape="0">
                <a:blip r:embed="rId4"/>
                <a:stretch>
                  <a:fillRect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041071" y="4505497"/>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28</m:t>
                      </m:r>
                      <m:r>
                        <a:rPr lang="en-US" i="1" dirty="0">
                          <a:latin typeface="Cambria Math" charset="0"/>
                        </a:rPr>
                        <m:t>×</m:t>
                      </m:r>
                      <m:r>
                        <a:rPr lang="en-US" i="1" dirty="0" smtClean="0">
                          <a:latin typeface="Cambria Math" charset="0"/>
                        </a:rPr>
                        <m:t>28</m:t>
                      </m:r>
                      <m:r>
                        <a:rPr lang="en-US" i="1" dirty="0">
                          <a:latin typeface="Cambria Math" charset="0"/>
                        </a:rPr>
                        <m:t>×</m:t>
                      </m:r>
                      <m:r>
                        <a:rPr lang="en-US" i="1" dirty="0" smtClean="0">
                          <a:latin typeface="Cambria Math" charset="0"/>
                        </a:rPr>
                        <m:t>4</m:t>
                      </m:r>
                    </m:oMath>
                  </m:oMathPara>
                </a14:m>
                <a:endParaRPr lang="en-US" i="1" dirty="0">
                  <a:latin typeface="Cambria Math" charset="0"/>
                </a:endParaRPr>
              </a:p>
              <a:p>
                <a:pPr algn="ctr"/>
                <a14:m>
                  <m:oMath xmlns:m="http://schemas.openxmlformats.org/officeDocument/2006/math">
                    <m:r>
                      <a:rPr lang="en-US" i="1" dirty="0" smtClean="0">
                        <a:latin typeface="Cambria Math" charset="0"/>
                      </a:rPr>
                      <m:t> </m:t>
                    </m:r>
                  </m:oMath>
                </a14:m>
                <a:r>
                  <a:rPr lang="en-US" dirty="0"/>
                  <a:t>Output</a:t>
                </a:r>
              </a:p>
            </p:txBody>
          </p:sp>
        </mc:Choice>
        <mc:Fallback xmlns="">
          <p:sp>
            <p:nvSpPr>
              <p:cNvPr id="29" name="TextBox 28"/>
              <p:cNvSpPr txBox="1">
                <a:spLocks noRot="1" noChangeAspect="1" noMove="1" noResize="1" noEditPoints="1" noAdjustHandles="1" noChangeArrowheads="1" noChangeShapeType="1" noTextEdit="1"/>
              </p:cNvSpPr>
              <p:nvPr/>
            </p:nvSpPr>
            <p:spPr>
              <a:xfrm>
                <a:off x="3041071" y="4505497"/>
                <a:ext cx="1329357" cy="646331"/>
              </a:xfrm>
              <a:prstGeom prst="rect">
                <a:avLst/>
              </a:prstGeom>
              <a:blipFill rotWithShape="0">
                <a:blip r:embed="rId5"/>
                <a:stretch>
                  <a:fillRect t="-13208" b="-6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693108" y="4505496"/>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14</m:t>
                      </m:r>
                      <m:r>
                        <a:rPr lang="en-US" i="1" dirty="0">
                          <a:latin typeface="Cambria Math" charset="0"/>
                        </a:rPr>
                        <m:t>×</m:t>
                      </m:r>
                      <m:r>
                        <a:rPr lang="en-US" i="1" dirty="0" smtClean="0">
                          <a:latin typeface="Cambria Math" charset="0"/>
                        </a:rPr>
                        <m:t>14</m:t>
                      </m:r>
                      <m:r>
                        <a:rPr lang="en-US" i="1" dirty="0">
                          <a:latin typeface="Cambria Math" charset="0"/>
                        </a:rPr>
                        <m:t>×</m:t>
                      </m:r>
                      <m:r>
                        <a:rPr lang="en-US" i="1" dirty="0" smtClean="0">
                          <a:latin typeface="Cambria Math" charset="0"/>
                        </a:rPr>
                        <m:t>6 </m:t>
                      </m:r>
                    </m:oMath>
                  </m:oMathPara>
                </a14:m>
                <a:endParaRPr lang="en-US" dirty="0"/>
              </a:p>
              <a:p>
                <a:pPr algn="ctr"/>
                <a:r>
                  <a:rPr lang="en-US" dirty="0"/>
                  <a:t>Output</a:t>
                </a:r>
              </a:p>
            </p:txBody>
          </p:sp>
        </mc:Choice>
        <mc:Fallback xmlns="">
          <p:sp>
            <p:nvSpPr>
              <p:cNvPr id="30" name="TextBox 29"/>
              <p:cNvSpPr txBox="1">
                <a:spLocks noRot="1" noChangeAspect="1" noMove="1" noResize="1" noEditPoints="1" noAdjustHandles="1" noChangeArrowheads="1" noChangeShapeType="1" noTextEdit="1"/>
              </p:cNvSpPr>
              <p:nvPr/>
            </p:nvSpPr>
            <p:spPr>
              <a:xfrm>
                <a:off x="5693108" y="4505496"/>
                <a:ext cx="1329357" cy="646331"/>
              </a:xfrm>
              <a:prstGeom prst="rect">
                <a:avLst/>
              </a:prstGeom>
              <a:blipFill rotWithShape="0">
                <a:blip r:embed="rId6"/>
                <a:stretch>
                  <a:fillRect t="-55660"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903614" y="4505496"/>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7</m:t>
                      </m:r>
                      <m:r>
                        <a:rPr lang="en-US" i="1" dirty="0">
                          <a:latin typeface="Cambria Math" charset="0"/>
                        </a:rPr>
                        <m:t>×</m:t>
                      </m:r>
                      <m:r>
                        <a:rPr lang="en-US" i="1" dirty="0" smtClean="0">
                          <a:latin typeface="Cambria Math" charset="0"/>
                        </a:rPr>
                        <m:t>7</m:t>
                      </m:r>
                      <m:r>
                        <a:rPr lang="en-US" i="1" dirty="0">
                          <a:latin typeface="Cambria Math" charset="0"/>
                        </a:rPr>
                        <m:t>×</m:t>
                      </m:r>
                      <m:r>
                        <a:rPr lang="en-US" i="1" dirty="0" smtClean="0">
                          <a:latin typeface="Cambria Math" charset="0"/>
                        </a:rPr>
                        <m:t>8 </m:t>
                      </m:r>
                    </m:oMath>
                  </m:oMathPara>
                </a14:m>
                <a:endParaRPr lang="en-US" dirty="0"/>
              </a:p>
              <a:p>
                <a:pPr algn="ctr"/>
                <a:r>
                  <a:rPr lang="en-US" dirty="0"/>
                  <a:t>Output</a:t>
                </a:r>
              </a:p>
            </p:txBody>
          </p:sp>
        </mc:Choice>
        <mc:Fallback xmlns="">
          <p:sp>
            <p:nvSpPr>
              <p:cNvPr id="31" name="TextBox 30"/>
              <p:cNvSpPr txBox="1">
                <a:spLocks noRot="1" noChangeAspect="1" noMove="1" noResize="1" noEditPoints="1" noAdjustHandles="1" noChangeArrowheads="1" noChangeShapeType="1" noTextEdit="1"/>
              </p:cNvSpPr>
              <p:nvPr/>
            </p:nvSpPr>
            <p:spPr>
              <a:xfrm>
                <a:off x="7903614" y="4505496"/>
                <a:ext cx="1329357" cy="646331"/>
              </a:xfrm>
              <a:prstGeom prst="rect">
                <a:avLst/>
              </a:prstGeom>
              <a:blipFill rotWithShape="0">
                <a:blip r:embed="rId7"/>
                <a:stretch>
                  <a:fillRect t="-55660"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984567" y="4505495"/>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1</m:t>
                      </m:r>
                      <m:r>
                        <a:rPr lang="en-US" i="1" dirty="0">
                          <a:latin typeface="Cambria Math" charset="0"/>
                        </a:rPr>
                        <m:t>×</m:t>
                      </m:r>
                      <m:r>
                        <a:rPr lang="en-US" i="1" dirty="0" smtClean="0">
                          <a:latin typeface="Cambria Math" charset="0"/>
                        </a:rPr>
                        <m:t>1</m:t>
                      </m:r>
                      <m:r>
                        <a:rPr lang="en-US" i="1" dirty="0">
                          <a:latin typeface="Cambria Math" charset="0"/>
                        </a:rPr>
                        <m:t>×</m:t>
                      </m:r>
                      <m:r>
                        <a:rPr lang="en-US" i="1" dirty="0" smtClean="0">
                          <a:latin typeface="Cambria Math" charset="0"/>
                        </a:rPr>
                        <m:t>10 </m:t>
                      </m:r>
                    </m:oMath>
                  </m:oMathPara>
                </a14:m>
                <a:endParaRPr lang="en-US" dirty="0"/>
              </a:p>
              <a:p>
                <a:pPr algn="ctr"/>
                <a:r>
                  <a:rPr lang="en-US" dirty="0"/>
                  <a:t>Output</a:t>
                </a:r>
              </a:p>
            </p:txBody>
          </p:sp>
        </mc:Choice>
        <mc:Fallback xmlns="">
          <p:sp>
            <p:nvSpPr>
              <p:cNvPr id="32" name="TextBox 31"/>
              <p:cNvSpPr txBox="1">
                <a:spLocks noRot="1" noChangeAspect="1" noMove="1" noResize="1" noEditPoints="1" noAdjustHandles="1" noChangeArrowheads="1" noChangeShapeType="1" noTextEdit="1"/>
              </p:cNvSpPr>
              <p:nvPr/>
            </p:nvSpPr>
            <p:spPr>
              <a:xfrm>
                <a:off x="9984567" y="4505495"/>
                <a:ext cx="1329357" cy="646331"/>
              </a:xfrm>
              <a:prstGeom prst="rect">
                <a:avLst/>
              </a:prstGeom>
              <a:blipFill rotWithShape="0">
                <a:blip r:embed="rId8"/>
                <a:stretch>
                  <a:fillRect t="-55660"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711714" y="2930928"/>
                <a:ext cx="1329357" cy="646331"/>
              </a:xfrm>
              <a:prstGeom prst="rect">
                <a:avLst/>
              </a:prstGeom>
              <a:noFill/>
            </p:spPr>
            <p:txBody>
              <a:bodyPr wrap="square" rtlCol="0">
                <a:spAutoFit/>
              </a:bodyPr>
              <a:lstStyle/>
              <a:p>
                <a:pPr algn="ctr"/>
                <a14:m>
                  <m:oMath xmlns:m="http://schemas.openxmlformats.org/officeDocument/2006/math">
                    <m:r>
                      <a:rPr lang="en-US" i="1" dirty="0" smtClean="0">
                        <a:latin typeface="Cambria Math" charset="0"/>
                      </a:rPr>
                      <m:t>5</m:t>
                    </m:r>
                    <m:r>
                      <a:rPr lang="en-US" b="0" i="1" dirty="0" smtClean="0">
                        <a:latin typeface="Cambria Math" charset="0"/>
                      </a:rPr>
                      <m:t>×</m:t>
                    </m:r>
                    <m:r>
                      <a:rPr lang="en-US" i="1" dirty="0" smtClean="0">
                        <a:latin typeface="Cambria Math" charset="0"/>
                      </a:rPr>
                      <m:t>5</m:t>
                    </m:r>
                    <m:r>
                      <a:rPr lang="en-US" b="0" i="1" dirty="0" smtClean="0">
                        <a:latin typeface="Cambria Math" charset="0"/>
                      </a:rPr>
                      <m:t>×</m:t>
                    </m:r>
                    <m:r>
                      <a:rPr lang="en-US" i="1" dirty="0" smtClean="0">
                        <a:latin typeface="Cambria Math" charset="0"/>
                      </a:rPr>
                      <m:t>3</m:t>
                    </m:r>
                    <m:r>
                      <a:rPr lang="en-US" b="0" i="1" dirty="0" smtClean="0">
                        <a:latin typeface="Cambria Math" charset="0"/>
                      </a:rPr>
                      <m:t>×</m:t>
                    </m:r>
                    <m:r>
                      <a:rPr lang="en-US" i="1" dirty="0" smtClean="0">
                        <a:latin typeface="Cambria Math" charset="0"/>
                      </a:rPr>
                      <m:t>4</m:t>
                    </m:r>
                  </m:oMath>
                </a14:m>
                <a:r>
                  <a:rPr lang="en-US" dirty="0"/>
                  <a:t> Conv Block</a:t>
                </a:r>
              </a:p>
            </p:txBody>
          </p:sp>
        </mc:Choice>
        <mc:Fallback xmlns="">
          <p:sp>
            <p:nvSpPr>
              <p:cNvPr id="33" name="TextBox 32"/>
              <p:cNvSpPr txBox="1">
                <a:spLocks noRot="1" noChangeAspect="1" noMove="1" noResize="1" noEditPoints="1" noAdjustHandles="1" noChangeArrowheads="1" noChangeShapeType="1" noTextEdit="1"/>
              </p:cNvSpPr>
              <p:nvPr/>
            </p:nvSpPr>
            <p:spPr>
              <a:xfrm>
                <a:off x="1711714" y="2930928"/>
                <a:ext cx="1329357" cy="646331"/>
              </a:xfrm>
              <a:prstGeom prst="rect">
                <a:avLst/>
              </a:prstGeom>
              <a:blipFill rotWithShape="0">
                <a:blip r:embed="rId9"/>
                <a:stretch>
                  <a:fillRect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359892" y="2836375"/>
                <a:ext cx="1984965"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15</m:t>
                      </m:r>
                      <m:r>
                        <a:rPr lang="en-US" b="0" i="1" dirty="0" smtClean="0">
                          <a:latin typeface="Cambria Math" charset="0"/>
                        </a:rPr>
                        <m:t>×</m:t>
                      </m:r>
                      <m:r>
                        <a:rPr lang="en-US" i="1" dirty="0" smtClean="0">
                          <a:latin typeface="Cambria Math" charset="0"/>
                        </a:rPr>
                        <m:t>15</m:t>
                      </m:r>
                      <m:r>
                        <a:rPr lang="en-US" b="0" i="1" dirty="0" smtClean="0">
                          <a:latin typeface="Cambria Math" charset="0"/>
                        </a:rPr>
                        <m:t>×</m:t>
                      </m:r>
                      <m:r>
                        <a:rPr lang="en-US" i="1" dirty="0" smtClean="0">
                          <a:latin typeface="Cambria Math" charset="0"/>
                        </a:rPr>
                        <m:t>4</m:t>
                      </m:r>
                      <m:r>
                        <a:rPr lang="en-US" b="0" i="1" dirty="0" smtClean="0">
                          <a:latin typeface="Cambria Math" charset="0"/>
                        </a:rPr>
                        <m:t>×</m:t>
                      </m:r>
                      <m:r>
                        <a:rPr lang="en-US" i="1" dirty="0" smtClean="0">
                          <a:latin typeface="Cambria Math" charset="0"/>
                        </a:rPr>
                        <m:t>6 </m:t>
                      </m:r>
                    </m:oMath>
                  </m:oMathPara>
                </a14:m>
                <a:endParaRPr lang="en-US" dirty="0"/>
              </a:p>
              <a:p>
                <a:pPr algn="ctr"/>
                <a:r>
                  <a:rPr lang="en-US" dirty="0"/>
                  <a:t>Conv Block</a:t>
                </a:r>
              </a:p>
            </p:txBody>
          </p:sp>
        </mc:Choice>
        <mc:Fallback xmlns="">
          <p:sp>
            <p:nvSpPr>
              <p:cNvPr id="34" name="TextBox 33"/>
              <p:cNvSpPr txBox="1">
                <a:spLocks noRot="1" noChangeAspect="1" noMove="1" noResize="1" noEditPoints="1" noAdjustHandles="1" noChangeArrowheads="1" noChangeShapeType="1" noTextEdit="1"/>
              </p:cNvSpPr>
              <p:nvPr/>
            </p:nvSpPr>
            <p:spPr>
              <a:xfrm>
                <a:off x="4359892" y="2836375"/>
                <a:ext cx="1984965" cy="646331"/>
              </a:xfrm>
              <a:prstGeom prst="rect">
                <a:avLst/>
              </a:prstGeom>
              <a:blipFill rotWithShape="0">
                <a:blip r:embed="rId10"/>
                <a:stretch>
                  <a:fillRect t="-54717"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924899" y="2836375"/>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8</m:t>
                      </m:r>
                      <m:r>
                        <a:rPr lang="en-US" b="0" i="1" dirty="0" smtClean="0">
                          <a:latin typeface="Cambria Math" charset="0"/>
                        </a:rPr>
                        <m:t>×8×6×</m:t>
                      </m:r>
                      <m:r>
                        <a:rPr lang="en-US" i="1" dirty="0" smtClean="0">
                          <a:latin typeface="Cambria Math" charset="0"/>
                        </a:rPr>
                        <m:t>8 </m:t>
                      </m:r>
                    </m:oMath>
                  </m:oMathPara>
                </a14:m>
                <a:endParaRPr lang="en-US" dirty="0"/>
              </a:p>
              <a:p>
                <a:pPr algn="ctr"/>
                <a:r>
                  <a:rPr lang="en-US" dirty="0"/>
                  <a:t>Conv Block</a:t>
                </a:r>
              </a:p>
            </p:txBody>
          </p:sp>
        </mc:Choice>
        <mc:Fallback xmlns="">
          <p:sp>
            <p:nvSpPr>
              <p:cNvPr id="35" name="TextBox 34"/>
              <p:cNvSpPr txBox="1">
                <a:spLocks noRot="1" noChangeAspect="1" noMove="1" noResize="1" noEditPoints="1" noAdjustHandles="1" noChangeArrowheads="1" noChangeShapeType="1" noTextEdit="1"/>
              </p:cNvSpPr>
              <p:nvPr/>
            </p:nvSpPr>
            <p:spPr>
              <a:xfrm>
                <a:off x="6924899" y="2836375"/>
                <a:ext cx="1329357" cy="646331"/>
              </a:xfrm>
              <a:prstGeom prst="rect">
                <a:avLst/>
              </a:prstGeom>
              <a:blipFill rotWithShape="0">
                <a:blip r:embed="rId11"/>
                <a:stretch>
                  <a:fillRect l="-1376" t="-54717"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9039102" y="2787856"/>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7</m:t>
                      </m:r>
                      <m:r>
                        <a:rPr lang="en-US" b="0" i="1" dirty="0" smtClean="0">
                          <a:latin typeface="Cambria Math" charset="0"/>
                        </a:rPr>
                        <m:t>×</m:t>
                      </m:r>
                      <m:r>
                        <a:rPr lang="en-US" i="1" dirty="0" smtClean="0">
                          <a:latin typeface="Cambria Math" charset="0"/>
                        </a:rPr>
                        <m:t>7</m:t>
                      </m:r>
                      <m:r>
                        <a:rPr lang="en-US" b="0" i="1" dirty="0" smtClean="0">
                          <a:latin typeface="Cambria Math" charset="0"/>
                        </a:rPr>
                        <m:t>×</m:t>
                      </m:r>
                      <m:r>
                        <a:rPr lang="en-US" i="1" dirty="0" smtClean="0">
                          <a:latin typeface="Cambria Math" charset="0"/>
                        </a:rPr>
                        <m:t>8</m:t>
                      </m:r>
                      <m:r>
                        <a:rPr lang="en-US" b="0" i="1" dirty="0" smtClean="0">
                          <a:latin typeface="Cambria Math" charset="0"/>
                        </a:rPr>
                        <m:t>×</m:t>
                      </m:r>
                      <m:r>
                        <a:rPr lang="en-US" i="1" dirty="0" smtClean="0">
                          <a:latin typeface="Cambria Math" charset="0"/>
                        </a:rPr>
                        <m:t>10</m:t>
                      </m:r>
                    </m:oMath>
                  </m:oMathPara>
                </a14:m>
                <a:endParaRPr lang="en-US" i="1" dirty="0">
                  <a:latin typeface="Cambria Math" charset="0"/>
                </a:endParaRPr>
              </a:p>
              <a:p>
                <a:pPr algn="ctr"/>
                <a14:m>
                  <m:oMath xmlns:m="http://schemas.openxmlformats.org/officeDocument/2006/math">
                    <m:r>
                      <a:rPr lang="en-US" i="1" dirty="0" smtClean="0">
                        <a:latin typeface="Cambria Math" charset="0"/>
                      </a:rPr>
                      <m:t> </m:t>
                    </m:r>
                  </m:oMath>
                </a14:m>
                <a:r>
                  <a:rPr lang="en-US" dirty="0"/>
                  <a:t>Conv Block</a:t>
                </a:r>
              </a:p>
            </p:txBody>
          </p:sp>
        </mc:Choice>
        <mc:Fallback xmlns="">
          <p:sp>
            <p:nvSpPr>
              <p:cNvPr id="36" name="TextBox 35"/>
              <p:cNvSpPr txBox="1">
                <a:spLocks noRot="1" noChangeAspect="1" noMove="1" noResize="1" noEditPoints="1" noAdjustHandles="1" noChangeArrowheads="1" noChangeShapeType="1" noTextEdit="1"/>
              </p:cNvSpPr>
              <p:nvPr/>
            </p:nvSpPr>
            <p:spPr>
              <a:xfrm>
                <a:off x="9039102" y="2787856"/>
                <a:ext cx="1329357" cy="646331"/>
              </a:xfrm>
              <a:prstGeom prst="rect">
                <a:avLst/>
              </a:prstGeom>
              <a:blipFill rotWithShape="0">
                <a:blip r:embed="rId12"/>
                <a:stretch>
                  <a:fillRect l="-1376" t="-12264" b="-69811"/>
                </a:stretch>
              </a:blipFill>
            </p:spPr>
            <p:txBody>
              <a:bodyPr/>
              <a:lstStyle/>
              <a:p>
                <a:r>
                  <a:rPr lang="en-US">
                    <a:noFill/>
                  </a:rPr>
                  <a:t> </a:t>
                </a:r>
              </a:p>
            </p:txBody>
          </p:sp>
        </mc:Fallback>
      </mc:AlternateContent>
    </p:spTree>
    <p:extLst>
      <p:ext uri="{BB962C8B-B14F-4D97-AF65-F5344CB8AC3E}">
        <p14:creationId xmlns:p14="http://schemas.microsoft.com/office/powerpoint/2010/main" val="1512611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Convolutions</a:t>
            </a:r>
          </a:p>
        </p:txBody>
      </p:sp>
      <p:pic>
        <p:nvPicPr>
          <p:cNvPr id="14" name="Picture 2" descr="mage result for cifar-10"/>
          <p:cNvPicPr>
            <a:picLocks noChangeAspect="1" noChangeArrowheads="1"/>
          </p:cNvPicPr>
          <p:nvPr/>
        </p:nvPicPr>
        <p:blipFill rotWithShape="1">
          <a:blip r:embed="rId3">
            <a:extLst>
              <a:ext uri="{28A0092B-C50C-407E-A947-70E740481C1C}">
                <a14:useLocalDpi xmlns:a14="http://schemas.microsoft.com/office/drawing/2010/main" val="0"/>
              </a:ext>
            </a:extLst>
          </a:blip>
          <a:srcRect l="18401" t="12604" r="74032" b="72353"/>
          <a:stretch/>
        </p:blipFill>
        <p:spPr bwMode="auto">
          <a:xfrm>
            <a:off x="152400" y="2785695"/>
            <a:ext cx="1512242" cy="1481505"/>
          </a:xfrm>
          <a:prstGeom prst="rect">
            <a:avLst/>
          </a:prstGeom>
          <a:noFill/>
          <a:scene3d>
            <a:camera prst="isometricLeftDown">
              <a:rot lat="900000" lon="1200000" rev="0"/>
            </a:camera>
            <a:lightRig rig="threePt" dir="t"/>
          </a:scene3d>
          <a:sp3d extrusionH="508000"/>
          <a:extLst>
            <a:ext uri="{909E8E84-426E-40DD-AFC4-6F175D3DCCD1}">
              <a14:hiddenFill xmlns:a14="http://schemas.microsoft.com/office/drawing/2010/main">
                <a:solidFill>
                  <a:srgbClr val="FFFFFF"/>
                </a:solidFill>
              </a14:hiddenFill>
            </a:ext>
          </a:extLst>
        </p:spPr>
      </p:pic>
      <p:sp>
        <p:nvSpPr>
          <p:cNvPr id="16" name="Rectangle 15"/>
          <p:cNvSpPr/>
          <p:nvPr/>
        </p:nvSpPr>
        <p:spPr>
          <a:xfrm>
            <a:off x="2903325" y="2967020"/>
            <a:ext cx="1308641" cy="1298582"/>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Rectangle 16"/>
          <p:cNvSpPr/>
          <p:nvPr/>
        </p:nvSpPr>
        <p:spPr>
          <a:xfrm>
            <a:off x="5910879" y="3381320"/>
            <a:ext cx="662236" cy="657145"/>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Rectangle 18"/>
          <p:cNvSpPr/>
          <p:nvPr/>
        </p:nvSpPr>
        <p:spPr>
          <a:xfrm>
            <a:off x="8243934" y="3455378"/>
            <a:ext cx="324359" cy="321866"/>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762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p:cNvSpPr/>
          <p:nvPr/>
        </p:nvSpPr>
        <p:spPr>
          <a:xfrm>
            <a:off x="10372114" y="3631352"/>
            <a:ext cx="154024" cy="152840"/>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1270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22" name="Straight Arrow Connector 21"/>
          <p:cNvCxnSpPr/>
          <p:nvPr/>
        </p:nvCxnSpPr>
        <p:spPr>
          <a:xfrm>
            <a:off x="1890466" y="3631352"/>
            <a:ext cx="101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4702938" y="3631352"/>
            <a:ext cx="101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7083149" y="3591249"/>
            <a:ext cx="101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9197352" y="3591249"/>
            <a:ext cx="101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78475" y="4505497"/>
                <a:ext cx="1329357" cy="646331"/>
              </a:xfrm>
              <a:prstGeom prst="rect">
                <a:avLst/>
              </a:prstGeom>
              <a:noFill/>
            </p:spPr>
            <p:txBody>
              <a:bodyPr wrap="square" rtlCol="0">
                <a:spAutoFit/>
              </a:bodyPr>
              <a:lstStyle/>
              <a:p>
                <a:pPr algn="ctr"/>
                <a14:m>
                  <m:oMath xmlns:m="http://schemas.openxmlformats.org/officeDocument/2006/math">
                    <m:r>
                      <a:rPr lang="en-US" i="1" dirty="0" smtClean="0">
                        <a:latin typeface="Cambria Math" charset="0"/>
                      </a:rPr>
                      <m:t>32</m:t>
                    </m:r>
                    <m:r>
                      <a:rPr lang="en-US" b="0" i="1" dirty="0" smtClean="0">
                        <a:latin typeface="Cambria Math" charset="0"/>
                      </a:rPr>
                      <m:t>×</m:t>
                    </m:r>
                    <m:r>
                      <a:rPr lang="en-US" i="1" dirty="0" smtClean="0">
                        <a:latin typeface="Cambria Math" charset="0"/>
                      </a:rPr>
                      <m:t>32</m:t>
                    </m:r>
                    <m:r>
                      <a:rPr lang="en-US" i="1" dirty="0">
                        <a:latin typeface="Cambria Math" charset="0"/>
                      </a:rPr>
                      <m:t>×</m:t>
                    </m:r>
                    <m:r>
                      <a:rPr lang="en-US" i="1" dirty="0" smtClean="0">
                        <a:latin typeface="Cambria Math" charset="0"/>
                      </a:rPr>
                      <m:t>3</m:t>
                    </m:r>
                  </m:oMath>
                </a14:m>
                <a:r>
                  <a:rPr lang="en-US" dirty="0"/>
                  <a:t> Input</a:t>
                </a:r>
              </a:p>
            </p:txBody>
          </p:sp>
        </mc:Choice>
        <mc:Fallback xmlns="">
          <p:sp>
            <p:nvSpPr>
              <p:cNvPr id="23" name="TextBox 22"/>
              <p:cNvSpPr txBox="1">
                <a:spLocks noRot="1" noChangeAspect="1" noMove="1" noResize="1" noEditPoints="1" noAdjustHandles="1" noChangeArrowheads="1" noChangeShapeType="1" noTextEdit="1"/>
              </p:cNvSpPr>
              <p:nvPr/>
            </p:nvSpPr>
            <p:spPr>
              <a:xfrm>
                <a:off x="278475" y="4505497"/>
                <a:ext cx="1329357" cy="646331"/>
              </a:xfrm>
              <a:prstGeom prst="rect">
                <a:avLst/>
              </a:prstGeom>
              <a:blipFill rotWithShape="0">
                <a:blip r:embed="rId4"/>
                <a:stretch>
                  <a:fillRect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041071" y="4505497"/>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28</m:t>
                      </m:r>
                      <m:r>
                        <a:rPr lang="en-US" i="1" dirty="0">
                          <a:latin typeface="Cambria Math" charset="0"/>
                        </a:rPr>
                        <m:t>×</m:t>
                      </m:r>
                      <m:r>
                        <a:rPr lang="en-US" i="1" dirty="0" smtClean="0">
                          <a:latin typeface="Cambria Math" charset="0"/>
                        </a:rPr>
                        <m:t>28</m:t>
                      </m:r>
                      <m:r>
                        <a:rPr lang="en-US" i="1" dirty="0">
                          <a:latin typeface="Cambria Math" charset="0"/>
                        </a:rPr>
                        <m:t>×</m:t>
                      </m:r>
                      <m:r>
                        <a:rPr lang="en-US" i="1" dirty="0" smtClean="0">
                          <a:latin typeface="Cambria Math" charset="0"/>
                        </a:rPr>
                        <m:t>4</m:t>
                      </m:r>
                    </m:oMath>
                  </m:oMathPara>
                </a14:m>
                <a:endParaRPr lang="en-US" i="1" dirty="0">
                  <a:latin typeface="Cambria Math" charset="0"/>
                </a:endParaRPr>
              </a:p>
              <a:p>
                <a:pPr algn="ctr"/>
                <a14:m>
                  <m:oMath xmlns:m="http://schemas.openxmlformats.org/officeDocument/2006/math">
                    <m:r>
                      <a:rPr lang="en-US" i="1" dirty="0" smtClean="0">
                        <a:latin typeface="Cambria Math" charset="0"/>
                      </a:rPr>
                      <m:t> </m:t>
                    </m:r>
                  </m:oMath>
                </a14:m>
                <a:r>
                  <a:rPr lang="en-US" dirty="0"/>
                  <a:t>Output</a:t>
                </a:r>
              </a:p>
            </p:txBody>
          </p:sp>
        </mc:Choice>
        <mc:Fallback xmlns="">
          <p:sp>
            <p:nvSpPr>
              <p:cNvPr id="29" name="TextBox 28"/>
              <p:cNvSpPr txBox="1">
                <a:spLocks noRot="1" noChangeAspect="1" noMove="1" noResize="1" noEditPoints="1" noAdjustHandles="1" noChangeArrowheads="1" noChangeShapeType="1" noTextEdit="1"/>
              </p:cNvSpPr>
              <p:nvPr/>
            </p:nvSpPr>
            <p:spPr>
              <a:xfrm>
                <a:off x="3041071" y="4505497"/>
                <a:ext cx="1329357" cy="646331"/>
              </a:xfrm>
              <a:prstGeom prst="rect">
                <a:avLst/>
              </a:prstGeom>
              <a:blipFill rotWithShape="0">
                <a:blip r:embed="rId5"/>
                <a:stretch>
                  <a:fillRect t="-13208" b="-6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693108" y="4505496"/>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14</m:t>
                      </m:r>
                      <m:r>
                        <a:rPr lang="en-US" i="1" dirty="0">
                          <a:latin typeface="Cambria Math" charset="0"/>
                        </a:rPr>
                        <m:t>×</m:t>
                      </m:r>
                      <m:r>
                        <a:rPr lang="en-US" i="1" dirty="0" smtClean="0">
                          <a:latin typeface="Cambria Math" charset="0"/>
                        </a:rPr>
                        <m:t>14</m:t>
                      </m:r>
                      <m:r>
                        <a:rPr lang="en-US" i="1" dirty="0">
                          <a:latin typeface="Cambria Math" charset="0"/>
                        </a:rPr>
                        <m:t>×</m:t>
                      </m:r>
                      <m:r>
                        <a:rPr lang="en-US" i="1" dirty="0" smtClean="0">
                          <a:latin typeface="Cambria Math" charset="0"/>
                        </a:rPr>
                        <m:t>6 </m:t>
                      </m:r>
                    </m:oMath>
                  </m:oMathPara>
                </a14:m>
                <a:endParaRPr lang="en-US" dirty="0"/>
              </a:p>
              <a:p>
                <a:pPr algn="ctr"/>
                <a:r>
                  <a:rPr lang="en-US" dirty="0"/>
                  <a:t>Output</a:t>
                </a:r>
              </a:p>
            </p:txBody>
          </p:sp>
        </mc:Choice>
        <mc:Fallback xmlns="">
          <p:sp>
            <p:nvSpPr>
              <p:cNvPr id="30" name="TextBox 29"/>
              <p:cNvSpPr txBox="1">
                <a:spLocks noRot="1" noChangeAspect="1" noMove="1" noResize="1" noEditPoints="1" noAdjustHandles="1" noChangeArrowheads="1" noChangeShapeType="1" noTextEdit="1"/>
              </p:cNvSpPr>
              <p:nvPr/>
            </p:nvSpPr>
            <p:spPr>
              <a:xfrm>
                <a:off x="5693108" y="4505496"/>
                <a:ext cx="1329357" cy="646331"/>
              </a:xfrm>
              <a:prstGeom prst="rect">
                <a:avLst/>
              </a:prstGeom>
              <a:blipFill rotWithShape="0">
                <a:blip r:embed="rId6"/>
                <a:stretch>
                  <a:fillRect t="-55660"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903614" y="4505496"/>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7</m:t>
                      </m:r>
                      <m:r>
                        <a:rPr lang="en-US" i="1" dirty="0">
                          <a:latin typeface="Cambria Math" charset="0"/>
                        </a:rPr>
                        <m:t>×</m:t>
                      </m:r>
                      <m:r>
                        <a:rPr lang="en-US" i="1" dirty="0" smtClean="0">
                          <a:latin typeface="Cambria Math" charset="0"/>
                        </a:rPr>
                        <m:t>7</m:t>
                      </m:r>
                      <m:r>
                        <a:rPr lang="en-US" i="1" dirty="0">
                          <a:latin typeface="Cambria Math" charset="0"/>
                        </a:rPr>
                        <m:t>×</m:t>
                      </m:r>
                      <m:r>
                        <a:rPr lang="en-US" i="1" dirty="0" smtClean="0">
                          <a:latin typeface="Cambria Math" charset="0"/>
                        </a:rPr>
                        <m:t>8 </m:t>
                      </m:r>
                    </m:oMath>
                  </m:oMathPara>
                </a14:m>
                <a:endParaRPr lang="en-US" dirty="0"/>
              </a:p>
              <a:p>
                <a:pPr algn="ctr"/>
                <a:r>
                  <a:rPr lang="en-US" dirty="0"/>
                  <a:t>Output</a:t>
                </a:r>
              </a:p>
            </p:txBody>
          </p:sp>
        </mc:Choice>
        <mc:Fallback xmlns="">
          <p:sp>
            <p:nvSpPr>
              <p:cNvPr id="31" name="TextBox 30"/>
              <p:cNvSpPr txBox="1">
                <a:spLocks noRot="1" noChangeAspect="1" noMove="1" noResize="1" noEditPoints="1" noAdjustHandles="1" noChangeArrowheads="1" noChangeShapeType="1" noTextEdit="1"/>
              </p:cNvSpPr>
              <p:nvPr/>
            </p:nvSpPr>
            <p:spPr>
              <a:xfrm>
                <a:off x="7903614" y="4505496"/>
                <a:ext cx="1329357" cy="646331"/>
              </a:xfrm>
              <a:prstGeom prst="rect">
                <a:avLst/>
              </a:prstGeom>
              <a:blipFill rotWithShape="0">
                <a:blip r:embed="rId7"/>
                <a:stretch>
                  <a:fillRect t="-55660"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984567" y="4505495"/>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1</m:t>
                      </m:r>
                      <m:r>
                        <a:rPr lang="en-US" i="1" dirty="0">
                          <a:latin typeface="Cambria Math" charset="0"/>
                        </a:rPr>
                        <m:t>×</m:t>
                      </m:r>
                      <m:r>
                        <a:rPr lang="en-US" i="1" dirty="0" smtClean="0">
                          <a:latin typeface="Cambria Math" charset="0"/>
                        </a:rPr>
                        <m:t>1</m:t>
                      </m:r>
                      <m:r>
                        <a:rPr lang="en-US" i="1" dirty="0">
                          <a:latin typeface="Cambria Math" charset="0"/>
                        </a:rPr>
                        <m:t>×</m:t>
                      </m:r>
                      <m:r>
                        <a:rPr lang="en-US" i="1" dirty="0" smtClean="0">
                          <a:latin typeface="Cambria Math" charset="0"/>
                        </a:rPr>
                        <m:t>10 </m:t>
                      </m:r>
                    </m:oMath>
                  </m:oMathPara>
                </a14:m>
                <a:endParaRPr lang="en-US" dirty="0"/>
              </a:p>
              <a:p>
                <a:pPr algn="ctr"/>
                <a:r>
                  <a:rPr lang="en-US" dirty="0"/>
                  <a:t>Output</a:t>
                </a:r>
              </a:p>
            </p:txBody>
          </p:sp>
        </mc:Choice>
        <mc:Fallback xmlns="">
          <p:sp>
            <p:nvSpPr>
              <p:cNvPr id="32" name="TextBox 31"/>
              <p:cNvSpPr txBox="1">
                <a:spLocks noRot="1" noChangeAspect="1" noMove="1" noResize="1" noEditPoints="1" noAdjustHandles="1" noChangeArrowheads="1" noChangeShapeType="1" noTextEdit="1"/>
              </p:cNvSpPr>
              <p:nvPr/>
            </p:nvSpPr>
            <p:spPr>
              <a:xfrm>
                <a:off x="9984567" y="4505495"/>
                <a:ext cx="1329357" cy="646331"/>
              </a:xfrm>
              <a:prstGeom prst="rect">
                <a:avLst/>
              </a:prstGeom>
              <a:blipFill rotWithShape="0">
                <a:blip r:embed="rId8"/>
                <a:stretch>
                  <a:fillRect t="-55660"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711714" y="2930928"/>
                <a:ext cx="1329357" cy="646331"/>
              </a:xfrm>
              <a:prstGeom prst="rect">
                <a:avLst/>
              </a:prstGeom>
              <a:noFill/>
            </p:spPr>
            <p:txBody>
              <a:bodyPr wrap="square" rtlCol="0">
                <a:spAutoFit/>
              </a:bodyPr>
              <a:lstStyle/>
              <a:p>
                <a:pPr algn="ctr"/>
                <a14:m>
                  <m:oMath xmlns:m="http://schemas.openxmlformats.org/officeDocument/2006/math">
                    <m:r>
                      <a:rPr lang="en-US" i="1" dirty="0" smtClean="0">
                        <a:latin typeface="Cambria Math" charset="0"/>
                      </a:rPr>
                      <m:t>5</m:t>
                    </m:r>
                    <m:r>
                      <a:rPr lang="en-US" b="0" i="1" dirty="0" smtClean="0">
                        <a:latin typeface="Cambria Math" charset="0"/>
                      </a:rPr>
                      <m:t>×</m:t>
                    </m:r>
                    <m:r>
                      <a:rPr lang="en-US" i="1" dirty="0" smtClean="0">
                        <a:latin typeface="Cambria Math" charset="0"/>
                      </a:rPr>
                      <m:t>5</m:t>
                    </m:r>
                    <m:r>
                      <a:rPr lang="en-US" b="0" i="1" dirty="0" smtClean="0">
                        <a:latin typeface="Cambria Math" charset="0"/>
                      </a:rPr>
                      <m:t>×</m:t>
                    </m:r>
                    <m:r>
                      <a:rPr lang="en-US" i="1" dirty="0" smtClean="0">
                        <a:latin typeface="Cambria Math" charset="0"/>
                      </a:rPr>
                      <m:t>3</m:t>
                    </m:r>
                    <m:r>
                      <a:rPr lang="en-US" b="0" i="1" dirty="0" smtClean="0">
                        <a:latin typeface="Cambria Math" charset="0"/>
                      </a:rPr>
                      <m:t>×</m:t>
                    </m:r>
                    <m:r>
                      <a:rPr lang="en-US" i="1" dirty="0" smtClean="0">
                        <a:latin typeface="Cambria Math" charset="0"/>
                      </a:rPr>
                      <m:t>4</m:t>
                    </m:r>
                  </m:oMath>
                </a14:m>
                <a:r>
                  <a:rPr lang="en-US" dirty="0"/>
                  <a:t> Conv Block</a:t>
                </a:r>
              </a:p>
            </p:txBody>
          </p:sp>
        </mc:Choice>
        <mc:Fallback xmlns="">
          <p:sp>
            <p:nvSpPr>
              <p:cNvPr id="33" name="TextBox 32"/>
              <p:cNvSpPr txBox="1">
                <a:spLocks noRot="1" noChangeAspect="1" noMove="1" noResize="1" noEditPoints="1" noAdjustHandles="1" noChangeArrowheads="1" noChangeShapeType="1" noTextEdit="1"/>
              </p:cNvSpPr>
              <p:nvPr/>
            </p:nvSpPr>
            <p:spPr>
              <a:xfrm>
                <a:off x="1711714" y="2930928"/>
                <a:ext cx="1329357" cy="646331"/>
              </a:xfrm>
              <a:prstGeom prst="rect">
                <a:avLst/>
              </a:prstGeom>
              <a:blipFill rotWithShape="0">
                <a:blip r:embed="rId9"/>
                <a:stretch>
                  <a:fillRect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359892" y="2836375"/>
                <a:ext cx="1984965"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15</m:t>
                      </m:r>
                      <m:r>
                        <a:rPr lang="en-US" b="0" i="1" dirty="0" smtClean="0">
                          <a:latin typeface="Cambria Math" charset="0"/>
                        </a:rPr>
                        <m:t>×</m:t>
                      </m:r>
                      <m:r>
                        <a:rPr lang="en-US" i="1" dirty="0" smtClean="0">
                          <a:latin typeface="Cambria Math" charset="0"/>
                        </a:rPr>
                        <m:t>15</m:t>
                      </m:r>
                      <m:r>
                        <a:rPr lang="en-US" b="0" i="1" dirty="0" smtClean="0">
                          <a:latin typeface="Cambria Math" charset="0"/>
                        </a:rPr>
                        <m:t>×</m:t>
                      </m:r>
                      <m:r>
                        <a:rPr lang="en-US" i="1" dirty="0" smtClean="0">
                          <a:latin typeface="Cambria Math" charset="0"/>
                        </a:rPr>
                        <m:t>4</m:t>
                      </m:r>
                      <m:r>
                        <a:rPr lang="en-US" b="0" i="1" dirty="0" smtClean="0">
                          <a:latin typeface="Cambria Math" charset="0"/>
                        </a:rPr>
                        <m:t>×</m:t>
                      </m:r>
                      <m:r>
                        <a:rPr lang="en-US" i="1" dirty="0" smtClean="0">
                          <a:latin typeface="Cambria Math" charset="0"/>
                        </a:rPr>
                        <m:t>6 </m:t>
                      </m:r>
                    </m:oMath>
                  </m:oMathPara>
                </a14:m>
                <a:endParaRPr lang="en-US" dirty="0"/>
              </a:p>
              <a:p>
                <a:pPr algn="ctr"/>
                <a:r>
                  <a:rPr lang="en-US" dirty="0"/>
                  <a:t>Conv Block</a:t>
                </a:r>
              </a:p>
            </p:txBody>
          </p:sp>
        </mc:Choice>
        <mc:Fallback xmlns="">
          <p:sp>
            <p:nvSpPr>
              <p:cNvPr id="34" name="TextBox 33"/>
              <p:cNvSpPr txBox="1">
                <a:spLocks noRot="1" noChangeAspect="1" noMove="1" noResize="1" noEditPoints="1" noAdjustHandles="1" noChangeArrowheads="1" noChangeShapeType="1" noTextEdit="1"/>
              </p:cNvSpPr>
              <p:nvPr/>
            </p:nvSpPr>
            <p:spPr>
              <a:xfrm>
                <a:off x="4359892" y="2836375"/>
                <a:ext cx="1984965" cy="646331"/>
              </a:xfrm>
              <a:prstGeom prst="rect">
                <a:avLst/>
              </a:prstGeom>
              <a:blipFill rotWithShape="0">
                <a:blip r:embed="rId10"/>
                <a:stretch>
                  <a:fillRect t="-54717"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924899" y="2836375"/>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8</m:t>
                      </m:r>
                      <m:r>
                        <a:rPr lang="en-US" b="0" i="1" dirty="0" smtClean="0">
                          <a:latin typeface="Cambria Math" charset="0"/>
                        </a:rPr>
                        <m:t>×8×6×</m:t>
                      </m:r>
                      <m:r>
                        <a:rPr lang="en-US" i="1" dirty="0" smtClean="0">
                          <a:latin typeface="Cambria Math" charset="0"/>
                        </a:rPr>
                        <m:t>8 </m:t>
                      </m:r>
                    </m:oMath>
                  </m:oMathPara>
                </a14:m>
                <a:endParaRPr lang="en-US" dirty="0"/>
              </a:p>
              <a:p>
                <a:pPr algn="ctr"/>
                <a:r>
                  <a:rPr lang="en-US" dirty="0"/>
                  <a:t>Conv Block</a:t>
                </a:r>
              </a:p>
            </p:txBody>
          </p:sp>
        </mc:Choice>
        <mc:Fallback xmlns="">
          <p:sp>
            <p:nvSpPr>
              <p:cNvPr id="35" name="TextBox 34"/>
              <p:cNvSpPr txBox="1">
                <a:spLocks noRot="1" noChangeAspect="1" noMove="1" noResize="1" noEditPoints="1" noAdjustHandles="1" noChangeArrowheads="1" noChangeShapeType="1" noTextEdit="1"/>
              </p:cNvSpPr>
              <p:nvPr/>
            </p:nvSpPr>
            <p:spPr>
              <a:xfrm>
                <a:off x="6924899" y="2836375"/>
                <a:ext cx="1329357" cy="646331"/>
              </a:xfrm>
              <a:prstGeom prst="rect">
                <a:avLst/>
              </a:prstGeom>
              <a:blipFill rotWithShape="0">
                <a:blip r:embed="rId11"/>
                <a:stretch>
                  <a:fillRect l="-1376" t="-54717"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9039102" y="2787856"/>
                <a:ext cx="1329357"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charset="0"/>
                        </a:rPr>
                        <m:t>7</m:t>
                      </m:r>
                      <m:r>
                        <a:rPr lang="en-US" b="0" i="1" dirty="0" smtClean="0">
                          <a:latin typeface="Cambria Math" charset="0"/>
                        </a:rPr>
                        <m:t>×</m:t>
                      </m:r>
                      <m:r>
                        <a:rPr lang="en-US" i="1" dirty="0" smtClean="0">
                          <a:latin typeface="Cambria Math" charset="0"/>
                        </a:rPr>
                        <m:t>7</m:t>
                      </m:r>
                      <m:r>
                        <a:rPr lang="en-US" b="0" i="1" dirty="0" smtClean="0">
                          <a:latin typeface="Cambria Math" charset="0"/>
                        </a:rPr>
                        <m:t>×</m:t>
                      </m:r>
                      <m:r>
                        <a:rPr lang="en-US" i="1" dirty="0" smtClean="0">
                          <a:latin typeface="Cambria Math" charset="0"/>
                        </a:rPr>
                        <m:t>8</m:t>
                      </m:r>
                      <m:r>
                        <a:rPr lang="en-US" b="0" i="1" dirty="0" smtClean="0">
                          <a:latin typeface="Cambria Math" charset="0"/>
                        </a:rPr>
                        <m:t>×</m:t>
                      </m:r>
                      <m:r>
                        <a:rPr lang="en-US" i="1" dirty="0" smtClean="0">
                          <a:latin typeface="Cambria Math" charset="0"/>
                        </a:rPr>
                        <m:t>10</m:t>
                      </m:r>
                    </m:oMath>
                  </m:oMathPara>
                </a14:m>
                <a:endParaRPr lang="en-US" i="1" dirty="0">
                  <a:latin typeface="Cambria Math" charset="0"/>
                </a:endParaRPr>
              </a:p>
              <a:p>
                <a:pPr algn="ctr"/>
                <a14:m>
                  <m:oMath xmlns:m="http://schemas.openxmlformats.org/officeDocument/2006/math">
                    <m:r>
                      <a:rPr lang="en-US" i="1" dirty="0" smtClean="0">
                        <a:latin typeface="Cambria Math" charset="0"/>
                      </a:rPr>
                      <m:t> </m:t>
                    </m:r>
                  </m:oMath>
                </a14:m>
                <a:r>
                  <a:rPr lang="en-US" dirty="0"/>
                  <a:t>Conv Block</a:t>
                </a:r>
              </a:p>
            </p:txBody>
          </p:sp>
        </mc:Choice>
        <mc:Fallback xmlns="">
          <p:sp>
            <p:nvSpPr>
              <p:cNvPr id="36" name="TextBox 35"/>
              <p:cNvSpPr txBox="1">
                <a:spLocks noRot="1" noChangeAspect="1" noMove="1" noResize="1" noEditPoints="1" noAdjustHandles="1" noChangeArrowheads="1" noChangeShapeType="1" noTextEdit="1"/>
              </p:cNvSpPr>
              <p:nvPr/>
            </p:nvSpPr>
            <p:spPr>
              <a:xfrm>
                <a:off x="9039102" y="2787856"/>
                <a:ext cx="1329357" cy="646331"/>
              </a:xfrm>
              <a:prstGeom prst="rect">
                <a:avLst/>
              </a:prstGeom>
              <a:blipFill rotWithShape="0">
                <a:blip r:embed="rId12"/>
                <a:stretch>
                  <a:fillRect l="-1376" t="-12264" b="-69811"/>
                </a:stretch>
              </a:blipFill>
            </p:spPr>
            <p:txBody>
              <a:bodyPr/>
              <a:lstStyle/>
              <a:p>
                <a:r>
                  <a:rPr lang="en-US">
                    <a:noFill/>
                  </a:rPr>
                  <a:t> </a:t>
                </a:r>
              </a:p>
            </p:txBody>
          </p:sp>
        </mc:Fallback>
      </mc:AlternateContent>
      <p:sp>
        <p:nvSpPr>
          <p:cNvPr id="24" name="Title 1"/>
          <p:cNvSpPr txBox="1">
            <a:spLocks/>
          </p:cNvSpPr>
          <p:nvPr/>
        </p:nvSpPr>
        <p:spPr>
          <a:xfrm rot="20161513">
            <a:off x="1508651" y="3001255"/>
            <a:ext cx="873266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a:ln>
                  <a:solidFill>
                    <a:schemeClr val="tx1"/>
                  </a:solidFill>
                </a:ln>
                <a:solidFill>
                  <a:srgbClr val="C00000"/>
                </a:solidFill>
                <a:latin typeface="Bernard MT Condensed" charset="0"/>
                <a:ea typeface="Bernard MT Condensed" charset="0"/>
                <a:cs typeface="Bernard MT Condensed" charset="0"/>
              </a:rPr>
              <a:t>CONVOLUTIONAL NEURAL NETWORK!</a:t>
            </a:r>
          </a:p>
        </p:txBody>
      </p:sp>
    </p:spTree>
    <p:extLst>
      <p:ext uri="{BB962C8B-B14F-4D97-AF65-F5344CB8AC3E}">
        <p14:creationId xmlns:p14="http://schemas.microsoft.com/office/powerpoint/2010/main" val="228004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4637" y="5616264"/>
            <a:ext cx="2726574" cy="461665"/>
          </a:xfrm>
          <a:prstGeom prst="rect">
            <a:avLst/>
          </a:prstGeom>
          <a:noFill/>
        </p:spPr>
        <p:txBody>
          <a:bodyPr wrap="square" rtlCol="0">
            <a:spAutoFit/>
          </a:bodyPr>
          <a:lstStyle/>
          <a:p>
            <a:r>
              <a:rPr lang="en-US" sz="2400" dirty="0" err="1"/>
              <a:t>AlexNet</a:t>
            </a:r>
            <a:r>
              <a:rPr lang="en-US" sz="2400" dirty="0"/>
              <a:t> – 2012</a:t>
            </a:r>
          </a:p>
        </p:txBody>
      </p:sp>
      <p:pic>
        <p:nvPicPr>
          <p:cNvPr id="8194" name="Picture 2" descr="mage result for alex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0"/>
            <a:ext cx="10043976" cy="285957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D7B82DD-568D-FA4A-B290-652F223E661D}"/>
              </a:ext>
            </a:extLst>
          </p:cNvPr>
          <p:cNvPicPr>
            <a:picLocks noChangeAspect="1"/>
          </p:cNvPicPr>
          <p:nvPr/>
        </p:nvPicPr>
        <p:blipFill>
          <a:blip r:embed="rId4"/>
          <a:stretch>
            <a:fillRect/>
          </a:stretch>
        </p:blipFill>
        <p:spPr>
          <a:xfrm>
            <a:off x="6553200" y="2362200"/>
            <a:ext cx="5638800" cy="4841154"/>
          </a:xfrm>
          <a:prstGeom prst="rect">
            <a:avLst/>
          </a:prstGeom>
        </p:spPr>
      </p:pic>
    </p:spTree>
    <p:extLst>
      <p:ext uri="{BB962C8B-B14F-4D97-AF65-F5344CB8AC3E}">
        <p14:creationId xmlns:p14="http://schemas.microsoft.com/office/powerpoint/2010/main" val="582162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80006"/>
            <a:ext cx="2458833" cy="533416"/>
          </a:xfrm>
          <a:prstGeom prst="rect">
            <a:avLst/>
          </a:prstGeom>
        </p:spPr>
        <p:txBody>
          <a:bodyPr vert="horz" wrap="square" lIns="0" tIns="20320" rIns="0" bIns="0" rtlCol="0" anchor="ctr">
            <a:spAutoFit/>
          </a:bodyPr>
          <a:lstStyle/>
          <a:p>
            <a:pPr marL="16933">
              <a:spcBef>
                <a:spcPts val="160"/>
              </a:spcBef>
            </a:pPr>
            <a:r>
              <a:rPr lang="en-US" altLang="zh-CN" sz="3333" dirty="0"/>
              <a:t>Introduction</a:t>
            </a:r>
            <a:endParaRPr sz="3333" dirty="0"/>
          </a:p>
        </p:txBody>
      </p:sp>
      <p:sp>
        <p:nvSpPr>
          <p:cNvPr id="3" name="object 3"/>
          <p:cNvSpPr txBox="1"/>
          <p:nvPr/>
        </p:nvSpPr>
        <p:spPr>
          <a:xfrm>
            <a:off x="633666" y="1566944"/>
            <a:ext cx="3740573" cy="2964914"/>
          </a:xfrm>
          <a:prstGeom prst="rect">
            <a:avLst/>
          </a:prstGeom>
        </p:spPr>
        <p:txBody>
          <a:bodyPr vert="horz" wrap="square" lIns="0" tIns="71120" rIns="0" bIns="0" rtlCol="0">
            <a:spAutoFit/>
          </a:bodyPr>
          <a:lstStyle/>
          <a:p>
            <a:pPr marL="505447" indent="-489361">
              <a:spcBef>
                <a:spcPts val="560"/>
              </a:spcBef>
              <a:buChar char="●"/>
              <a:tabLst>
                <a:tab pos="505447" algn="l"/>
                <a:tab pos="506294" algn="l"/>
              </a:tabLst>
            </a:pPr>
            <a:r>
              <a:rPr sz="2400" spc="-7" dirty="0">
                <a:latin typeface="Arial"/>
                <a:cs typeface="Arial"/>
              </a:rPr>
              <a:t>Introducing</a:t>
            </a:r>
            <a:r>
              <a:rPr sz="2400" spc="-133" dirty="0">
                <a:latin typeface="Arial"/>
                <a:cs typeface="Arial"/>
              </a:rPr>
              <a:t> </a:t>
            </a:r>
            <a:r>
              <a:rPr sz="2400" spc="-7" dirty="0">
                <a:latin typeface="Arial"/>
                <a:cs typeface="Arial"/>
              </a:rPr>
              <a:t>granularity</a:t>
            </a:r>
            <a:endParaRPr sz="2400" dirty="0">
              <a:latin typeface="Arial"/>
              <a:cs typeface="Arial"/>
            </a:endParaRPr>
          </a:p>
          <a:p>
            <a:pPr marL="505447" indent="-489361">
              <a:spcBef>
                <a:spcPts val="433"/>
              </a:spcBef>
              <a:buChar char="●"/>
              <a:tabLst>
                <a:tab pos="505447" algn="l"/>
                <a:tab pos="506294" algn="l"/>
              </a:tabLst>
            </a:pPr>
            <a:r>
              <a:rPr sz="2400" spc="-7" dirty="0">
                <a:latin typeface="Arial"/>
                <a:cs typeface="Arial"/>
              </a:rPr>
              <a:t>Subordinate</a:t>
            </a:r>
            <a:r>
              <a:rPr sz="2400" spc="-140" dirty="0">
                <a:latin typeface="Arial"/>
                <a:cs typeface="Arial"/>
              </a:rPr>
              <a:t> </a:t>
            </a:r>
            <a:r>
              <a:rPr sz="2400" dirty="0">
                <a:latin typeface="Arial"/>
                <a:cs typeface="Arial"/>
              </a:rPr>
              <a:t>categories</a:t>
            </a:r>
          </a:p>
          <a:p>
            <a:pPr marL="505447" indent="-489361">
              <a:spcBef>
                <a:spcPts val="433"/>
              </a:spcBef>
              <a:buChar char="●"/>
              <a:tabLst>
                <a:tab pos="505447" algn="l"/>
                <a:tab pos="506294" algn="l"/>
              </a:tabLst>
            </a:pPr>
            <a:r>
              <a:rPr sz="2400" spc="-7" dirty="0">
                <a:latin typeface="Arial"/>
                <a:cs typeface="Arial"/>
              </a:rPr>
              <a:t>Part</a:t>
            </a:r>
            <a:r>
              <a:rPr sz="2400" dirty="0">
                <a:latin typeface="Arial"/>
                <a:cs typeface="Arial"/>
              </a:rPr>
              <a:t>s</a:t>
            </a:r>
            <a:r>
              <a:rPr sz="2400" spc="-13" dirty="0">
                <a:latin typeface="Arial"/>
                <a:cs typeface="Arial"/>
              </a:rPr>
              <a:t> </a:t>
            </a:r>
            <a:r>
              <a:rPr sz="2400" dirty="0">
                <a:latin typeface="Arial"/>
                <a:cs typeface="Arial"/>
              </a:rPr>
              <a:t>&amp;</a:t>
            </a:r>
            <a:r>
              <a:rPr sz="2400" spc="-140" dirty="0">
                <a:latin typeface="Arial"/>
                <a:cs typeface="Arial"/>
              </a:rPr>
              <a:t> </a:t>
            </a:r>
            <a:r>
              <a:rPr sz="2400" spc="-7" dirty="0">
                <a:latin typeface="Arial"/>
                <a:cs typeface="Arial"/>
              </a:rPr>
              <a:t>Attributes</a:t>
            </a:r>
            <a:endParaRPr sz="2400" dirty="0">
              <a:latin typeface="Arial"/>
              <a:cs typeface="Arial"/>
            </a:endParaRPr>
          </a:p>
          <a:p>
            <a:pPr marL="505447" indent="-489361">
              <a:spcBef>
                <a:spcPts val="433"/>
              </a:spcBef>
              <a:buChar char="●"/>
              <a:tabLst>
                <a:tab pos="505447" algn="l"/>
                <a:tab pos="506294" algn="l"/>
              </a:tabLst>
            </a:pPr>
            <a:r>
              <a:rPr sz="2400" spc="-7" dirty="0">
                <a:latin typeface="Arial"/>
                <a:cs typeface="Arial"/>
              </a:rPr>
              <a:t>Long-tailed</a:t>
            </a:r>
            <a:r>
              <a:rPr sz="2400" spc="-100" dirty="0">
                <a:latin typeface="Arial"/>
                <a:cs typeface="Arial"/>
              </a:rPr>
              <a:t> </a:t>
            </a:r>
            <a:r>
              <a:rPr sz="2400" spc="-7" dirty="0">
                <a:latin typeface="Arial"/>
                <a:cs typeface="Arial"/>
              </a:rPr>
              <a:t>distributions</a:t>
            </a:r>
            <a:endParaRPr sz="2400" dirty="0">
              <a:latin typeface="Arial"/>
              <a:cs typeface="Arial"/>
            </a:endParaRPr>
          </a:p>
          <a:p>
            <a:pPr marL="505447" indent="-489361">
              <a:spcBef>
                <a:spcPts val="433"/>
              </a:spcBef>
              <a:buChar char="●"/>
              <a:tabLst>
                <a:tab pos="505447" algn="l"/>
                <a:tab pos="506294" algn="l"/>
              </a:tabLst>
            </a:pPr>
            <a:r>
              <a:rPr sz="2400" spc="-7" dirty="0">
                <a:latin typeface="Arial"/>
                <a:cs typeface="Arial"/>
              </a:rPr>
              <a:t>Popular</a:t>
            </a:r>
            <a:r>
              <a:rPr sz="2400" spc="-73" dirty="0">
                <a:latin typeface="Arial"/>
                <a:cs typeface="Arial"/>
              </a:rPr>
              <a:t> </a:t>
            </a:r>
            <a:r>
              <a:rPr sz="2400" spc="-7" dirty="0">
                <a:latin typeface="Arial"/>
                <a:cs typeface="Arial"/>
              </a:rPr>
              <a:t>datasets</a:t>
            </a:r>
            <a:endParaRPr sz="2400" dirty="0">
              <a:latin typeface="Arial"/>
              <a:cs typeface="Arial"/>
            </a:endParaRPr>
          </a:p>
          <a:p>
            <a:pPr marL="505447" indent="-489361">
              <a:spcBef>
                <a:spcPts val="433"/>
              </a:spcBef>
              <a:buChar char="●"/>
              <a:tabLst>
                <a:tab pos="505447" algn="l"/>
                <a:tab pos="506294" algn="l"/>
              </a:tabLst>
            </a:pPr>
            <a:r>
              <a:rPr sz="2400" spc="-7" dirty="0">
                <a:latin typeface="Arial"/>
                <a:cs typeface="Arial"/>
              </a:rPr>
              <a:t>Beyond</a:t>
            </a:r>
            <a:r>
              <a:rPr sz="2400" spc="-73" dirty="0">
                <a:latin typeface="Arial"/>
                <a:cs typeface="Arial"/>
              </a:rPr>
              <a:t> </a:t>
            </a:r>
            <a:r>
              <a:rPr sz="2400" dirty="0">
                <a:latin typeface="Arial"/>
                <a:cs typeface="Arial"/>
              </a:rPr>
              <a:t>categorization</a:t>
            </a:r>
          </a:p>
          <a:p>
            <a:pPr marL="505447" indent="-489361">
              <a:spcBef>
                <a:spcPts val="427"/>
              </a:spcBef>
              <a:buChar char="●"/>
              <a:tabLst>
                <a:tab pos="505447" algn="l"/>
                <a:tab pos="506294" algn="l"/>
              </a:tabLst>
            </a:pPr>
            <a:r>
              <a:rPr sz="2400" spc="-7" dirty="0">
                <a:latin typeface="Arial"/>
                <a:cs typeface="Arial"/>
              </a:rPr>
              <a:t>Open</a:t>
            </a:r>
            <a:r>
              <a:rPr sz="2400" spc="-67" dirty="0">
                <a:latin typeface="Arial"/>
                <a:cs typeface="Arial"/>
              </a:rPr>
              <a:t> </a:t>
            </a:r>
            <a:r>
              <a:rPr sz="2400" spc="-7" dirty="0">
                <a:latin typeface="Arial"/>
                <a:cs typeface="Arial"/>
              </a:rPr>
              <a:t>problems</a:t>
            </a:r>
            <a:endParaRPr sz="2400" dirty="0">
              <a:latin typeface="Arial"/>
              <a:cs typeface="Arial"/>
            </a:endParaRPr>
          </a:p>
        </p:txBody>
      </p:sp>
      <p:pic>
        <p:nvPicPr>
          <p:cNvPr id="4" name="object 4"/>
          <p:cNvPicPr/>
          <p:nvPr/>
        </p:nvPicPr>
        <p:blipFill>
          <a:blip r:embed="rId2" cstate="print"/>
          <a:stretch>
            <a:fillRect/>
          </a:stretch>
        </p:blipFill>
        <p:spPr>
          <a:xfrm>
            <a:off x="5416398" y="538346"/>
            <a:ext cx="6207535" cy="577037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524001" y="1782442"/>
            <a:ext cx="3697393" cy="3900593"/>
            <a:chOff x="1143000" y="1336831"/>
            <a:chExt cx="2773045" cy="2925445"/>
          </a:xfrm>
        </p:grpSpPr>
        <p:sp>
          <p:nvSpPr>
            <p:cNvPr id="5" name="object 5"/>
            <p:cNvSpPr/>
            <p:nvPr/>
          </p:nvSpPr>
          <p:spPr>
            <a:xfrm>
              <a:off x="1143000" y="1336831"/>
              <a:ext cx="2773045" cy="2925445"/>
            </a:xfrm>
            <a:custGeom>
              <a:avLst/>
              <a:gdLst/>
              <a:ahLst/>
              <a:cxnLst/>
              <a:rect l="l" t="t" r="r" b="b"/>
              <a:pathLst>
                <a:path w="2773045" h="2925445">
                  <a:moveTo>
                    <a:pt x="2551991" y="2925250"/>
                  </a:moveTo>
                  <a:lnTo>
                    <a:pt x="220676" y="2925250"/>
                  </a:lnTo>
                  <a:lnTo>
                    <a:pt x="176202" y="2920767"/>
                  </a:lnTo>
                  <a:lnTo>
                    <a:pt x="134779" y="2907908"/>
                  </a:lnTo>
                  <a:lnTo>
                    <a:pt x="97294" y="2887562"/>
                  </a:lnTo>
                  <a:lnTo>
                    <a:pt x="64634" y="2860616"/>
                  </a:lnTo>
                  <a:lnTo>
                    <a:pt x="37688" y="2827956"/>
                  </a:lnTo>
                  <a:lnTo>
                    <a:pt x="17341" y="2790471"/>
                  </a:lnTo>
                  <a:lnTo>
                    <a:pt x="4483" y="2749047"/>
                  </a:lnTo>
                  <a:lnTo>
                    <a:pt x="0" y="2704573"/>
                  </a:lnTo>
                  <a:lnTo>
                    <a:pt x="0" y="220676"/>
                  </a:lnTo>
                  <a:lnTo>
                    <a:pt x="4483" y="176202"/>
                  </a:lnTo>
                  <a:lnTo>
                    <a:pt x="17341" y="134779"/>
                  </a:lnTo>
                  <a:lnTo>
                    <a:pt x="37688" y="97294"/>
                  </a:lnTo>
                  <a:lnTo>
                    <a:pt x="64634" y="64634"/>
                  </a:lnTo>
                  <a:lnTo>
                    <a:pt x="97294" y="37688"/>
                  </a:lnTo>
                  <a:lnTo>
                    <a:pt x="134779" y="17341"/>
                  </a:lnTo>
                  <a:lnTo>
                    <a:pt x="176202" y="4483"/>
                  </a:lnTo>
                  <a:lnTo>
                    <a:pt x="220676" y="0"/>
                  </a:lnTo>
                  <a:lnTo>
                    <a:pt x="2551991" y="0"/>
                  </a:lnTo>
                  <a:lnTo>
                    <a:pt x="2595244" y="4279"/>
                  </a:lnTo>
                  <a:lnTo>
                    <a:pt x="2636440" y="16798"/>
                  </a:lnTo>
                  <a:lnTo>
                    <a:pt x="2674423" y="37076"/>
                  </a:lnTo>
                  <a:lnTo>
                    <a:pt x="2708033" y="64634"/>
                  </a:lnTo>
                  <a:lnTo>
                    <a:pt x="2735592" y="98245"/>
                  </a:lnTo>
                  <a:lnTo>
                    <a:pt x="2755870" y="136227"/>
                  </a:lnTo>
                  <a:lnTo>
                    <a:pt x="2768388" y="177423"/>
                  </a:lnTo>
                  <a:lnTo>
                    <a:pt x="2772668" y="220676"/>
                  </a:lnTo>
                  <a:lnTo>
                    <a:pt x="2772668" y="2704573"/>
                  </a:lnTo>
                  <a:lnTo>
                    <a:pt x="2768184" y="2749047"/>
                  </a:lnTo>
                  <a:lnTo>
                    <a:pt x="2755326" y="2790471"/>
                  </a:lnTo>
                  <a:lnTo>
                    <a:pt x="2734980" y="2827956"/>
                  </a:lnTo>
                  <a:lnTo>
                    <a:pt x="2708033" y="2860616"/>
                  </a:lnTo>
                  <a:lnTo>
                    <a:pt x="2675374" y="2887562"/>
                  </a:lnTo>
                  <a:lnTo>
                    <a:pt x="2637888" y="2907908"/>
                  </a:lnTo>
                  <a:lnTo>
                    <a:pt x="2596465" y="2920767"/>
                  </a:lnTo>
                  <a:lnTo>
                    <a:pt x="2551991" y="2925250"/>
                  </a:lnTo>
                  <a:close/>
                </a:path>
              </a:pathLst>
            </a:custGeom>
            <a:solidFill>
              <a:srgbClr val="0096FF">
                <a:alpha val="27058"/>
              </a:srgbClr>
            </a:solidFill>
          </p:spPr>
          <p:txBody>
            <a:bodyPr wrap="square" lIns="0" tIns="0" rIns="0" bIns="0" rtlCol="0"/>
            <a:lstStyle/>
            <a:p>
              <a:endParaRPr sz="2400"/>
            </a:p>
          </p:txBody>
        </p:sp>
        <p:pic>
          <p:nvPicPr>
            <p:cNvPr id="6" name="object 6"/>
            <p:cNvPicPr/>
            <p:nvPr/>
          </p:nvPicPr>
          <p:blipFill>
            <a:blip r:embed="rId3" cstate="print"/>
            <a:stretch>
              <a:fillRect/>
            </a:stretch>
          </p:blipFill>
          <p:spPr>
            <a:xfrm>
              <a:off x="2147724" y="2413045"/>
              <a:ext cx="665891" cy="466693"/>
            </a:xfrm>
            <a:prstGeom prst="rect">
              <a:avLst/>
            </a:prstGeom>
          </p:spPr>
        </p:pic>
        <p:pic>
          <p:nvPicPr>
            <p:cNvPr id="7" name="object 7"/>
            <p:cNvPicPr/>
            <p:nvPr/>
          </p:nvPicPr>
          <p:blipFill>
            <a:blip r:embed="rId4" cstate="print"/>
            <a:stretch>
              <a:fillRect/>
            </a:stretch>
          </p:blipFill>
          <p:spPr>
            <a:xfrm>
              <a:off x="2081049" y="2370182"/>
              <a:ext cx="799241" cy="638143"/>
            </a:xfrm>
            <a:prstGeom prst="rect">
              <a:avLst/>
            </a:prstGeom>
          </p:spPr>
        </p:pic>
        <p:sp>
          <p:nvSpPr>
            <p:cNvPr id="8" name="object 8"/>
            <p:cNvSpPr/>
            <p:nvPr/>
          </p:nvSpPr>
          <p:spPr>
            <a:xfrm>
              <a:off x="1506685" y="1596083"/>
              <a:ext cx="2026920" cy="1282700"/>
            </a:xfrm>
            <a:custGeom>
              <a:avLst/>
              <a:gdLst/>
              <a:ahLst/>
              <a:cxnLst/>
              <a:rect l="l" t="t" r="r" b="b"/>
              <a:pathLst>
                <a:path w="2026920" h="1282700">
                  <a:moveTo>
                    <a:pt x="0" y="931497"/>
                  </a:moveTo>
                  <a:lnTo>
                    <a:pt x="1134205" y="524402"/>
                  </a:lnTo>
                </a:path>
                <a:path w="2026920" h="1282700">
                  <a:moveTo>
                    <a:pt x="1202546" y="0"/>
                  </a:moveTo>
                  <a:lnTo>
                    <a:pt x="1127508" y="528223"/>
                  </a:lnTo>
                </a:path>
                <a:path w="2026920" h="1282700">
                  <a:moveTo>
                    <a:pt x="2026741" y="1282216"/>
                  </a:moveTo>
                  <a:lnTo>
                    <a:pt x="1124768" y="520535"/>
                  </a:lnTo>
                </a:path>
              </a:pathLst>
            </a:custGeom>
            <a:ln w="50799">
              <a:solidFill>
                <a:srgbClr val="000000"/>
              </a:solidFill>
            </a:ln>
          </p:spPr>
          <p:txBody>
            <a:bodyPr wrap="square" lIns="0" tIns="0" rIns="0" bIns="0" rtlCol="0"/>
            <a:lstStyle/>
            <a:p>
              <a:endParaRPr sz="2400"/>
            </a:p>
          </p:txBody>
        </p:sp>
        <p:pic>
          <p:nvPicPr>
            <p:cNvPr id="9" name="object 9"/>
            <p:cNvPicPr/>
            <p:nvPr/>
          </p:nvPicPr>
          <p:blipFill>
            <a:blip r:embed="rId5" cstate="print"/>
            <a:stretch>
              <a:fillRect/>
            </a:stretch>
          </p:blipFill>
          <p:spPr>
            <a:xfrm>
              <a:off x="1408499" y="1597199"/>
              <a:ext cx="773025" cy="643556"/>
            </a:xfrm>
            <a:prstGeom prst="rect">
              <a:avLst/>
            </a:prstGeom>
          </p:spPr>
        </p:pic>
        <p:pic>
          <p:nvPicPr>
            <p:cNvPr id="10" name="object 10"/>
            <p:cNvPicPr/>
            <p:nvPr/>
          </p:nvPicPr>
          <p:blipFill>
            <a:blip r:embed="rId6" cstate="print"/>
            <a:stretch>
              <a:fillRect/>
            </a:stretch>
          </p:blipFill>
          <p:spPr>
            <a:xfrm>
              <a:off x="1332968" y="1538464"/>
              <a:ext cx="946393" cy="843798"/>
            </a:xfrm>
            <a:prstGeom prst="rect">
              <a:avLst/>
            </a:prstGeom>
          </p:spPr>
        </p:pic>
        <p:pic>
          <p:nvPicPr>
            <p:cNvPr id="11" name="object 11"/>
            <p:cNvPicPr/>
            <p:nvPr/>
          </p:nvPicPr>
          <p:blipFill>
            <a:blip r:embed="rId7" cstate="print"/>
            <a:stretch>
              <a:fillRect/>
            </a:stretch>
          </p:blipFill>
          <p:spPr>
            <a:xfrm>
              <a:off x="1987469" y="1522457"/>
              <a:ext cx="448802" cy="541530"/>
            </a:xfrm>
            <a:prstGeom prst="rect">
              <a:avLst/>
            </a:prstGeom>
          </p:spPr>
        </p:pic>
        <p:pic>
          <p:nvPicPr>
            <p:cNvPr id="12" name="object 12"/>
            <p:cNvPicPr/>
            <p:nvPr/>
          </p:nvPicPr>
          <p:blipFill>
            <a:blip r:embed="rId8" cstate="print"/>
            <a:stretch>
              <a:fillRect/>
            </a:stretch>
          </p:blipFill>
          <p:spPr>
            <a:xfrm>
              <a:off x="1920794" y="1479595"/>
              <a:ext cx="582152" cy="712980"/>
            </a:xfrm>
            <a:prstGeom prst="rect">
              <a:avLst/>
            </a:prstGeom>
          </p:spPr>
        </p:pic>
        <p:pic>
          <p:nvPicPr>
            <p:cNvPr id="13" name="object 13"/>
            <p:cNvPicPr/>
            <p:nvPr/>
          </p:nvPicPr>
          <p:blipFill>
            <a:blip r:embed="rId9" cstate="print"/>
            <a:stretch>
              <a:fillRect/>
            </a:stretch>
          </p:blipFill>
          <p:spPr>
            <a:xfrm>
              <a:off x="2930699" y="1681884"/>
              <a:ext cx="665891" cy="500974"/>
            </a:xfrm>
            <a:prstGeom prst="rect">
              <a:avLst/>
            </a:prstGeom>
          </p:spPr>
        </p:pic>
        <p:pic>
          <p:nvPicPr>
            <p:cNvPr id="14" name="object 14"/>
            <p:cNvPicPr/>
            <p:nvPr/>
          </p:nvPicPr>
          <p:blipFill>
            <a:blip r:embed="rId10" cstate="print"/>
            <a:stretch>
              <a:fillRect/>
            </a:stretch>
          </p:blipFill>
          <p:spPr>
            <a:xfrm>
              <a:off x="2864024" y="1639022"/>
              <a:ext cx="799241" cy="672424"/>
            </a:xfrm>
            <a:prstGeom prst="rect">
              <a:avLst/>
            </a:prstGeom>
          </p:spPr>
        </p:pic>
      </p:grpSp>
      <p:sp>
        <p:nvSpPr>
          <p:cNvPr id="15" name="object 15"/>
          <p:cNvSpPr txBox="1"/>
          <p:nvPr/>
        </p:nvSpPr>
        <p:spPr>
          <a:xfrm>
            <a:off x="2708095" y="4132694"/>
            <a:ext cx="1329267" cy="352170"/>
          </a:xfrm>
          <a:prstGeom prst="rect">
            <a:avLst/>
          </a:prstGeom>
          <a:ln w="25399">
            <a:solidFill>
              <a:srgbClr val="000000"/>
            </a:solidFill>
          </a:ln>
        </p:spPr>
        <p:txBody>
          <a:bodyPr vert="horz" wrap="square" lIns="0" tIns="23707" rIns="0" bIns="0" rtlCol="0">
            <a:spAutoFit/>
          </a:bodyPr>
          <a:lstStyle/>
          <a:p>
            <a:pPr marL="101597">
              <a:spcBef>
                <a:spcPts val="187"/>
              </a:spcBef>
            </a:pPr>
            <a:r>
              <a:rPr sz="2133" spc="-7" dirty="0">
                <a:latin typeface="Gill Sans"/>
                <a:cs typeface="Gill Sans"/>
              </a:rPr>
              <a:t>Meta</a:t>
            </a:r>
            <a:r>
              <a:rPr sz="2133" spc="-67" dirty="0">
                <a:latin typeface="Gill Sans"/>
                <a:cs typeface="Gill Sans"/>
              </a:rPr>
              <a:t> </a:t>
            </a:r>
            <a:r>
              <a:rPr sz="2133" spc="-7" dirty="0">
                <a:latin typeface="Gill Sans"/>
                <a:cs typeface="Gill Sans"/>
              </a:rPr>
              <a:t>class</a:t>
            </a:r>
            <a:endParaRPr sz="2133">
              <a:latin typeface="Gill Sans"/>
              <a:cs typeface="Gill Sans"/>
            </a:endParaRPr>
          </a:p>
        </p:txBody>
      </p:sp>
      <p:pic>
        <p:nvPicPr>
          <p:cNvPr id="16" name="object 16"/>
          <p:cNvPicPr/>
          <p:nvPr/>
        </p:nvPicPr>
        <p:blipFill>
          <a:blip r:embed="rId11" cstate="print"/>
          <a:stretch>
            <a:fillRect/>
          </a:stretch>
        </p:blipFill>
        <p:spPr>
          <a:xfrm>
            <a:off x="2342352" y="4607336"/>
            <a:ext cx="2060187" cy="414984"/>
          </a:xfrm>
          <a:prstGeom prst="rect">
            <a:avLst/>
          </a:prstGeom>
        </p:spPr>
      </p:pic>
      <p:sp>
        <p:nvSpPr>
          <p:cNvPr id="17" name="object 17"/>
          <p:cNvSpPr txBox="1"/>
          <p:nvPr/>
        </p:nvSpPr>
        <p:spPr>
          <a:xfrm>
            <a:off x="1929963" y="5102614"/>
            <a:ext cx="616373" cy="352170"/>
          </a:xfrm>
          <a:prstGeom prst="rect">
            <a:avLst/>
          </a:prstGeom>
          <a:ln w="25399">
            <a:solidFill>
              <a:srgbClr val="000000"/>
            </a:solidFill>
          </a:ln>
        </p:spPr>
        <p:txBody>
          <a:bodyPr vert="horz" wrap="square" lIns="0" tIns="23707" rIns="0" bIns="0" rtlCol="0">
            <a:spAutoFit/>
          </a:bodyPr>
          <a:lstStyle/>
          <a:p>
            <a:pPr marL="81278">
              <a:spcBef>
                <a:spcPts val="187"/>
              </a:spcBef>
            </a:pPr>
            <a:r>
              <a:rPr sz="2133" spc="-13" dirty="0">
                <a:latin typeface="Gill Sans"/>
                <a:cs typeface="Gill Sans"/>
              </a:rPr>
              <a:t>Bird</a:t>
            </a:r>
            <a:endParaRPr sz="2133">
              <a:latin typeface="Gill Sans"/>
              <a:cs typeface="Gill Sans"/>
            </a:endParaRPr>
          </a:p>
        </p:txBody>
      </p:sp>
      <p:sp>
        <p:nvSpPr>
          <p:cNvPr id="18" name="object 18"/>
          <p:cNvSpPr txBox="1"/>
          <p:nvPr/>
        </p:nvSpPr>
        <p:spPr>
          <a:xfrm>
            <a:off x="3009371" y="5102614"/>
            <a:ext cx="616373" cy="352170"/>
          </a:xfrm>
          <a:prstGeom prst="rect">
            <a:avLst/>
          </a:prstGeom>
          <a:ln w="25399">
            <a:solidFill>
              <a:srgbClr val="000000"/>
            </a:solidFill>
          </a:ln>
        </p:spPr>
        <p:txBody>
          <a:bodyPr vert="horz" wrap="square" lIns="0" tIns="23707" rIns="0" bIns="0" rtlCol="0">
            <a:spAutoFit/>
          </a:bodyPr>
          <a:lstStyle/>
          <a:p>
            <a:pPr marL="73657">
              <a:spcBef>
                <a:spcPts val="187"/>
              </a:spcBef>
            </a:pPr>
            <a:r>
              <a:rPr sz="2133" dirty="0">
                <a:latin typeface="Gill Sans"/>
                <a:cs typeface="Gill Sans"/>
              </a:rPr>
              <a:t>Dog</a:t>
            </a:r>
            <a:endParaRPr sz="2133">
              <a:latin typeface="Gill Sans"/>
              <a:cs typeface="Gill Sans"/>
            </a:endParaRPr>
          </a:p>
        </p:txBody>
      </p:sp>
      <p:sp>
        <p:nvSpPr>
          <p:cNvPr id="19" name="object 19"/>
          <p:cNvSpPr txBox="1"/>
          <p:nvPr/>
        </p:nvSpPr>
        <p:spPr>
          <a:xfrm>
            <a:off x="4039222" y="5102614"/>
            <a:ext cx="930487" cy="352170"/>
          </a:xfrm>
          <a:prstGeom prst="rect">
            <a:avLst/>
          </a:prstGeom>
          <a:ln w="25399">
            <a:solidFill>
              <a:srgbClr val="000000"/>
            </a:solidFill>
          </a:ln>
        </p:spPr>
        <p:txBody>
          <a:bodyPr vert="horz" wrap="square" lIns="0" tIns="23707" rIns="0" bIns="0" rtlCol="0">
            <a:spAutoFit/>
          </a:bodyPr>
          <a:lstStyle/>
          <a:p>
            <a:pPr marL="51645">
              <a:spcBef>
                <a:spcPts val="187"/>
              </a:spcBef>
            </a:pPr>
            <a:r>
              <a:rPr sz="2133" spc="-7" dirty="0">
                <a:latin typeface="Gill Sans"/>
                <a:cs typeface="Gill Sans"/>
              </a:rPr>
              <a:t>Orange</a:t>
            </a:r>
            <a:endParaRPr sz="2133">
              <a:latin typeface="Gill Sans"/>
              <a:cs typeface="Gill Sans"/>
            </a:endParaRPr>
          </a:p>
        </p:txBody>
      </p:sp>
      <p:sp>
        <p:nvSpPr>
          <p:cNvPr id="20" name="object 20"/>
          <p:cNvSpPr txBox="1"/>
          <p:nvPr/>
        </p:nvSpPr>
        <p:spPr>
          <a:xfrm>
            <a:off x="3694887" y="5153277"/>
            <a:ext cx="237067" cy="263320"/>
          </a:xfrm>
          <a:prstGeom prst="rect">
            <a:avLst/>
          </a:prstGeom>
        </p:spPr>
        <p:txBody>
          <a:bodyPr vert="horz" wrap="square" lIns="0" tIns="16933" rIns="0" bIns="0" rtlCol="0">
            <a:spAutoFit/>
          </a:bodyPr>
          <a:lstStyle/>
          <a:p>
            <a:pPr marL="16933">
              <a:spcBef>
                <a:spcPts val="133"/>
              </a:spcBef>
            </a:pPr>
            <a:r>
              <a:rPr sz="1600" dirty="0">
                <a:latin typeface="Arial"/>
                <a:cs typeface="Arial"/>
              </a:rPr>
              <a:t>…</a:t>
            </a:r>
            <a:endParaRPr sz="1600">
              <a:latin typeface="Arial"/>
              <a:cs typeface="Arial"/>
            </a:endParaRPr>
          </a:p>
        </p:txBody>
      </p:sp>
      <p:sp>
        <p:nvSpPr>
          <p:cNvPr id="21" name="object 21"/>
          <p:cNvSpPr txBox="1"/>
          <p:nvPr/>
        </p:nvSpPr>
        <p:spPr>
          <a:xfrm>
            <a:off x="2633339" y="5153277"/>
            <a:ext cx="237067" cy="263320"/>
          </a:xfrm>
          <a:prstGeom prst="rect">
            <a:avLst/>
          </a:prstGeom>
        </p:spPr>
        <p:txBody>
          <a:bodyPr vert="horz" wrap="square" lIns="0" tIns="16933" rIns="0" bIns="0" rtlCol="0">
            <a:spAutoFit/>
          </a:bodyPr>
          <a:lstStyle/>
          <a:p>
            <a:pPr marL="16933">
              <a:spcBef>
                <a:spcPts val="133"/>
              </a:spcBef>
            </a:pPr>
            <a:r>
              <a:rPr sz="1600" dirty="0">
                <a:latin typeface="Arial"/>
                <a:cs typeface="Arial"/>
              </a:rPr>
              <a:t>…</a:t>
            </a:r>
            <a:endParaRPr sz="1600">
              <a:latin typeface="Arial"/>
              <a:cs typeface="Arial"/>
            </a:endParaRPr>
          </a:p>
        </p:txBody>
      </p:sp>
      <p:sp>
        <p:nvSpPr>
          <p:cNvPr id="22" name="object 22"/>
          <p:cNvSpPr txBox="1"/>
          <p:nvPr/>
        </p:nvSpPr>
        <p:spPr>
          <a:xfrm>
            <a:off x="2137285" y="5708953"/>
            <a:ext cx="2616200" cy="550449"/>
          </a:xfrm>
          <a:prstGeom prst="rect">
            <a:avLst/>
          </a:prstGeom>
        </p:spPr>
        <p:txBody>
          <a:bodyPr vert="horz" wrap="square" lIns="0" tIns="16933" rIns="0" bIns="0" rtlCol="0">
            <a:spAutoFit/>
          </a:bodyPr>
          <a:lstStyle/>
          <a:p>
            <a:pPr marL="553706" marR="6773" indent="-537620">
              <a:spcBef>
                <a:spcPts val="133"/>
              </a:spcBef>
            </a:pPr>
            <a:r>
              <a:rPr sz="1733" spc="-27" dirty="0">
                <a:latin typeface="Gill Sans"/>
                <a:cs typeface="Gill Sans"/>
              </a:rPr>
              <a:t>Traditional </a:t>
            </a:r>
            <a:r>
              <a:rPr sz="1733" spc="-7" dirty="0">
                <a:latin typeface="Gill Sans"/>
                <a:cs typeface="Gill Sans"/>
              </a:rPr>
              <a:t>image recognition </a:t>
            </a:r>
            <a:r>
              <a:rPr sz="1733" spc="-467" dirty="0">
                <a:latin typeface="Gill Sans"/>
                <a:cs typeface="Gill Sans"/>
              </a:rPr>
              <a:t> </a:t>
            </a:r>
            <a:r>
              <a:rPr sz="1733" spc="-7" dirty="0">
                <a:latin typeface="Gill Sans"/>
                <a:cs typeface="Gill Sans"/>
              </a:rPr>
              <a:t>(Coarse-grained)</a:t>
            </a:r>
            <a:endParaRPr sz="1733">
              <a:latin typeface="Gill Sans"/>
              <a:cs typeface="Gill Sans"/>
            </a:endParaRPr>
          </a:p>
        </p:txBody>
      </p:sp>
      <p:sp>
        <p:nvSpPr>
          <p:cNvPr id="23" name="object 23"/>
          <p:cNvSpPr txBox="1"/>
          <p:nvPr/>
        </p:nvSpPr>
        <p:spPr>
          <a:xfrm>
            <a:off x="7429587" y="5841036"/>
            <a:ext cx="2766060" cy="283774"/>
          </a:xfrm>
          <a:prstGeom prst="rect">
            <a:avLst/>
          </a:prstGeom>
        </p:spPr>
        <p:txBody>
          <a:bodyPr vert="horz" wrap="square" lIns="0" tIns="16933" rIns="0" bIns="0" rtlCol="0">
            <a:spAutoFit/>
          </a:bodyPr>
          <a:lstStyle/>
          <a:p>
            <a:pPr marL="16933">
              <a:spcBef>
                <a:spcPts val="133"/>
              </a:spcBef>
            </a:pPr>
            <a:r>
              <a:rPr sz="1733" spc="-7" dirty="0">
                <a:solidFill>
                  <a:srgbClr val="DE4F01"/>
                </a:solidFill>
                <a:latin typeface="Gill Sans"/>
                <a:cs typeface="Gill Sans"/>
              </a:rPr>
              <a:t>Fine-grained</a:t>
            </a:r>
            <a:r>
              <a:rPr sz="1733" spc="-47" dirty="0">
                <a:solidFill>
                  <a:srgbClr val="DE4F01"/>
                </a:solidFill>
                <a:latin typeface="Gill Sans"/>
                <a:cs typeface="Gill Sans"/>
              </a:rPr>
              <a:t> </a:t>
            </a:r>
            <a:r>
              <a:rPr sz="1733" spc="-7" dirty="0">
                <a:solidFill>
                  <a:srgbClr val="DE4F01"/>
                </a:solidFill>
                <a:latin typeface="Gill Sans"/>
                <a:cs typeface="Gill Sans"/>
              </a:rPr>
              <a:t>image</a:t>
            </a:r>
            <a:r>
              <a:rPr sz="1733" spc="-40" dirty="0">
                <a:solidFill>
                  <a:srgbClr val="DE4F01"/>
                </a:solidFill>
                <a:latin typeface="Gill Sans"/>
                <a:cs typeface="Gill Sans"/>
              </a:rPr>
              <a:t> </a:t>
            </a:r>
            <a:r>
              <a:rPr sz="1733" spc="-7" dirty="0">
                <a:solidFill>
                  <a:srgbClr val="DE4F01"/>
                </a:solidFill>
                <a:latin typeface="Gill Sans"/>
                <a:cs typeface="Gill Sans"/>
              </a:rPr>
              <a:t>recognition</a:t>
            </a:r>
            <a:endParaRPr sz="1733">
              <a:latin typeface="Gill Sans"/>
              <a:cs typeface="Gill Sans"/>
            </a:endParaRPr>
          </a:p>
        </p:txBody>
      </p:sp>
      <p:grpSp>
        <p:nvGrpSpPr>
          <p:cNvPr id="24" name="object 24"/>
          <p:cNvGrpSpPr/>
          <p:nvPr/>
        </p:nvGrpSpPr>
        <p:grpSpPr>
          <a:xfrm>
            <a:off x="6889750" y="1782442"/>
            <a:ext cx="3697393" cy="3900593"/>
            <a:chOff x="5167312" y="1336831"/>
            <a:chExt cx="2773045" cy="2925445"/>
          </a:xfrm>
        </p:grpSpPr>
        <p:sp>
          <p:nvSpPr>
            <p:cNvPr id="25" name="object 25"/>
            <p:cNvSpPr/>
            <p:nvPr/>
          </p:nvSpPr>
          <p:spPr>
            <a:xfrm>
              <a:off x="5167312" y="1336831"/>
              <a:ext cx="2773045" cy="2925445"/>
            </a:xfrm>
            <a:custGeom>
              <a:avLst/>
              <a:gdLst/>
              <a:ahLst/>
              <a:cxnLst/>
              <a:rect l="l" t="t" r="r" b="b"/>
              <a:pathLst>
                <a:path w="2773045" h="2925445">
                  <a:moveTo>
                    <a:pt x="2551991" y="2925250"/>
                  </a:moveTo>
                  <a:lnTo>
                    <a:pt x="220676" y="2925250"/>
                  </a:lnTo>
                  <a:lnTo>
                    <a:pt x="176202" y="2920767"/>
                  </a:lnTo>
                  <a:lnTo>
                    <a:pt x="134779" y="2907908"/>
                  </a:lnTo>
                  <a:lnTo>
                    <a:pt x="97294" y="2887562"/>
                  </a:lnTo>
                  <a:lnTo>
                    <a:pt x="64634" y="2860616"/>
                  </a:lnTo>
                  <a:lnTo>
                    <a:pt x="37688" y="2827956"/>
                  </a:lnTo>
                  <a:lnTo>
                    <a:pt x="17341" y="2790471"/>
                  </a:lnTo>
                  <a:lnTo>
                    <a:pt x="4483" y="2749047"/>
                  </a:lnTo>
                  <a:lnTo>
                    <a:pt x="0" y="2704573"/>
                  </a:lnTo>
                  <a:lnTo>
                    <a:pt x="0" y="220676"/>
                  </a:lnTo>
                  <a:lnTo>
                    <a:pt x="4483" y="176202"/>
                  </a:lnTo>
                  <a:lnTo>
                    <a:pt x="17341" y="134779"/>
                  </a:lnTo>
                  <a:lnTo>
                    <a:pt x="37688" y="97294"/>
                  </a:lnTo>
                  <a:lnTo>
                    <a:pt x="64634" y="64634"/>
                  </a:lnTo>
                  <a:lnTo>
                    <a:pt x="97294" y="37688"/>
                  </a:lnTo>
                  <a:lnTo>
                    <a:pt x="134779" y="17341"/>
                  </a:lnTo>
                  <a:lnTo>
                    <a:pt x="176202" y="4483"/>
                  </a:lnTo>
                  <a:lnTo>
                    <a:pt x="220676" y="0"/>
                  </a:lnTo>
                  <a:lnTo>
                    <a:pt x="2551991" y="0"/>
                  </a:lnTo>
                  <a:lnTo>
                    <a:pt x="2595244" y="4279"/>
                  </a:lnTo>
                  <a:lnTo>
                    <a:pt x="2636441" y="16798"/>
                  </a:lnTo>
                  <a:lnTo>
                    <a:pt x="2674423" y="37076"/>
                  </a:lnTo>
                  <a:lnTo>
                    <a:pt x="2708033" y="64634"/>
                  </a:lnTo>
                  <a:lnTo>
                    <a:pt x="2735592" y="98245"/>
                  </a:lnTo>
                  <a:lnTo>
                    <a:pt x="2755870" y="136227"/>
                  </a:lnTo>
                  <a:lnTo>
                    <a:pt x="2768389" y="177423"/>
                  </a:lnTo>
                  <a:lnTo>
                    <a:pt x="2772668" y="220676"/>
                  </a:lnTo>
                  <a:lnTo>
                    <a:pt x="2772668" y="2704573"/>
                  </a:lnTo>
                  <a:lnTo>
                    <a:pt x="2768185" y="2749047"/>
                  </a:lnTo>
                  <a:lnTo>
                    <a:pt x="2755326" y="2790471"/>
                  </a:lnTo>
                  <a:lnTo>
                    <a:pt x="2734980" y="2827956"/>
                  </a:lnTo>
                  <a:lnTo>
                    <a:pt x="2708033" y="2860616"/>
                  </a:lnTo>
                  <a:lnTo>
                    <a:pt x="2675374" y="2887562"/>
                  </a:lnTo>
                  <a:lnTo>
                    <a:pt x="2637888" y="2907908"/>
                  </a:lnTo>
                  <a:lnTo>
                    <a:pt x="2596465" y="2920767"/>
                  </a:lnTo>
                  <a:lnTo>
                    <a:pt x="2551991" y="2925250"/>
                  </a:lnTo>
                  <a:close/>
                </a:path>
              </a:pathLst>
            </a:custGeom>
            <a:solidFill>
              <a:srgbClr val="FF2600">
                <a:alpha val="27058"/>
              </a:srgbClr>
            </a:solidFill>
          </p:spPr>
          <p:txBody>
            <a:bodyPr wrap="square" lIns="0" tIns="0" rIns="0" bIns="0" rtlCol="0"/>
            <a:lstStyle/>
            <a:p>
              <a:endParaRPr sz="2400"/>
            </a:p>
          </p:txBody>
        </p:sp>
        <p:sp>
          <p:nvSpPr>
            <p:cNvPr id="26" name="object 26"/>
            <p:cNvSpPr/>
            <p:nvPr/>
          </p:nvSpPr>
          <p:spPr>
            <a:xfrm>
              <a:off x="5557787" y="1596083"/>
              <a:ext cx="2026920" cy="1282700"/>
            </a:xfrm>
            <a:custGeom>
              <a:avLst/>
              <a:gdLst/>
              <a:ahLst/>
              <a:cxnLst/>
              <a:rect l="l" t="t" r="r" b="b"/>
              <a:pathLst>
                <a:path w="2026920" h="1282700">
                  <a:moveTo>
                    <a:pt x="0" y="931497"/>
                  </a:moveTo>
                  <a:lnTo>
                    <a:pt x="1134204" y="524402"/>
                  </a:lnTo>
                </a:path>
                <a:path w="2026920" h="1282700">
                  <a:moveTo>
                    <a:pt x="1202546" y="0"/>
                  </a:moveTo>
                  <a:lnTo>
                    <a:pt x="1127507" y="528223"/>
                  </a:lnTo>
                </a:path>
                <a:path w="2026920" h="1282700">
                  <a:moveTo>
                    <a:pt x="2026740" y="1282216"/>
                  </a:moveTo>
                  <a:lnTo>
                    <a:pt x="1124767" y="520535"/>
                  </a:lnTo>
                </a:path>
              </a:pathLst>
            </a:custGeom>
            <a:ln w="50799">
              <a:solidFill>
                <a:srgbClr val="000000"/>
              </a:solidFill>
            </a:ln>
          </p:spPr>
          <p:txBody>
            <a:bodyPr wrap="square" lIns="0" tIns="0" rIns="0" bIns="0" rtlCol="0"/>
            <a:lstStyle/>
            <a:p>
              <a:endParaRPr sz="2400"/>
            </a:p>
          </p:txBody>
        </p:sp>
      </p:grpSp>
      <p:sp>
        <p:nvSpPr>
          <p:cNvPr id="27" name="object 27"/>
          <p:cNvSpPr txBox="1"/>
          <p:nvPr/>
        </p:nvSpPr>
        <p:spPr>
          <a:xfrm>
            <a:off x="8395801" y="4120003"/>
            <a:ext cx="684953" cy="352170"/>
          </a:xfrm>
          <a:prstGeom prst="rect">
            <a:avLst/>
          </a:prstGeom>
          <a:ln w="25399">
            <a:solidFill>
              <a:srgbClr val="000000"/>
            </a:solidFill>
          </a:ln>
        </p:spPr>
        <p:txBody>
          <a:bodyPr vert="horz" wrap="square" lIns="0" tIns="23707" rIns="0" bIns="0" rtlCol="0">
            <a:spAutoFit/>
          </a:bodyPr>
          <a:lstStyle/>
          <a:p>
            <a:pPr marL="107524">
              <a:spcBef>
                <a:spcPts val="187"/>
              </a:spcBef>
            </a:pPr>
            <a:r>
              <a:rPr sz="2133" dirty="0">
                <a:latin typeface="Gill Sans"/>
                <a:cs typeface="Gill Sans"/>
              </a:rPr>
              <a:t>Dog</a:t>
            </a:r>
            <a:endParaRPr sz="2133">
              <a:latin typeface="Gill Sans"/>
              <a:cs typeface="Gill Sans"/>
            </a:endParaRPr>
          </a:p>
        </p:txBody>
      </p:sp>
      <p:grpSp>
        <p:nvGrpSpPr>
          <p:cNvPr id="28" name="object 28"/>
          <p:cNvGrpSpPr/>
          <p:nvPr/>
        </p:nvGrpSpPr>
        <p:grpSpPr>
          <a:xfrm>
            <a:off x="7181171" y="2118450"/>
            <a:ext cx="2871047" cy="2904913"/>
            <a:chOff x="5385878" y="1588837"/>
            <a:chExt cx="2153285" cy="2178685"/>
          </a:xfrm>
        </p:grpSpPr>
        <p:pic>
          <p:nvPicPr>
            <p:cNvPr id="29" name="object 29"/>
            <p:cNvPicPr/>
            <p:nvPr/>
          </p:nvPicPr>
          <p:blipFill>
            <a:blip r:embed="rId11" cstate="print"/>
            <a:stretch>
              <a:fillRect/>
            </a:stretch>
          </p:blipFill>
          <p:spPr>
            <a:xfrm>
              <a:off x="5781076" y="3455854"/>
              <a:ext cx="1545139" cy="311238"/>
            </a:xfrm>
            <a:prstGeom prst="rect">
              <a:avLst/>
            </a:prstGeom>
          </p:spPr>
        </p:pic>
        <p:pic>
          <p:nvPicPr>
            <p:cNvPr id="30" name="object 30"/>
            <p:cNvPicPr/>
            <p:nvPr/>
          </p:nvPicPr>
          <p:blipFill>
            <a:blip r:embed="rId12" cstate="print"/>
            <a:stretch>
              <a:fillRect/>
            </a:stretch>
          </p:blipFill>
          <p:spPr>
            <a:xfrm>
              <a:off x="6957492" y="1779136"/>
              <a:ext cx="514803" cy="372872"/>
            </a:xfrm>
            <a:prstGeom prst="rect">
              <a:avLst/>
            </a:prstGeom>
          </p:spPr>
        </p:pic>
        <p:pic>
          <p:nvPicPr>
            <p:cNvPr id="31" name="object 31"/>
            <p:cNvPicPr/>
            <p:nvPr/>
          </p:nvPicPr>
          <p:blipFill>
            <a:blip r:embed="rId13" cstate="print"/>
            <a:stretch>
              <a:fillRect/>
            </a:stretch>
          </p:blipFill>
          <p:spPr>
            <a:xfrm>
              <a:off x="6890817" y="1736273"/>
              <a:ext cx="648153" cy="544322"/>
            </a:xfrm>
            <a:prstGeom prst="rect">
              <a:avLst/>
            </a:prstGeom>
          </p:spPr>
        </p:pic>
        <p:pic>
          <p:nvPicPr>
            <p:cNvPr id="32" name="object 32"/>
            <p:cNvPicPr/>
            <p:nvPr/>
          </p:nvPicPr>
          <p:blipFill>
            <a:blip r:embed="rId14" cstate="print"/>
            <a:stretch>
              <a:fillRect/>
            </a:stretch>
          </p:blipFill>
          <p:spPr>
            <a:xfrm>
              <a:off x="5452553" y="1631700"/>
              <a:ext cx="514803" cy="603905"/>
            </a:xfrm>
            <a:prstGeom prst="rect">
              <a:avLst/>
            </a:prstGeom>
          </p:spPr>
        </p:pic>
        <p:pic>
          <p:nvPicPr>
            <p:cNvPr id="33" name="object 33"/>
            <p:cNvPicPr/>
            <p:nvPr/>
          </p:nvPicPr>
          <p:blipFill>
            <a:blip r:embed="rId15" cstate="print"/>
            <a:stretch>
              <a:fillRect/>
            </a:stretch>
          </p:blipFill>
          <p:spPr>
            <a:xfrm>
              <a:off x="5385878" y="1588837"/>
              <a:ext cx="648154" cy="775355"/>
            </a:xfrm>
            <a:prstGeom prst="rect">
              <a:avLst/>
            </a:prstGeom>
          </p:spPr>
        </p:pic>
        <p:pic>
          <p:nvPicPr>
            <p:cNvPr id="34" name="object 34"/>
            <p:cNvPicPr/>
            <p:nvPr/>
          </p:nvPicPr>
          <p:blipFill>
            <a:blip r:embed="rId16" cstate="print"/>
            <a:stretch>
              <a:fillRect/>
            </a:stretch>
          </p:blipFill>
          <p:spPr>
            <a:xfrm>
              <a:off x="5999720" y="1649041"/>
              <a:ext cx="554961" cy="407399"/>
            </a:xfrm>
            <a:prstGeom prst="rect">
              <a:avLst/>
            </a:prstGeom>
          </p:spPr>
        </p:pic>
        <p:pic>
          <p:nvPicPr>
            <p:cNvPr id="35" name="object 35"/>
            <p:cNvPicPr/>
            <p:nvPr/>
          </p:nvPicPr>
          <p:blipFill>
            <a:blip r:embed="rId17" cstate="print"/>
            <a:stretch>
              <a:fillRect/>
            </a:stretch>
          </p:blipFill>
          <p:spPr>
            <a:xfrm>
              <a:off x="5933045" y="1606178"/>
              <a:ext cx="688311" cy="578849"/>
            </a:xfrm>
            <a:prstGeom prst="rect">
              <a:avLst/>
            </a:prstGeom>
          </p:spPr>
        </p:pic>
        <p:pic>
          <p:nvPicPr>
            <p:cNvPr id="36" name="object 36"/>
            <p:cNvPicPr/>
            <p:nvPr/>
          </p:nvPicPr>
          <p:blipFill>
            <a:blip r:embed="rId18" cstate="print"/>
            <a:stretch>
              <a:fillRect/>
            </a:stretch>
          </p:blipFill>
          <p:spPr>
            <a:xfrm>
              <a:off x="6220638" y="2411079"/>
              <a:ext cx="666017" cy="482288"/>
            </a:xfrm>
            <a:prstGeom prst="rect">
              <a:avLst/>
            </a:prstGeom>
          </p:spPr>
        </p:pic>
        <p:pic>
          <p:nvPicPr>
            <p:cNvPr id="37" name="object 37"/>
            <p:cNvPicPr/>
            <p:nvPr/>
          </p:nvPicPr>
          <p:blipFill>
            <a:blip r:embed="rId19" cstate="print"/>
            <a:stretch>
              <a:fillRect/>
            </a:stretch>
          </p:blipFill>
          <p:spPr>
            <a:xfrm>
              <a:off x="6153963" y="2368216"/>
              <a:ext cx="799367" cy="653738"/>
            </a:xfrm>
            <a:prstGeom prst="rect">
              <a:avLst/>
            </a:prstGeom>
          </p:spPr>
        </p:pic>
      </p:grpSp>
      <p:sp>
        <p:nvSpPr>
          <p:cNvPr id="38" name="object 38"/>
          <p:cNvSpPr txBox="1"/>
          <p:nvPr/>
        </p:nvSpPr>
        <p:spPr>
          <a:xfrm>
            <a:off x="7256414" y="5143890"/>
            <a:ext cx="713740" cy="272725"/>
          </a:xfrm>
          <a:prstGeom prst="rect">
            <a:avLst/>
          </a:prstGeom>
          <a:ln w="25399">
            <a:solidFill>
              <a:srgbClr val="000000"/>
            </a:solidFill>
          </a:ln>
        </p:spPr>
        <p:txBody>
          <a:bodyPr vert="horz" wrap="square" lIns="0" tIns="26247" rIns="0" bIns="0" rtlCol="0">
            <a:spAutoFit/>
          </a:bodyPr>
          <a:lstStyle/>
          <a:p>
            <a:pPr marL="99058">
              <a:spcBef>
                <a:spcPts val="207"/>
              </a:spcBef>
            </a:pPr>
            <a:r>
              <a:rPr sz="1600" dirty="0">
                <a:latin typeface="Gill Sans"/>
                <a:cs typeface="Gill Sans"/>
              </a:rPr>
              <a:t>Husky</a:t>
            </a:r>
            <a:endParaRPr sz="1600">
              <a:latin typeface="Gill Sans"/>
              <a:cs typeface="Gill Sans"/>
            </a:endParaRPr>
          </a:p>
        </p:txBody>
      </p:sp>
      <p:sp>
        <p:nvSpPr>
          <p:cNvPr id="39" name="object 39"/>
          <p:cNvSpPr txBox="1"/>
          <p:nvPr/>
        </p:nvSpPr>
        <p:spPr>
          <a:xfrm>
            <a:off x="8422572" y="5139855"/>
            <a:ext cx="847513" cy="272725"/>
          </a:xfrm>
          <a:prstGeom prst="rect">
            <a:avLst/>
          </a:prstGeom>
          <a:ln w="25399">
            <a:solidFill>
              <a:srgbClr val="000000"/>
            </a:solidFill>
          </a:ln>
        </p:spPr>
        <p:txBody>
          <a:bodyPr vert="horz" wrap="square" lIns="0" tIns="26247" rIns="0" bIns="0" rtlCol="0">
            <a:spAutoFit/>
          </a:bodyPr>
          <a:lstStyle/>
          <a:p>
            <a:pPr marL="88051">
              <a:spcBef>
                <a:spcPts val="207"/>
              </a:spcBef>
            </a:pPr>
            <a:r>
              <a:rPr sz="1600" dirty="0">
                <a:latin typeface="Gill Sans"/>
                <a:cs typeface="Gill Sans"/>
              </a:rPr>
              <a:t>Satsuma</a:t>
            </a:r>
            <a:endParaRPr sz="1600">
              <a:latin typeface="Gill Sans"/>
              <a:cs typeface="Gill Sans"/>
            </a:endParaRPr>
          </a:p>
        </p:txBody>
      </p:sp>
      <p:sp>
        <p:nvSpPr>
          <p:cNvPr id="40" name="object 40"/>
          <p:cNvSpPr txBox="1"/>
          <p:nvPr/>
        </p:nvSpPr>
        <p:spPr>
          <a:xfrm>
            <a:off x="9722149" y="5143890"/>
            <a:ext cx="713740" cy="272725"/>
          </a:xfrm>
          <a:prstGeom prst="rect">
            <a:avLst/>
          </a:prstGeom>
          <a:ln w="25399">
            <a:solidFill>
              <a:srgbClr val="000000"/>
            </a:solidFill>
          </a:ln>
        </p:spPr>
        <p:txBody>
          <a:bodyPr vert="horz" wrap="square" lIns="0" tIns="26247" rIns="0" bIns="0" rtlCol="0">
            <a:spAutoFit/>
          </a:bodyPr>
          <a:lstStyle/>
          <a:p>
            <a:pPr marL="92284">
              <a:spcBef>
                <a:spcPts val="207"/>
              </a:spcBef>
            </a:pPr>
            <a:r>
              <a:rPr sz="1600" spc="-7" dirty="0">
                <a:latin typeface="Gill Sans"/>
                <a:cs typeface="Gill Sans"/>
              </a:rPr>
              <a:t>Alaska</a:t>
            </a:r>
            <a:endParaRPr sz="1600">
              <a:latin typeface="Gill Sans"/>
              <a:cs typeface="Gill Sans"/>
            </a:endParaRPr>
          </a:p>
        </p:txBody>
      </p:sp>
      <p:sp>
        <p:nvSpPr>
          <p:cNvPr id="41" name="object 41"/>
          <p:cNvSpPr txBox="1"/>
          <p:nvPr/>
        </p:nvSpPr>
        <p:spPr>
          <a:xfrm>
            <a:off x="9352173" y="5153278"/>
            <a:ext cx="237067" cy="263320"/>
          </a:xfrm>
          <a:prstGeom prst="rect">
            <a:avLst/>
          </a:prstGeom>
        </p:spPr>
        <p:txBody>
          <a:bodyPr vert="horz" wrap="square" lIns="0" tIns="16933" rIns="0" bIns="0" rtlCol="0">
            <a:spAutoFit/>
          </a:bodyPr>
          <a:lstStyle/>
          <a:p>
            <a:pPr marL="16933">
              <a:spcBef>
                <a:spcPts val="133"/>
              </a:spcBef>
            </a:pPr>
            <a:r>
              <a:rPr sz="1600" dirty="0">
                <a:latin typeface="Arial"/>
                <a:cs typeface="Arial"/>
              </a:rPr>
              <a:t>…</a:t>
            </a:r>
            <a:endParaRPr sz="1600">
              <a:latin typeface="Arial"/>
              <a:cs typeface="Arial"/>
            </a:endParaRPr>
          </a:p>
        </p:txBody>
      </p:sp>
      <p:sp>
        <p:nvSpPr>
          <p:cNvPr id="42" name="object 42"/>
          <p:cNvSpPr txBox="1"/>
          <p:nvPr/>
        </p:nvSpPr>
        <p:spPr>
          <a:xfrm>
            <a:off x="8063368" y="5153278"/>
            <a:ext cx="237067" cy="263320"/>
          </a:xfrm>
          <a:prstGeom prst="rect">
            <a:avLst/>
          </a:prstGeom>
        </p:spPr>
        <p:txBody>
          <a:bodyPr vert="horz" wrap="square" lIns="0" tIns="16933" rIns="0" bIns="0" rtlCol="0">
            <a:spAutoFit/>
          </a:bodyPr>
          <a:lstStyle/>
          <a:p>
            <a:pPr marL="16933">
              <a:spcBef>
                <a:spcPts val="133"/>
              </a:spcBef>
            </a:pPr>
            <a:r>
              <a:rPr sz="1600" dirty="0">
                <a:latin typeface="Arial"/>
                <a:cs typeface="Arial"/>
              </a:rPr>
              <a:t>…</a:t>
            </a:r>
            <a:endParaRPr sz="1600">
              <a:latin typeface="Arial"/>
              <a:cs typeface="Arial"/>
            </a:endParaRPr>
          </a:p>
        </p:txBody>
      </p:sp>
      <p:sp>
        <p:nvSpPr>
          <p:cNvPr id="43" name="object 43"/>
          <p:cNvSpPr txBox="1">
            <a:spLocks noGrp="1"/>
          </p:cNvSpPr>
          <p:nvPr>
            <p:ph type="title"/>
          </p:nvPr>
        </p:nvSpPr>
        <p:spPr>
          <a:xfrm>
            <a:off x="344470" y="331922"/>
            <a:ext cx="2002367" cy="489087"/>
          </a:xfrm>
          <a:prstGeom prst="rect">
            <a:avLst/>
          </a:prstGeom>
        </p:spPr>
        <p:txBody>
          <a:bodyPr vert="horz" wrap="square" lIns="0" tIns="16933" rIns="0" bIns="0" rtlCol="0" anchor="ctr">
            <a:spAutoFit/>
          </a:bodyPr>
          <a:lstStyle/>
          <a:p>
            <a:pPr marL="16933">
              <a:spcBef>
                <a:spcPts val="133"/>
              </a:spcBef>
            </a:pPr>
            <a:r>
              <a:rPr sz="3067" spc="-13" dirty="0">
                <a:latin typeface="Gill Sans"/>
                <a:cs typeface="Gill Sans"/>
              </a:rPr>
              <a:t>Introduction</a:t>
            </a:r>
            <a:endParaRPr sz="3067" dirty="0">
              <a:latin typeface="Gill Sans"/>
              <a:cs typeface="Gill Sans"/>
            </a:endParaRPr>
          </a:p>
        </p:txBody>
      </p:sp>
      <p:sp>
        <p:nvSpPr>
          <p:cNvPr id="44" name="object 44"/>
          <p:cNvSpPr txBox="1"/>
          <p:nvPr/>
        </p:nvSpPr>
        <p:spPr>
          <a:xfrm>
            <a:off x="416479" y="1088602"/>
            <a:ext cx="7958667" cy="412870"/>
          </a:xfrm>
          <a:prstGeom prst="rect">
            <a:avLst/>
          </a:prstGeom>
        </p:spPr>
        <p:txBody>
          <a:bodyPr vert="horz" wrap="square" lIns="0" tIns="22860" rIns="0" bIns="0" rtlCol="0">
            <a:spAutoFit/>
          </a:bodyPr>
          <a:lstStyle/>
          <a:p>
            <a:pPr marL="16933">
              <a:spcBef>
                <a:spcPts val="180"/>
              </a:spcBef>
            </a:pPr>
            <a:r>
              <a:rPr sz="2533" spc="-7" dirty="0">
                <a:solidFill>
                  <a:srgbClr val="DE4F01"/>
                </a:solidFill>
                <a:latin typeface="Gill Sans"/>
                <a:cs typeface="Gill Sans"/>
              </a:rPr>
              <a:t>Fine-graine</a:t>
            </a:r>
            <a:r>
              <a:rPr sz="2533" dirty="0">
                <a:solidFill>
                  <a:srgbClr val="DE4F01"/>
                </a:solidFill>
                <a:latin typeface="Gill Sans"/>
                <a:cs typeface="Gill Sans"/>
              </a:rPr>
              <a:t>d</a:t>
            </a:r>
            <a:r>
              <a:rPr sz="2533" spc="-7" dirty="0">
                <a:solidFill>
                  <a:srgbClr val="DE4F01"/>
                </a:solidFill>
                <a:latin typeface="Gill Sans"/>
                <a:cs typeface="Gill Sans"/>
              </a:rPr>
              <a:t> imag</a:t>
            </a:r>
            <a:r>
              <a:rPr sz="2533" dirty="0">
                <a:solidFill>
                  <a:srgbClr val="DE4F01"/>
                </a:solidFill>
                <a:latin typeface="Gill Sans"/>
                <a:cs typeface="Gill Sans"/>
              </a:rPr>
              <a:t>e</a:t>
            </a:r>
            <a:r>
              <a:rPr sz="2533" spc="-7" dirty="0">
                <a:solidFill>
                  <a:srgbClr val="DE4F01"/>
                </a:solidFill>
                <a:latin typeface="Gill Sans"/>
                <a:cs typeface="Gill Sans"/>
              </a:rPr>
              <a:t> </a:t>
            </a:r>
            <a:r>
              <a:rPr sz="2533" spc="-53" dirty="0">
                <a:solidFill>
                  <a:srgbClr val="DE4F01"/>
                </a:solidFill>
                <a:latin typeface="Gill Sans"/>
                <a:cs typeface="Gill Sans"/>
              </a:rPr>
              <a:t>r</a:t>
            </a:r>
            <a:r>
              <a:rPr sz="2533" dirty="0">
                <a:solidFill>
                  <a:srgbClr val="DE4F01"/>
                </a:solidFill>
                <a:latin typeface="Gill Sans"/>
                <a:cs typeface="Gill Sans"/>
              </a:rPr>
              <a:t>ecognition</a:t>
            </a:r>
            <a:r>
              <a:rPr sz="2533" spc="20" dirty="0">
                <a:solidFill>
                  <a:srgbClr val="DE4F01"/>
                </a:solidFill>
                <a:latin typeface="Gill Sans"/>
                <a:cs typeface="Gill Sans"/>
              </a:rPr>
              <a:t> </a:t>
            </a:r>
            <a:r>
              <a:rPr sz="2533" i="1" spc="113" dirty="0">
                <a:solidFill>
                  <a:srgbClr val="DE4F01"/>
                </a:solidFill>
                <a:latin typeface="Gill Sans"/>
                <a:cs typeface="Gill Sans"/>
              </a:rPr>
              <a:t>vs</a:t>
            </a:r>
            <a:r>
              <a:rPr sz="2533" dirty="0">
                <a:solidFill>
                  <a:srgbClr val="DE4F01"/>
                </a:solidFill>
                <a:latin typeface="Gill Sans"/>
                <a:cs typeface="Gill Sans"/>
              </a:rPr>
              <a:t>.</a:t>
            </a:r>
            <a:r>
              <a:rPr sz="2533" spc="-260" dirty="0">
                <a:solidFill>
                  <a:srgbClr val="DE4F01"/>
                </a:solidFill>
                <a:latin typeface="Gill Sans"/>
                <a:cs typeface="Gill Sans"/>
              </a:rPr>
              <a:t> </a:t>
            </a:r>
            <a:r>
              <a:rPr sz="2533" spc="-7" dirty="0">
                <a:solidFill>
                  <a:srgbClr val="DE4F01"/>
                </a:solidFill>
                <a:latin typeface="Gill Sans"/>
                <a:cs typeface="Gill Sans"/>
              </a:rPr>
              <a:t>Generi</a:t>
            </a:r>
            <a:r>
              <a:rPr sz="2533" dirty="0">
                <a:solidFill>
                  <a:srgbClr val="DE4F01"/>
                </a:solidFill>
                <a:latin typeface="Gill Sans"/>
                <a:cs typeface="Gill Sans"/>
              </a:rPr>
              <a:t>c</a:t>
            </a:r>
            <a:r>
              <a:rPr sz="2533" spc="-7" dirty="0">
                <a:solidFill>
                  <a:srgbClr val="DE4F01"/>
                </a:solidFill>
                <a:latin typeface="Gill Sans"/>
                <a:cs typeface="Gill Sans"/>
              </a:rPr>
              <a:t> imag</a:t>
            </a:r>
            <a:r>
              <a:rPr sz="2533" dirty="0">
                <a:solidFill>
                  <a:srgbClr val="DE4F01"/>
                </a:solidFill>
                <a:latin typeface="Gill Sans"/>
                <a:cs typeface="Gill Sans"/>
              </a:rPr>
              <a:t>e</a:t>
            </a:r>
            <a:r>
              <a:rPr sz="2533" spc="-7" dirty="0">
                <a:solidFill>
                  <a:srgbClr val="DE4F01"/>
                </a:solidFill>
                <a:latin typeface="Gill Sans"/>
                <a:cs typeface="Gill Sans"/>
              </a:rPr>
              <a:t> </a:t>
            </a:r>
            <a:r>
              <a:rPr sz="2533" spc="-53" dirty="0">
                <a:solidFill>
                  <a:srgbClr val="DE4F01"/>
                </a:solidFill>
                <a:latin typeface="Gill Sans"/>
                <a:cs typeface="Gill Sans"/>
              </a:rPr>
              <a:t>r</a:t>
            </a:r>
            <a:r>
              <a:rPr sz="2533" dirty="0">
                <a:solidFill>
                  <a:srgbClr val="DE4F01"/>
                </a:solidFill>
                <a:latin typeface="Gill Sans"/>
                <a:cs typeface="Gill Sans"/>
              </a:rPr>
              <a:t>ecognition</a:t>
            </a:r>
            <a:endParaRPr sz="2533" dirty="0">
              <a:latin typeface="Gill Sans"/>
              <a:cs typeface="Gill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8631" y="940540"/>
            <a:ext cx="4032200" cy="398483"/>
          </a:xfrm>
          <a:prstGeom prst="rect">
            <a:avLst/>
          </a:prstGeom>
        </p:spPr>
        <p:txBody>
          <a:bodyPr vert="horz" wrap="square" lIns="0" tIns="8930" rIns="0" bIns="0" rtlCol="0">
            <a:spAutoFit/>
          </a:bodyPr>
          <a:lstStyle/>
          <a:p>
            <a:pPr marL="8929">
              <a:spcBef>
                <a:spcPts val="70"/>
              </a:spcBef>
            </a:pPr>
            <a:r>
              <a:rPr sz="2531" spc="-25" dirty="0">
                <a:solidFill>
                  <a:srgbClr val="DF4F01"/>
                </a:solidFill>
                <a:latin typeface="Gill Sans"/>
                <a:cs typeface="Gill Sans"/>
              </a:rPr>
              <a:t>Various</a:t>
            </a:r>
            <a:r>
              <a:rPr sz="2531" spc="-14" dirty="0">
                <a:solidFill>
                  <a:srgbClr val="DF4F01"/>
                </a:solidFill>
                <a:latin typeface="Gill Sans"/>
                <a:cs typeface="Gill Sans"/>
              </a:rPr>
              <a:t> real-world</a:t>
            </a:r>
            <a:r>
              <a:rPr sz="2531" spc="-11" dirty="0">
                <a:solidFill>
                  <a:srgbClr val="DF4F01"/>
                </a:solidFill>
                <a:latin typeface="Gill Sans"/>
                <a:cs typeface="Gill Sans"/>
              </a:rPr>
              <a:t> </a:t>
            </a:r>
            <a:r>
              <a:rPr sz="2531" spc="-4" dirty="0">
                <a:solidFill>
                  <a:srgbClr val="DF4F01"/>
                </a:solidFill>
                <a:latin typeface="Gill Sans"/>
                <a:cs typeface="Gill Sans"/>
              </a:rPr>
              <a:t>applications</a:t>
            </a:r>
            <a:endParaRPr sz="2531" dirty="0">
              <a:latin typeface="Gill Sans"/>
              <a:cs typeface="Gill Sans"/>
            </a:endParaRPr>
          </a:p>
        </p:txBody>
      </p:sp>
      <p:grpSp>
        <p:nvGrpSpPr>
          <p:cNvPr id="12" name="组合 11">
            <a:extLst>
              <a:ext uri="{FF2B5EF4-FFF2-40B4-BE49-F238E27FC236}">
                <a16:creationId xmlns:a16="http://schemas.microsoft.com/office/drawing/2014/main" id="{357F761E-48AB-BC47-ADA3-673FC1B09E94}"/>
              </a:ext>
            </a:extLst>
          </p:cNvPr>
          <p:cNvGrpSpPr/>
          <p:nvPr/>
        </p:nvGrpSpPr>
        <p:grpSpPr>
          <a:xfrm>
            <a:off x="330574" y="1529680"/>
            <a:ext cx="10870825" cy="4490120"/>
            <a:chOff x="1893246" y="2085796"/>
            <a:chExt cx="8673160" cy="3654028"/>
          </a:xfrm>
        </p:grpSpPr>
        <p:grpSp>
          <p:nvGrpSpPr>
            <p:cNvPr id="3" name="object 3"/>
            <p:cNvGrpSpPr/>
            <p:nvPr/>
          </p:nvGrpSpPr>
          <p:grpSpPr>
            <a:xfrm>
              <a:off x="1893246" y="2085796"/>
              <a:ext cx="5639543" cy="3654028"/>
              <a:chOff x="525150" y="2966466"/>
              <a:chExt cx="8020684" cy="5196840"/>
            </a:xfrm>
          </p:grpSpPr>
          <p:pic>
            <p:nvPicPr>
              <p:cNvPr id="4" name="object 4"/>
              <p:cNvPicPr/>
              <p:nvPr/>
            </p:nvPicPr>
            <p:blipFill>
              <a:blip r:embed="rId3" cstate="print"/>
              <a:stretch>
                <a:fillRect/>
              </a:stretch>
            </p:blipFill>
            <p:spPr>
              <a:xfrm>
                <a:off x="813163" y="3106166"/>
                <a:ext cx="7516403" cy="4637430"/>
              </a:xfrm>
              <a:prstGeom prst="rect">
                <a:avLst/>
              </a:prstGeom>
            </p:spPr>
          </p:pic>
          <p:pic>
            <p:nvPicPr>
              <p:cNvPr id="5" name="object 5"/>
              <p:cNvPicPr/>
              <p:nvPr/>
            </p:nvPicPr>
            <p:blipFill>
              <a:blip r:embed="rId4" cstate="print"/>
              <a:stretch>
                <a:fillRect/>
              </a:stretch>
            </p:blipFill>
            <p:spPr>
              <a:xfrm>
                <a:off x="525150" y="2966466"/>
                <a:ext cx="8020316" cy="5196230"/>
              </a:xfrm>
              <a:prstGeom prst="rect">
                <a:avLst/>
              </a:prstGeom>
            </p:spPr>
          </p:pic>
        </p:grpSp>
        <p:pic>
          <p:nvPicPr>
            <p:cNvPr id="6" name="object 6"/>
            <p:cNvPicPr/>
            <p:nvPr/>
          </p:nvPicPr>
          <p:blipFill>
            <a:blip r:embed="rId5" cstate="print"/>
            <a:stretch>
              <a:fillRect/>
            </a:stretch>
          </p:blipFill>
          <p:spPr>
            <a:xfrm>
              <a:off x="7570496" y="2988820"/>
              <a:ext cx="2995910" cy="1758255"/>
            </a:xfrm>
            <a:prstGeom prst="rect">
              <a:avLst/>
            </a:prstGeom>
          </p:spPr>
        </p:pic>
      </p:grpSp>
      <p:sp>
        <p:nvSpPr>
          <p:cNvPr id="9" name="object 9"/>
          <p:cNvSpPr txBox="1"/>
          <p:nvPr/>
        </p:nvSpPr>
        <p:spPr>
          <a:xfrm>
            <a:off x="1843365" y="6369506"/>
            <a:ext cx="5647581" cy="247096"/>
          </a:xfrm>
          <a:prstGeom prst="rect">
            <a:avLst/>
          </a:prstGeom>
        </p:spPr>
        <p:txBody>
          <a:bodyPr vert="horz" wrap="square" lIns="0" tIns="8930" rIns="0" bIns="0" rtlCol="0">
            <a:spAutoFit/>
          </a:bodyPr>
          <a:lstStyle/>
          <a:p>
            <a:pPr marL="8929">
              <a:spcBef>
                <a:spcPts val="70"/>
              </a:spcBef>
            </a:pPr>
            <a:r>
              <a:rPr sz="1547" u="sng" spc="-4" dirty="0">
                <a:solidFill>
                  <a:srgbClr val="CD853F"/>
                </a:solidFill>
                <a:uFill>
                  <a:solidFill>
                    <a:srgbClr val="CD853F"/>
                  </a:solidFill>
                </a:uFill>
                <a:latin typeface="Gill Sans"/>
                <a:cs typeface="Gill Sans"/>
              </a:rPr>
              <a:t>https://</a:t>
            </a:r>
            <a:r>
              <a:rPr sz="1547" u="sng" spc="-4" dirty="0">
                <a:solidFill>
                  <a:srgbClr val="CD853F"/>
                </a:solidFill>
                <a:uFill>
                  <a:solidFill>
                    <a:srgbClr val="CD853F"/>
                  </a:solidFill>
                </a:uFill>
                <a:latin typeface="Gill Sans"/>
                <a:cs typeface="Gill Sans"/>
                <a:hlinkClick r:id="rId6"/>
              </a:rPr>
              <a:t>www.kaggle.com/c/the-nature-conservancy-fisheries-monitoring</a:t>
            </a:r>
            <a:endParaRPr sz="1547">
              <a:latin typeface="Gill Sans"/>
              <a:cs typeface="Gill Sans"/>
            </a:endParaRPr>
          </a:p>
        </p:txBody>
      </p:sp>
      <p:sp>
        <p:nvSpPr>
          <p:cNvPr id="11" name="object 43">
            <a:extLst>
              <a:ext uri="{FF2B5EF4-FFF2-40B4-BE49-F238E27FC236}">
                <a16:creationId xmlns:a16="http://schemas.microsoft.com/office/drawing/2014/main" id="{B8DEBBC7-0376-C44F-9C7F-998EA935F0FB}"/>
              </a:ext>
            </a:extLst>
          </p:cNvPr>
          <p:cNvSpPr txBox="1">
            <a:spLocks noGrp="1"/>
          </p:cNvSpPr>
          <p:nvPr>
            <p:ph type="title"/>
          </p:nvPr>
        </p:nvSpPr>
        <p:spPr>
          <a:xfrm>
            <a:off x="344470" y="331922"/>
            <a:ext cx="2002367" cy="489087"/>
          </a:xfrm>
          <a:prstGeom prst="rect">
            <a:avLst/>
          </a:prstGeom>
        </p:spPr>
        <p:txBody>
          <a:bodyPr vert="horz" wrap="square" lIns="0" tIns="16933" rIns="0" bIns="0" rtlCol="0" anchor="ctr">
            <a:spAutoFit/>
          </a:bodyPr>
          <a:lstStyle/>
          <a:p>
            <a:pPr marL="16933">
              <a:spcBef>
                <a:spcPts val="133"/>
              </a:spcBef>
            </a:pPr>
            <a:r>
              <a:rPr sz="3067" spc="-13" dirty="0">
                <a:latin typeface="Gill Sans"/>
                <a:cs typeface="Gill Sans"/>
              </a:rPr>
              <a:t>Introduction</a:t>
            </a:r>
            <a:endParaRPr sz="3067" dirty="0">
              <a:latin typeface="Gill Sans"/>
              <a:cs typeface="Gill Sans"/>
            </a:endParaRPr>
          </a:p>
        </p:txBody>
      </p:sp>
    </p:spTree>
    <p:extLst>
      <p:ext uri="{BB962C8B-B14F-4D97-AF65-F5344CB8AC3E}">
        <p14:creationId xmlns:p14="http://schemas.microsoft.com/office/powerpoint/2010/main" val="4080376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a:grpSpLocks noChangeAspect="1"/>
          </p:cNvGrpSpPr>
          <p:nvPr/>
        </p:nvGrpSpPr>
        <p:grpSpPr>
          <a:xfrm>
            <a:off x="1470694" y="1371600"/>
            <a:ext cx="7520906" cy="5040000"/>
            <a:chOff x="1952891" y="2604642"/>
            <a:chExt cx="9099550" cy="6097905"/>
          </a:xfrm>
        </p:grpSpPr>
        <p:pic>
          <p:nvPicPr>
            <p:cNvPr id="5" name="object 5"/>
            <p:cNvPicPr/>
            <p:nvPr/>
          </p:nvPicPr>
          <p:blipFill>
            <a:blip r:embed="rId3" cstate="print"/>
            <a:stretch>
              <a:fillRect/>
            </a:stretch>
          </p:blipFill>
          <p:spPr>
            <a:xfrm>
              <a:off x="2079891" y="2693535"/>
              <a:ext cx="8845016" cy="5767560"/>
            </a:xfrm>
            <a:prstGeom prst="rect">
              <a:avLst/>
            </a:prstGeom>
          </p:spPr>
        </p:pic>
        <p:pic>
          <p:nvPicPr>
            <p:cNvPr id="6" name="object 6"/>
            <p:cNvPicPr/>
            <p:nvPr/>
          </p:nvPicPr>
          <p:blipFill>
            <a:blip r:embed="rId4" cstate="print"/>
            <a:stretch>
              <a:fillRect/>
            </a:stretch>
          </p:blipFill>
          <p:spPr>
            <a:xfrm>
              <a:off x="1952891" y="2604642"/>
              <a:ext cx="9099016" cy="6097765"/>
            </a:xfrm>
            <a:prstGeom prst="rect">
              <a:avLst/>
            </a:prstGeom>
          </p:spPr>
        </p:pic>
      </p:grpSp>
      <p:sp>
        <p:nvSpPr>
          <p:cNvPr id="8" name="object 8"/>
          <p:cNvSpPr txBox="1"/>
          <p:nvPr/>
        </p:nvSpPr>
        <p:spPr>
          <a:xfrm>
            <a:off x="1843364" y="6369506"/>
            <a:ext cx="4524673" cy="247096"/>
          </a:xfrm>
          <a:prstGeom prst="rect">
            <a:avLst/>
          </a:prstGeom>
        </p:spPr>
        <p:txBody>
          <a:bodyPr vert="horz" wrap="square" lIns="0" tIns="8930" rIns="0" bIns="0" rtlCol="0">
            <a:spAutoFit/>
          </a:bodyPr>
          <a:lstStyle/>
          <a:p>
            <a:pPr marL="8929">
              <a:spcBef>
                <a:spcPts val="70"/>
              </a:spcBef>
            </a:pPr>
            <a:r>
              <a:rPr sz="1547" u="sng" spc="-4" dirty="0">
                <a:solidFill>
                  <a:srgbClr val="CD853F"/>
                </a:solidFill>
                <a:uFill>
                  <a:solidFill>
                    <a:srgbClr val="CD853F"/>
                  </a:solidFill>
                </a:uFill>
                <a:latin typeface="Gill Sans"/>
                <a:cs typeface="Gill Sans"/>
              </a:rPr>
              <a:t>https://</a:t>
            </a:r>
            <a:r>
              <a:rPr sz="1547" u="sng" spc="-4" dirty="0">
                <a:solidFill>
                  <a:srgbClr val="CD853F"/>
                </a:solidFill>
                <a:uFill>
                  <a:solidFill>
                    <a:srgbClr val="CD853F"/>
                  </a:solidFill>
                </a:uFill>
                <a:latin typeface="Gill Sans"/>
                <a:cs typeface="Gill Sans"/>
                <a:hlinkClick r:id="rId5"/>
              </a:rPr>
              <a:t>www.kaggle.com/c/humpback-whale-identification</a:t>
            </a:r>
            <a:endParaRPr sz="1547">
              <a:latin typeface="Gill Sans"/>
              <a:cs typeface="Gill Sans"/>
            </a:endParaRPr>
          </a:p>
        </p:txBody>
      </p:sp>
      <p:sp>
        <p:nvSpPr>
          <p:cNvPr id="10" name="object 43">
            <a:extLst>
              <a:ext uri="{FF2B5EF4-FFF2-40B4-BE49-F238E27FC236}">
                <a16:creationId xmlns:a16="http://schemas.microsoft.com/office/drawing/2014/main" id="{60EF6EC7-5925-1145-AAEA-E3C97B2B7DC7}"/>
              </a:ext>
            </a:extLst>
          </p:cNvPr>
          <p:cNvSpPr txBox="1">
            <a:spLocks noGrp="1"/>
          </p:cNvSpPr>
          <p:nvPr>
            <p:ph type="title"/>
          </p:nvPr>
        </p:nvSpPr>
        <p:spPr>
          <a:xfrm>
            <a:off x="344470" y="331922"/>
            <a:ext cx="2002367" cy="489087"/>
          </a:xfrm>
          <a:prstGeom prst="rect">
            <a:avLst/>
          </a:prstGeom>
        </p:spPr>
        <p:txBody>
          <a:bodyPr vert="horz" wrap="square" lIns="0" tIns="16933" rIns="0" bIns="0" rtlCol="0" anchor="ctr">
            <a:spAutoFit/>
          </a:bodyPr>
          <a:lstStyle/>
          <a:p>
            <a:pPr marL="16933">
              <a:spcBef>
                <a:spcPts val="133"/>
              </a:spcBef>
            </a:pPr>
            <a:r>
              <a:rPr sz="3067" spc="-13" dirty="0">
                <a:latin typeface="Gill Sans"/>
                <a:cs typeface="Gill Sans"/>
              </a:rPr>
              <a:t>Introduction</a:t>
            </a:r>
            <a:endParaRPr sz="3067" dirty="0">
              <a:latin typeface="Gill Sans"/>
              <a:cs typeface="Gill Sans"/>
            </a:endParaRPr>
          </a:p>
        </p:txBody>
      </p:sp>
      <p:sp>
        <p:nvSpPr>
          <p:cNvPr id="11" name="object 2">
            <a:extLst>
              <a:ext uri="{FF2B5EF4-FFF2-40B4-BE49-F238E27FC236}">
                <a16:creationId xmlns:a16="http://schemas.microsoft.com/office/drawing/2014/main" id="{5CA56D19-ED0D-2D49-A7DE-291219DC08DF}"/>
              </a:ext>
            </a:extLst>
          </p:cNvPr>
          <p:cNvSpPr txBox="1"/>
          <p:nvPr/>
        </p:nvSpPr>
        <p:spPr>
          <a:xfrm>
            <a:off x="368631" y="940540"/>
            <a:ext cx="4032200" cy="398483"/>
          </a:xfrm>
          <a:prstGeom prst="rect">
            <a:avLst/>
          </a:prstGeom>
        </p:spPr>
        <p:txBody>
          <a:bodyPr vert="horz" wrap="square" lIns="0" tIns="8930" rIns="0" bIns="0" rtlCol="0">
            <a:spAutoFit/>
          </a:bodyPr>
          <a:lstStyle/>
          <a:p>
            <a:pPr marL="8929">
              <a:spcBef>
                <a:spcPts val="70"/>
              </a:spcBef>
            </a:pPr>
            <a:r>
              <a:rPr sz="2531" spc="-25" dirty="0">
                <a:solidFill>
                  <a:srgbClr val="DF4F01"/>
                </a:solidFill>
                <a:latin typeface="Gill Sans"/>
                <a:cs typeface="Gill Sans"/>
              </a:rPr>
              <a:t>Various</a:t>
            </a:r>
            <a:r>
              <a:rPr sz="2531" spc="-14" dirty="0">
                <a:solidFill>
                  <a:srgbClr val="DF4F01"/>
                </a:solidFill>
                <a:latin typeface="Gill Sans"/>
                <a:cs typeface="Gill Sans"/>
              </a:rPr>
              <a:t> real-world</a:t>
            </a:r>
            <a:r>
              <a:rPr sz="2531" spc="-11" dirty="0">
                <a:solidFill>
                  <a:srgbClr val="DF4F01"/>
                </a:solidFill>
                <a:latin typeface="Gill Sans"/>
                <a:cs typeface="Gill Sans"/>
              </a:rPr>
              <a:t> </a:t>
            </a:r>
            <a:r>
              <a:rPr sz="2531" spc="-4" dirty="0">
                <a:solidFill>
                  <a:srgbClr val="DF4F01"/>
                </a:solidFill>
                <a:latin typeface="Gill Sans"/>
                <a:cs typeface="Gill Sans"/>
              </a:rPr>
              <a:t>applications</a:t>
            </a:r>
            <a:endParaRPr sz="2531" dirty="0">
              <a:latin typeface="Gill Sans"/>
              <a:cs typeface="Gill Sans"/>
            </a:endParaRPr>
          </a:p>
        </p:txBody>
      </p:sp>
    </p:spTree>
    <p:extLst>
      <p:ext uri="{BB962C8B-B14F-4D97-AF65-F5344CB8AC3E}">
        <p14:creationId xmlns:p14="http://schemas.microsoft.com/office/powerpoint/2010/main" val="3225158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26F1498F-9547-8245-8D69-411EF1515F7B}"/>
              </a:ext>
            </a:extLst>
          </p:cNvPr>
          <p:cNvGrpSpPr>
            <a:grpSpLocks noChangeAspect="1"/>
          </p:cNvGrpSpPr>
          <p:nvPr/>
        </p:nvGrpSpPr>
        <p:grpSpPr>
          <a:xfrm>
            <a:off x="914400" y="1339022"/>
            <a:ext cx="9435445" cy="5076000"/>
            <a:chOff x="2053038" y="1782446"/>
            <a:chExt cx="8244076" cy="4435077"/>
          </a:xfrm>
        </p:grpSpPr>
        <p:grpSp>
          <p:nvGrpSpPr>
            <p:cNvPr id="5" name="object 5"/>
            <p:cNvGrpSpPr/>
            <p:nvPr/>
          </p:nvGrpSpPr>
          <p:grpSpPr>
            <a:xfrm>
              <a:off x="2053038" y="2616699"/>
              <a:ext cx="2747665" cy="2716857"/>
              <a:chOff x="752410" y="3721527"/>
              <a:chExt cx="3907790" cy="3863975"/>
            </a:xfrm>
          </p:grpSpPr>
          <p:pic>
            <p:nvPicPr>
              <p:cNvPr id="6" name="object 6"/>
              <p:cNvPicPr/>
              <p:nvPr/>
            </p:nvPicPr>
            <p:blipFill>
              <a:blip r:embed="rId3" cstate="print"/>
              <a:stretch>
                <a:fillRect/>
              </a:stretch>
            </p:blipFill>
            <p:spPr>
              <a:xfrm>
                <a:off x="752410" y="3721531"/>
                <a:ext cx="3907421" cy="3863975"/>
              </a:xfrm>
              <a:prstGeom prst="rect">
                <a:avLst/>
              </a:prstGeom>
            </p:spPr>
          </p:pic>
          <p:pic>
            <p:nvPicPr>
              <p:cNvPr id="7" name="object 7"/>
              <p:cNvPicPr/>
              <p:nvPr/>
            </p:nvPicPr>
            <p:blipFill>
              <a:blip r:embed="rId4" cstate="print"/>
              <a:stretch>
                <a:fillRect/>
              </a:stretch>
            </p:blipFill>
            <p:spPr>
              <a:xfrm>
                <a:off x="1288097" y="3721527"/>
                <a:ext cx="2970390" cy="649189"/>
              </a:xfrm>
              <a:prstGeom prst="rect">
                <a:avLst/>
              </a:prstGeom>
            </p:spPr>
          </p:pic>
        </p:grpSp>
        <p:grpSp>
          <p:nvGrpSpPr>
            <p:cNvPr id="8" name="object 8"/>
            <p:cNvGrpSpPr/>
            <p:nvPr/>
          </p:nvGrpSpPr>
          <p:grpSpPr>
            <a:xfrm>
              <a:off x="5393823" y="1782446"/>
              <a:ext cx="4903291" cy="1691283"/>
              <a:chOff x="5503748" y="2535034"/>
              <a:chExt cx="6973570" cy="2405380"/>
            </a:xfrm>
          </p:grpSpPr>
          <p:sp>
            <p:nvSpPr>
              <p:cNvPr id="9" name="object 9"/>
              <p:cNvSpPr/>
              <p:nvPr/>
            </p:nvSpPr>
            <p:spPr>
              <a:xfrm>
                <a:off x="5503748" y="2535034"/>
                <a:ext cx="6973570" cy="2405380"/>
              </a:xfrm>
              <a:custGeom>
                <a:avLst/>
                <a:gdLst/>
                <a:ahLst/>
                <a:cxnLst/>
                <a:rect l="l" t="t" r="r" b="b"/>
                <a:pathLst>
                  <a:path w="6973570" h="2405379">
                    <a:moveTo>
                      <a:pt x="6973265" y="0"/>
                    </a:moveTo>
                    <a:lnTo>
                      <a:pt x="0" y="0"/>
                    </a:lnTo>
                    <a:lnTo>
                      <a:pt x="0" y="2404821"/>
                    </a:lnTo>
                    <a:lnTo>
                      <a:pt x="6973265" y="2404821"/>
                    </a:lnTo>
                    <a:lnTo>
                      <a:pt x="6973265" y="0"/>
                    </a:lnTo>
                    <a:close/>
                  </a:path>
                </a:pathLst>
              </a:custGeom>
              <a:solidFill>
                <a:srgbClr val="FAFAFA"/>
              </a:solidFill>
            </p:spPr>
            <p:txBody>
              <a:bodyPr wrap="square" lIns="0" tIns="0" rIns="0" bIns="0" rtlCol="0"/>
              <a:lstStyle/>
              <a:p>
                <a:endParaRPr sz="1266"/>
              </a:p>
            </p:txBody>
          </p:sp>
          <p:pic>
            <p:nvPicPr>
              <p:cNvPr id="10" name="object 10"/>
              <p:cNvPicPr/>
              <p:nvPr/>
            </p:nvPicPr>
            <p:blipFill>
              <a:blip r:embed="rId5" cstate="print"/>
              <a:stretch>
                <a:fillRect/>
              </a:stretch>
            </p:blipFill>
            <p:spPr>
              <a:xfrm>
                <a:off x="5539993" y="2575383"/>
                <a:ext cx="1227404" cy="920558"/>
              </a:xfrm>
              <a:prstGeom prst="rect">
                <a:avLst/>
              </a:prstGeom>
            </p:spPr>
          </p:pic>
          <p:pic>
            <p:nvPicPr>
              <p:cNvPr id="11" name="object 11"/>
              <p:cNvPicPr/>
              <p:nvPr/>
            </p:nvPicPr>
            <p:blipFill>
              <a:blip r:embed="rId6" cstate="print"/>
              <a:stretch>
                <a:fillRect/>
              </a:stretch>
            </p:blipFill>
            <p:spPr>
              <a:xfrm>
                <a:off x="6875475" y="2575384"/>
                <a:ext cx="1261038" cy="920556"/>
              </a:xfrm>
              <a:prstGeom prst="rect">
                <a:avLst/>
              </a:prstGeom>
            </p:spPr>
          </p:pic>
          <p:pic>
            <p:nvPicPr>
              <p:cNvPr id="12" name="object 12"/>
              <p:cNvPicPr/>
              <p:nvPr/>
            </p:nvPicPr>
            <p:blipFill>
              <a:blip r:embed="rId7" cstate="print"/>
              <a:stretch>
                <a:fillRect/>
              </a:stretch>
            </p:blipFill>
            <p:spPr>
              <a:xfrm>
                <a:off x="8244585" y="2575384"/>
                <a:ext cx="1382217" cy="920556"/>
              </a:xfrm>
              <a:prstGeom prst="rect">
                <a:avLst/>
              </a:prstGeom>
            </p:spPr>
          </p:pic>
          <p:pic>
            <p:nvPicPr>
              <p:cNvPr id="13" name="object 13"/>
              <p:cNvPicPr/>
              <p:nvPr/>
            </p:nvPicPr>
            <p:blipFill>
              <a:blip r:embed="rId8" cstate="print"/>
              <a:stretch>
                <a:fillRect/>
              </a:stretch>
            </p:blipFill>
            <p:spPr>
              <a:xfrm>
                <a:off x="9734893" y="2575383"/>
                <a:ext cx="1220905" cy="920558"/>
              </a:xfrm>
              <a:prstGeom prst="rect">
                <a:avLst/>
              </a:prstGeom>
            </p:spPr>
          </p:pic>
          <p:pic>
            <p:nvPicPr>
              <p:cNvPr id="14" name="object 14"/>
              <p:cNvPicPr/>
              <p:nvPr/>
            </p:nvPicPr>
            <p:blipFill>
              <a:blip r:embed="rId9" cstate="print"/>
              <a:stretch>
                <a:fillRect/>
              </a:stretch>
            </p:blipFill>
            <p:spPr>
              <a:xfrm>
                <a:off x="11103990" y="2575393"/>
                <a:ext cx="1227404" cy="920548"/>
              </a:xfrm>
              <a:prstGeom prst="rect">
                <a:avLst/>
              </a:prstGeom>
            </p:spPr>
          </p:pic>
          <p:pic>
            <p:nvPicPr>
              <p:cNvPr id="15" name="object 15"/>
              <p:cNvPicPr/>
              <p:nvPr/>
            </p:nvPicPr>
            <p:blipFill>
              <a:blip r:embed="rId10" cstate="print"/>
              <a:stretch>
                <a:fillRect/>
              </a:stretch>
            </p:blipFill>
            <p:spPr>
              <a:xfrm>
                <a:off x="5539993" y="3959500"/>
                <a:ext cx="1227414" cy="920563"/>
              </a:xfrm>
              <a:prstGeom prst="rect">
                <a:avLst/>
              </a:prstGeom>
            </p:spPr>
          </p:pic>
          <p:pic>
            <p:nvPicPr>
              <p:cNvPr id="16" name="object 16"/>
              <p:cNvPicPr/>
              <p:nvPr/>
            </p:nvPicPr>
            <p:blipFill>
              <a:blip r:embed="rId11" cstate="print"/>
              <a:stretch>
                <a:fillRect/>
              </a:stretch>
            </p:blipFill>
            <p:spPr>
              <a:xfrm>
                <a:off x="6814883" y="3959508"/>
                <a:ext cx="1382204" cy="920555"/>
              </a:xfrm>
              <a:prstGeom prst="rect">
                <a:avLst/>
              </a:prstGeom>
            </p:spPr>
          </p:pic>
          <p:pic>
            <p:nvPicPr>
              <p:cNvPr id="17" name="object 17"/>
              <p:cNvPicPr/>
              <p:nvPr/>
            </p:nvPicPr>
            <p:blipFill>
              <a:blip r:embed="rId12" cstate="print"/>
              <a:stretch>
                <a:fillRect/>
              </a:stretch>
            </p:blipFill>
            <p:spPr>
              <a:xfrm>
                <a:off x="8244573" y="3959500"/>
                <a:ext cx="1524063" cy="920550"/>
              </a:xfrm>
              <a:prstGeom prst="rect">
                <a:avLst/>
              </a:prstGeom>
            </p:spPr>
          </p:pic>
          <p:pic>
            <p:nvPicPr>
              <p:cNvPr id="18" name="object 18"/>
              <p:cNvPicPr/>
              <p:nvPr/>
            </p:nvPicPr>
            <p:blipFill>
              <a:blip r:embed="rId13" cstate="print"/>
              <a:stretch>
                <a:fillRect/>
              </a:stretch>
            </p:blipFill>
            <p:spPr>
              <a:xfrm>
                <a:off x="9876599" y="3959480"/>
                <a:ext cx="1227414" cy="920558"/>
              </a:xfrm>
              <a:prstGeom prst="rect">
                <a:avLst/>
              </a:prstGeom>
            </p:spPr>
          </p:pic>
          <p:pic>
            <p:nvPicPr>
              <p:cNvPr id="19" name="object 19"/>
              <p:cNvPicPr/>
              <p:nvPr/>
            </p:nvPicPr>
            <p:blipFill>
              <a:blip r:embed="rId14" cstate="print"/>
              <a:stretch>
                <a:fillRect/>
              </a:stretch>
            </p:blipFill>
            <p:spPr>
              <a:xfrm>
                <a:off x="11211966" y="4018419"/>
                <a:ext cx="1227414" cy="802728"/>
              </a:xfrm>
              <a:prstGeom prst="rect">
                <a:avLst/>
              </a:prstGeom>
            </p:spPr>
          </p:pic>
        </p:grpSp>
        <p:pic>
          <p:nvPicPr>
            <p:cNvPr id="20" name="object 20"/>
            <p:cNvPicPr/>
            <p:nvPr/>
          </p:nvPicPr>
          <p:blipFill>
            <a:blip r:embed="rId15" cstate="print"/>
            <a:stretch>
              <a:fillRect/>
            </a:stretch>
          </p:blipFill>
          <p:spPr>
            <a:xfrm>
              <a:off x="5393823" y="3678715"/>
              <a:ext cx="4903077" cy="2538808"/>
            </a:xfrm>
            <a:prstGeom prst="rect">
              <a:avLst/>
            </a:prstGeom>
          </p:spPr>
        </p:pic>
      </p:grpSp>
      <p:sp>
        <p:nvSpPr>
          <p:cNvPr id="21" name="object 21"/>
          <p:cNvSpPr txBox="1"/>
          <p:nvPr/>
        </p:nvSpPr>
        <p:spPr>
          <a:xfrm>
            <a:off x="1843365" y="6369506"/>
            <a:ext cx="4704606" cy="247096"/>
          </a:xfrm>
          <a:prstGeom prst="rect">
            <a:avLst/>
          </a:prstGeom>
        </p:spPr>
        <p:txBody>
          <a:bodyPr vert="horz" wrap="square" lIns="0" tIns="8930" rIns="0" bIns="0" rtlCol="0">
            <a:spAutoFit/>
          </a:bodyPr>
          <a:lstStyle/>
          <a:p>
            <a:pPr marL="8929">
              <a:spcBef>
                <a:spcPts val="70"/>
              </a:spcBef>
            </a:pPr>
            <a:r>
              <a:rPr sz="1547" u="sng" spc="-4" dirty="0">
                <a:solidFill>
                  <a:srgbClr val="CD853F"/>
                </a:solidFill>
                <a:uFill>
                  <a:solidFill>
                    <a:srgbClr val="CD853F"/>
                  </a:solidFill>
                </a:uFill>
                <a:latin typeface="Gill Sans"/>
                <a:cs typeface="Gill Sans"/>
              </a:rPr>
              <a:t>https://</a:t>
            </a:r>
            <a:r>
              <a:rPr sz="1547" u="sng" spc="-4" dirty="0">
                <a:solidFill>
                  <a:srgbClr val="CD853F"/>
                </a:solidFill>
                <a:uFill>
                  <a:solidFill>
                    <a:srgbClr val="CD853F"/>
                  </a:solidFill>
                </a:uFill>
                <a:latin typeface="Gill Sans"/>
                <a:cs typeface="Gill Sans"/>
                <a:hlinkClick r:id="rId16"/>
              </a:rPr>
              <a:t>www.kaggle.com/c/inaturalist-challenge-at-fgvc-2017</a:t>
            </a:r>
            <a:endParaRPr sz="1547" dirty="0">
              <a:latin typeface="Gill Sans"/>
              <a:cs typeface="Gill Sans"/>
            </a:endParaRPr>
          </a:p>
        </p:txBody>
      </p:sp>
      <p:sp>
        <p:nvSpPr>
          <p:cNvPr id="23" name="object 43">
            <a:extLst>
              <a:ext uri="{FF2B5EF4-FFF2-40B4-BE49-F238E27FC236}">
                <a16:creationId xmlns:a16="http://schemas.microsoft.com/office/drawing/2014/main" id="{2928B138-D320-B54A-9D00-5178A1AC8E04}"/>
              </a:ext>
            </a:extLst>
          </p:cNvPr>
          <p:cNvSpPr txBox="1">
            <a:spLocks noGrp="1"/>
          </p:cNvSpPr>
          <p:nvPr>
            <p:ph type="title"/>
          </p:nvPr>
        </p:nvSpPr>
        <p:spPr>
          <a:xfrm>
            <a:off x="344470" y="331922"/>
            <a:ext cx="2002367" cy="489087"/>
          </a:xfrm>
          <a:prstGeom prst="rect">
            <a:avLst/>
          </a:prstGeom>
        </p:spPr>
        <p:txBody>
          <a:bodyPr vert="horz" wrap="square" lIns="0" tIns="16933" rIns="0" bIns="0" rtlCol="0" anchor="ctr">
            <a:spAutoFit/>
          </a:bodyPr>
          <a:lstStyle/>
          <a:p>
            <a:pPr marL="16933">
              <a:spcBef>
                <a:spcPts val="133"/>
              </a:spcBef>
            </a:pPr>
            <a:r>
              <a:rPr sz="3067" spc="-13" dirty="0">
                <a:latin typeface="Gill Sans"/>
                <a:cs typeface="Gill Sans"/>
              </a:rPr>
              <a:t>Introduction</a:t>
            </a:r>
            <a:endParaRPr sz="3067" dirty="0">
              <a:latin typeface="Gill Sans"/>
              <a:cs typeface="Gill Sans"/>
            </a:endParaRPr>
          </a:p>
        </p:txBody>
      </p:sp>
      <p:sp>
        <p:nvSpPr>
          <p:cNvPr id="24" name="object 2">
            <a:extLst>
              <a:ext uri="{FF2B5EF4-FFF2-40B4-BE49-F238E27FC236}">
                <a16:creationId xmlns:a16="http://schemas.microsoft.com/office/drawing/2014/main" id="{1DD0A820-068B-B34D-A9B2-059E105B47FF}"/>
              </a:ext>
            </a:extLst>
          </p:cNvPr>
          <p:cNvSpPr txBox="1"/>
          <p:nvPr/>
        </p:nvSpPr>
        <p:spPr>
          <a:xfrm>
            <a:off x="368631" y="940540"/>
            <a:ext cx="4032200" cy="398483"/>
          </a:xfrm>
          <a:prstGeom prst="rect">
            <a:avLst/>
          </a:prstGeom>
        </p:spPr>
        <p:txBody>
          <a:bodyPr vert="horz" wrap="square" lIns="0" tIns="8930" rIns="0" bIns="0" rtlCol="0">
            <a:spAutoFit/>
          </a:bodyPr>
          <a:lstStyle/>
          <a:p>
            <a:pPr marL="8929">
              <a:spcBef>
                <a:spcPts val="70"/>
              </a:spcBef>
            </a:pPr>
            <a:r>
              <a:rPr sz="2531" spc="-25" dirty="0">
                <a:solidFill>
                  <a:srgbClr val="DF4F01"/>
                </a:solidFill>
                <a:latin typeface="Gill Sans"/>
                <a:cs typeface="Gill Sans"/>
              </a:rPr>
              <a:t>Various</a:t>
            </a:r>
            <a:r>
              <a:rPr sz="2531" spc="-14" dirty="0">
                <a:solidFill>
                  <a:srgbClr val="DF4F01"/>
                </a:solidFill>
                <a:latin typeface="Gill Sans"/>
                <a:cs typeface="Gill Sans"/>
              </a:rPr>
              <a:t> real-world</a:t>
            </a:r>
            <a:r>
              <a:rPr sz="2531" spc="-11" dirty="0">
                <a:solidFill>
                  <a:srgbClr val="DF4F01"/>
                </a:solidFill>
                <a:latin typeface="Gill Sans"/>
                <a:cs typeface="Gill Sans"/>
              </a:rPr>
              <a:t> </a:t>
            </a:r>
            <a:r>
              <a:rPr sz="2531" spc="-4" dirty="0">
                <a:solidFill>
                  <a:srgbClr val="DF4F01"/>
                </a:solidFill>
                <a:latin typeface="Gill Sans"/>
                <a:cs typeface="Gill Sans"/>
              </a:rPr>
              <a:t>applications</a:t>
            </a:r>
            <a:endParaRPr sz="2531" dirty="0">
              <a:latin typeface="Gill Sans"/>
              <a:cs typeface="Gill Sans"/>
            </a:endParaRPr>
          </a:p>
        </p:txBody>
      </p:sp>
    </p:spTree>
    <p:extLst>
      <p:ext uri="{BB962C8B-B14F-4D97-AF65-F5344CB8AC3E}">
        <p14:creationId xmlns:p14="http://schemas.microsoft.com/office/powerpoint/2010/main" val="1683167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81056C0F-A039-124B-83B0-603618E87667}"/>
              </a:ext>
            </a:extLst>
          </p:cNvPr>
          <p:cNvGrpSpPr>
            <a:grpSpLocks noChangeAspect="1"/>
          </p:cNvGrpSpPr>
          <p:nvPr/>
        </p:nvGrpSpPr>
        <p:grpSpPr>
          <a:xfrm>
            <a:off x="368631" y="1593244"/>
            <a:ext cx="11075516" cy="4500000"/>
            <a:chOff x="2041595" y="2376729"/>
            <a:chExt cx="8108813" cy="3294622"/>
          </a:xfrm>
        </p:grpSpPr>
        <p:sp>
          <p:nvSpPr>
            <p:cNvPr id="2" name="object 2"/>
            <p:cNvSpPr txBox="1"/>
            <p:nvPr/>
          </p:nvSpPr>
          <p:spPr>
            <a:xfrm>
              <a:off x="2419552" y="2376729"/>
              <a:ext cx="6652171" cy="333593"/>
            </a:xfrm>
            <a:prstGeom prst="rect">
              <a:avLst/>
            </a:prstGeom>
          </p:spPr>
          <p:txBody>
            <a:bodyPr vert="horz" wrap="square" lIns="0" tIns="8930" rIns="0" bIns="0" rtlCol="0">
              <a:spAutoFit/>
            </a:bodyPr>
            <a:lstStyle/>
            <a:p>
              <a:pPr marL="1355032" algn="ctr"/>
              <a:r>
                <a:rPr sz="2109" spc="-4" dirty="0">
                  <a:latin typeface="Gill Sans"/>
                  <a:cs typeface="Gill Sans"/>
                </a:rPr>
                <a:t>Identify </a:t>
              </a:r>
              <a:r>
                <a:rPr sz="2109" dirty="0">
                  <a:latin typeface="Gill Sans"/>
                  <a:cs typeface="Gill Sans"/>
                </a:rPr>
                <a:t>plant species </a:t>
              </a:r>
              <a:r>
                <a:rPr sz="2109" spc="-14" dirty="0">
                  <a:latin typeface="Gill Sans"/>
                  <a:cs typeface="Gill Sans"/>
                </a:rPr>
                <a:t>from</a:t>
              </a:r>
              <a:r>
                <a:rPr sz="2109" spc="4" dirty="0">
                  <a:latin typeface="Gill Sans"/>
                  <a:cs typeface="Gill Sans"/>
                </a:rPr>
                <a:t> </a:t>
              </a:r>
              <a:r>
                <a:rPr sz="2109" spc="-4" dirty="0">
                  <a:latin typeface="Gill Sans"/>
                  <a:cs typeface="Gill Sans"/>
                </a:rPr>
                <a:t>herbarium</a:t>
              </a:r>
              <a:r>
                <a:rPr sz="2109" dirty="0">
                  <a:latin typeface="Gill Sans"/>
                  <a:cs typeface="Gill Sans"/>
                </a:rPr>
                <a:t> </a:t>
              </a:r>
              <a:r>
                <a:rPr sz="2109" spc="-4" dirty="0">
                  <a:latin typeface="Gill Sans"/>
                  <a:cs typeface="Gill Sans"/>
                </a:rPr>
                <a:t>specimens.</a:t>
              </a:r>
              <a:endParaRPr sz="2109" dirty="0">
                <a:latin typeface="Gill Sans"/>
                <a:cs typeface="Gill Sans"/>
              </a:endParaRPr>
            </a:p>
          </p:txBody>
        </p:sp>
        <p:grpSp>
          <p:nvGrpSpPr>
            <p:cNvPr id="13" name="组合 12">
              <a:extLst>
                <a:ext uri="{FF2B5EF4-FFF2-40B4-BE49-F238E27FC236}">
                  <a16:creationId xmlns:a16="http://schemas.microsoft.com/office/drawing/2014/main" id="{40A976E5-6148-FB42-97E9-49C7783E49AF}"/>
                </a:ext>
              </a:extLst>
            </p:cNvPr>
            <p:cNvGrpSpPr/>
            <p:nvPr/>
          </p:nvGrpSpPr>
          <p:grpSpPr>
            <a:xfrm>
              <a:off x="2041595" y="2914060"/>
              <a:ext cx="8108813" cy="2757291"/>
              <a:chOff x="2041595" y="2914060"/>
              <a:chExt cx="8108813" cy="2757291"/>
            </a:xfrm>
          </p:grpSpPr>
          <p:pic>
            <p:nvPicPr>
              <p:cNvPr id="5" name="object 5"/>
              <p:cNvPicPr/>
              <p:nvPr/>
            </p:nvPicPr>
            <p:blipFill>
              <a:blip r:embed="rId3" cstate="print"/>
              <a:stretch>
                <a:fillRect/>
              </a:stretch>
            </p:blipFill>
            <p:spPr>
              <a:xfrm>
                <a:off x="4123342" y="2914060"/>
                <a:ext cx="1863554" cy="2757291"/>
              </a:xfrm>
              <a:prstGeom prst="rect">
                <a:avLst/>
              </a:prstGeom>
            </p:spPr>
          </p:pic>
          <p:pic>
            <p:nvPicPr>
              <p:cNvPr id="6" name="object 6"/>
              <p:cNvPicPr/>
              <p:nvPr/>
            </p:nvPicPr>
            <p:blipFill>
              <a:blip r:embed="rId4" cstate="print"/>
              <a:stretch>
                <a:fillRect/>
              </a:stretch>
            </p:blipFill>
            <p:spPr>
              <a:xfrm>
                <a:off x="6205103" y="2918401"/>
                <a:ext cx="1863554" cy="2748602"/>
              </a:xfrm>
              <a:prstGeom prst="rect">
                <a:avLst/>
              </a:prstGeom>
            </p:spPr>
          </p:pic>
          <p:pic>
            <p:nvPicPr>
              <p:cNvPr id="7" name="object 7"/>
              <p:cNvPicPr/>
              <p:nvPr/>
            </p:nvPicPr>
            <p:blipFill>
              <a:blip r:embed="rId5" cstate="print"/>
              <a:stretch>
                <a:fillRect/>
              </a:stretch>
            </p:blipFill>
            <p:spPr>
              <a:xfrm>
                <a:off x="8286854" y="2920427"/>
                <a:ext cx="1863554" cy="2744557"/>
              </a:xfrm>
              <a:prstGeom prst="rect">
                <a:avLst/>
              </a:prstGeom>
            </p:spPr>
          </p:pic>
          <p:pic>
            <p:nvPicPr>
              <p:cNvPr id="8" name="object 8"/>
              <p:cNvPicPr/>
              <p:nvPr/>
            </p:nvPicPr>
            <p:blipFill>
              <a:blip r:embed="rId6" cstate="print"/>
              <a:stretch>
                <a:fillRect/>
              </a:stretch>
            </p:blipFill>
            <p:spPr>
              <a:xfrm>
                <a:off x="2041595" y="2924142"/>
                <a:ext cx="1863554" cy="2736494"/>
              </a:xfrm>
              <a:prstGeom prst="rect">
                <a:avLst/>
              </a:prstGeom>
            </p:spPr>
          </p:pic>
        </p:grpSp>
      </p:grpSp>
      <p:sp>
        <p:nvSpPr>
          <p:cNvPr id="9" name="object 9"/>
          <p:cNvSpPr txBox="1"/>
          <p:nvPr/>
        </p:nvSpPr>
        <p:spPr>
          <a:xfrm>
            <a:off x="1843365" y="6369506"/>
            <a:ext cx="3902273" cy="247096"/>
          </a:xfrm>
          <a:prstGeom prst="rect">
            <a:avLst/>
          </a:prstGeom>
        </p:spPr>
        <p:txBody>
          <a:bodyPr vert="horz" wrap="square" lIns="0" tIns="8930" rIns="0" bIns="0" rtlCol="0">
            <a:spAutoFit/>
          </a:bodyPr>
          <a:lstStyle/>
          <a:p>
            <a:pPr marL="8929">
              <a:spcBef>
                <a:spcPts val="70"/>
              </a:spcBef>
            </a:pPr>
            <a:r>
              <a:rPr sz="1547" u="sng" spc="-4" dirty="0">
                <a:solidFill>
                  <a:srgbClr val="CD853F"/>
                </a:solidFill>
                <a:uFill>
                  <a:solidFill>
                    <a:srgbClr val="CD853F"/>
                  </a:solidFill>
                </a:uFill>
                <a:latin typeface="Gill Sans"/>
                <a:cs typeface="Gill Sans"/>
              </a:rPr>
              <a:t>https://</a:t>
            </a:r>
            <a:r>
              <a:rPr sz="1547" u="sng" spc="-4" dirty="0">
                <a:solidFill>
                  <a:srgbClr val="CD853F"/>
                </a:solidFill>
                <a:uFill>
                  <a:solidFill>
                    <a:srgbClr val="CD853F"/>
                  </a:solidFill>
                </a:uFill>
                <a:latin typeface="Gill Sans"/>
                <a:cs typeface="Gill Sans"/>
                <a:hlinkClick r:id="rId7"/>
              </a:rPr>
              <a:t>www.kaggle.com/c/herbarium-2020-fgvc7/</a:t>
            </a:r>
            <a:endParaRPr sz="1547" dirty="0">
              <a:latin typeface="Gill Sans"/>
              <a:cs typeface="Gill Sans"/>
            </a:endParaRPr>
          </a:p>
        </p:txBody>
      </p:sp>
      <p:sp>
        <p:nvSpPr>
          <p:cNvPr id="11" name="object 43">
            <a:extLst>
              <a:ext uri="{FF2B5EF4-FFF2-40B4-BE49-F238E27FC236}">
                <a16:creationId xmlns:a16="http://schemas.microsoft.com/office/drawing/2014/main" id="{F873531E-5A3D-444E-A18F-1CC394AA3FB9}"/>
              </a:ext>
            </a:extLst>
          </p:cNvPr>
          <p:cNvSpPr txBox="1">
            <a:spLocks noGrp="1"/>
          </p:cNvSpPr>
          <p:nvPr>
            <p:ph type="title"/>
          </p:nvPr>
        </p:nvSpPr>
        <p:spPr>
          <a:xfrm>
            <a:off x="344470" y="331922"/>
            <a:ext cx="2002367" cy="489087"/>
          </a:xfrm>
          <a:prstGeom prst="rect">
            <a:avLst/>
          </a:prstGeom>
        </p:spPr>
        <p:txBody>
          <a:bodyPr vert="horz" wrap="square" lIns="0" tIns="16933" rIns="0" bIns="0" rtlCol="0" anchor="ctr">
            <a:spAutoFit/>
          </a:bodyPr>
          <a:lstStyle/>
          <a:p>
            <a:pPr marL="16933">
              <a:spcBef>
                <a:spcPts val="133"/>
              </a:spcBef>
            </a:pPr>
            <a:r>
              <a:rPr sz="3067" spc="-13" dirty="0">
                <a:latin typeface="Gill Sans"/>
                <a:cs typeface="Gill Sans"/>
              </a:rPr>
              <a:t>Introduction</a:t>
            </a:r>
            <a:endParaRPr sz="3067" dirty="0">
              <a:latin typeface="Gill Sans"/>
              <a:cs typeface="Gill Sans"/>
            </a:endParaRPr>
          </a:p>
        </p:txBody>
      </p:sp>
      <p:sp>
        <p:nvSpPr>
          <p:cNvPr id="12" name="object 2">
            <a:extLst>
              <a:ext uri="{FF2B5EF4-FFF2-40B4-BE49-F238E27FC236}">
                <a16:creationId xmlns:a16="http://schemas.microsoft.com/office/drawing/2014/main" id="{A2987784-ADAC-C54B-BB72-ABCAD03E9CA5}"/>
              </a:ext>
            </a:extLst>
          </p:cNvPr>
          <p:cNvSpPr txBox="1"/>
          <p:nvPr/>
        </p:nvSpPr>
        <p:spPr>
          <a:xfrm>
            <a:off x="368631" y="940540"/>
            <a:ext cx="4032200" cy="398483"/>
          </a:xfrm>
          <a:prstGeom prst="rect">
            <a:avLst/>
          </a:prstGeom>
        </p:spPr>
        <p:txBody>
          <a:bodyPr vert="horz" wrap="square" lIns="0" tIns="8930" rIns="0" bIns="0" rtlCol="0">
            <a:spAutoFit/>
          </a:bodyPr>
          <a:lstStyle/>
          <a:p>
            <a:pPr marL="8929">
              <a:spcBef>
                <a:spcPts val="70"/>
              </a:spcBef>
            </a:pPr>
            <a:r>
              <a:rPr sz="2531" spc="-25" dirty="0">
                <a:solidFill>
                  <a:srgbClr val="DF4F01"/>
                </a:solidFill>
                <a:latin typeface="Gill Sans"/>
                <a:cs typeface="Gill Sans"/>
              </a:rPr>
              <a:t>Various</a:t>
            </a:r>
            <a:r>
              <a:rPr sz="2531" spc="-14" dirty="0">
                <a:solidFill>
                  <a:srgbClr val="DF4F01"/>
                </a:solidFill>
                <a:latin typeface="Gill Sans"/>
                <a:cs typeface="Gill Sans"/>
              </a:rPr>
              <a:t> real-world</a:t>
            </a:r>
            <a:r>
              <a:rPr sz="2531" spc="-11" dirty="0">
                <a:solidFill>
                  <a:srgbClr val="DF4F01"/>
                </a:solidFill>
                <a:latin typeface="Gill Sans"/>
                <a:cs typeface="Gill Sans"/>
              </a:rPr>
              <a:t> </a:t>
            </a:r>
            <a:r>
              <a:rPr sz="2531" spc="-4" dirty="0">
                <a:solidFill>
                  <a:srgbClr val="DF4F01"/>
                </a:solidFill>
                <a:latin typeface="Gill Sans"/>
                <a:cs typeface="Gill Sans"/>
              </a:rPr>
              <a:t>applications</a:t>
            </a:r>
            <a:endParaRPr sz="2531" dirty="0">
              <a:latin typeface="Gill Sans"/>
              <a:cs typeface="Gill Sans"/>
            </a:endParaRPr>
          </a:p>
        </p:txBody>
      </p:sp>
    </p:spTree>
    <p:extLst>
      <p:ext uri="{BB962C8B-B14F-4D97-AF65-F5344CB8AC3E}">
        <p14:creationId xmlns:p14="http://schemas.microsoft.com/office/powerpoint/2010/main" val="307493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a:picLocks noChangeAspect="1"/>
          </p:cNvPicPr>
          <p:nvPr/>
        </p:nvPicPr>
        <p:blipFill>
          <a:blip r:embed="rId3" cstate="print"/>
          <a:stretch>
            <a:fillRect/>
          </a:stretch>
        </p:blipFill>
        <p:spPr>
          <a:xfrm>
            <a:off x="685800" y="1467847"/>
            <a:ext cx="7500007" cy="4968000"/>
          </a:xfrm>
          <a:prstGeom prst="rect">
            <a:avLst/>
          </a:prstGeom>
        </p:spPr>
      </p:pic>
      <p:sp>
        <p:nvSpPr>
          <p:cNvPr id="5" name="object 43">
            <a:extLst>
              <a:ext uri="{FF2B5EF4-FFF2-40B4-BE49-F238E27FC236}">
                <a16:creationId xmlns:a16="http://schemas.microsoft.com/office/drawing/2014/main" id="{53D12821-4FED-3847-84C1-832B18573834}"/>
              </a:ext>
            </a:extLst>
          </p:cNvPr>
          <p:cNvSpPr txBox="1">
            <a:spLocks/>
          </p:cNvSpPr>
          <p:nvPr/>
        </p:nvSpPr>
        <p:spPr>
          <a:xfrm>
            <a:off x="344470" y="331922"/>
            <a:ext cx="2002367" cy="489087"/>
          </a:xfrm>
          <a:prstGeom prst="rect">
            <a:avLst/>
          </a:prstGeom>
        </p:spPr>
        <p:txBody>
          <a:bodyPr vert="horz" wrap="square" lIns="0" tIns="16933" rIns="0" bIns="0" rtlCol="0" anchor="ctr">
            <a:spAutoFit/>
          </a:bodyPr>
          <a:lstStyle>
            <a:lvl1pPr algn="l" defTabSz="342900" rtl="0" eaLnBrk="1" latinLnBrk="0" hangingPunct="1">
              <a:spcBef>
                <a:spcPct val="0"/>
              </a:spcBef>
              <a:buNone/>
              <a:defRPr sz="6933" b="0" i="0" kern="1200">
                <a:solidFill>
                  <a:schemeClr val="tx1"/>
                </a:solidFill>
                <a:latin typeface="Arial"/>
                <a:ea typeface="+mj-ea"/>
                <a:cs typeface="Arial"/>
              </a:defRPr>
            </a:lvl1pPr>
          </a:lstStyle>
          <a:p>
            <a:pPr marL="16933">
              <a:spcBef>
                <a:spcPts val="133"/>
              </a:spcBef>
            </a:pPr>
            <a:r>
              <a:rPr lang="en" sz="3067" spc="-13">
                <a:latin typeface="Gill Sans"/>
                <a:cs typeface="Gill Sans"/>
              </a:rPr>
              <a:t>Introduction</a:t>
            </a:r>
            <a:endParaRPr lang="en" sz="3067" dirty="0">
              <a:latin typeface="Gill Sans"/>
              <a:cs typeface="Gill Sans"/>
            </a:endParaRPr>
          </a:p>
        </p:txBody>
      </p:sp>
      <p:sp>
        <p:nvSpPr>
          <p:cNvPr id="6" name="object 2">
            <a:extLst>
              <a:ext uri="{FF2B5EF4-FFF2-40B4-BE49-F238E27FC236}">
                <a16:creationId xmlns:a16="http://schemas.microsoft.com/office/drawing/2014/main" id="{1477B22E-72B6-EB4B-858D-7AC677BC40D1}"/>
              </a:ext>
            </a:extLst>
          </p:cNvPr>
          <p:cNvSpPr txBox="1"/>
          <p:nvPr/>
        </p:nvSpPr>
        <p:spPr>
          <a:xfrm>
            <a:off x="368631" y="940540"/>
            <a:ext cx="4032200" cy="398483"/>
          </a:xfrm>
          <a:prstGeom prst="rect">
            <a:avLst/>
          </a:prstGeom>
        </p:spPr>
        <p:txBody>
          <a:bodyPr vert="horz" wrap="square" lIns="0" tIns="8930" rIns="0" bIns="0" rtlCol="0">
            <a:spAutoFit/>
          </a:bodyPr>
          <a:lstStyle/>
          <a:p>
            <a:pPr marL="8929">
              <a:spcBef>
                <a:spcPts val="70"/>
              </a:spcBef>
            </a:pPr>
            <a:r>
              <a:rPr sz="2531" spc="-25" dirty="0">
                <a:solidFill>
                  <a:srgbClr val="DF4F01"/>
                </a:solidFill>
                <a:latin typeface="Gill Sans"/>
                <a:cs typeface="Gill Sans"/>
              </a:rPr>
              <a:t>Various</a:t>
            </a:r>
            <a:r>
              <a:rPr sz="2531" spc="-14" dirty="0">
                <a:solidFill>
                  <a:srgbClr val="DF4F01"/>
                </a:solidFill>
                <a:latin typeface="Gill Sans"/>
                <a:cs typeface="Gill Sans"/>
              </a:rPr>
              <a:t> real-world</a:t>
            </a:r>
            <a:r>
              <a:rPr sz="2531" spc="-11" dirty="0">
                <a:solidFill>
                  <a:srgbClr val="DF4F01"/>
                </a:solidFill>
                <a:latin typeface="Gill Sans"/>
                <a:cs typeface="Gill Sans"/>
              </a:rPr>
              <a:t> </a:t>
            </a:r>
            <a:r>
              <a:rPr sz="2531" spc="-4" dirty="0">
                <a:solidFill>
                  <a:srgbClr val="DF4F01"/>
                </a:solidFill>
                <a:latin typeface="Gill Sans"/>
                <a:cs typeface="Gill Sans"/>
              </a:rPr>
              <a:t>applications</a:t>
            </a:r>
            <a:endParaRPr sz="2531" dirty="0">
              <a:latin typeface="Gill Sans"/>
              <a:cs typeface="Gill Sans"/>
            </a:endParaRPr>
          </a:p>
        </p:txBody>
      </p:sp>
    </p:spTree>
    <p:extLst>
      <p:ext uri="{BB962C8B-B14F-4D97-AF65-F5344CB8AC3E}">
        <p14:creationId xmlns:p14="http://schemas.microsoft.com/office/powerpoint/2010/main" val="2221322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nvGraphicFramePr>
        <p:xfrm>
          <a:off x="457200" y="2098461"/>
          <a:ext cx="3394389" cy="3400296"/>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gridCol w="1131463">
                  <a:extLst>
                    <a:ext uri="{9D8B030D-6E8A-4147-A177-3AD203B41FA5}">
                      <a16:colId xmlns:a16="http://schemas.microsoft.com/office/drawing/2014/main" val="20002"/>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3</a:t>
                      </a:r>
                    </a:p>
                  </a:txBody>
                  <a:tcPr marL="98289" marR="98289" marT="49145" marB="49145" anchor="ctr"/>
                </a:tc>
                <a:tc>
                  <a:txBody>
                    <a:bodyPr/>
                    <a:lstStyle/>
                    <a:p>
                      <a:pPr algn="ctr"/>
                      <a:r>
                        <a:rPr lang="en-US" sz="1900" dirty="0"/>
                        <a:t>19</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25</a:t>
                      </a:r>
                    </a:p>
                  </a:txBody>
                  <a:tcPr marL="98289" marR="98289" marT="49145" marB="49145" anchor="ctr"/>
                </a:tc>
                <a:tc>
                  <a:txBody>
                    <a:bodyPr/>
                    <a:lstStyle/>
                    <a:p>
                      <a:pPr algn="ctr"/>
                      <a:r>
                        <a:rPr lang="en-US" sz="1900" dirty="0"/>
                        <a:t>10</a:t>
                      </a:r>
                    </a:p>
                  </a:txBody>
                  <a:tcPr marL="98289" marR="98289" marT="49145" marB="49145" anchor="ctr"/>
                </a:tc>
                <a:tc>
                  <a:txBody>
                    <a:bodyPr/>
                    <a:lstStyle/>
                    <a:p>
                      <a:pPr algn="ctr"/>
                      <a:r>
                        <a:rPr lang="en-US" sz="1900" dirty="0"/>
                        <a:t>1</a:t>
                      </a:r>
                    </a:p>
                  </a:txBody>
                  <a:tcPr marL="98289" marR="98289" marT="49145" marB="49145" anchor="ctr"/>
                </a:tc>
                <a:extLst>
                  <a:ext uri="{0D108BD9-81ED-4DB2-BD59-A6C34878D82A}">
                    <a16:rowId xmlns:a16="http://schemas.microsoft.com/office/drawing/2014/main" val="10001"/>
                  </a:ext>
                </a:extLst>
              </a:tr>
              <a:tr h="1133432">
                <a:tc>
                  <a:txBody>
                    <a:bodyPr/>
                    <a:lstStyle/>
                    <a:p>
                      <a:pPr algn="ctr"/>
                      <a:r>
                        <a:rPr lang="en-US" sz="1900" dirty="0"/>
                        <a:t>9</a:t>
                      </a:r>
                    </a:p>
                  </a:txBody>
                  <a:tcPr marL="98289" marR="98289" marT="49145" marB="49145" anchor="ctr"/>
                </a:tc>
                <a:tc>
                  <a:txBody>
                    <a:bodyPr/>
                    <a:lstStyle/>
                    <a:p>
                      <a:pPr algn="ctr"/>
                      <a:r>
                        <a:rPr lang="en-US" sz="1900" dirty="0"/>
                        <a:t>7</a:t>
                      </a:r>
                    </a:p>
                  </a:txBody>
                  <a:tcPr marL="98289" marR="98289" marT="49145" marB="49145" anchor="ctr"/>
                </a:tc>
                <a:tc>
                  <a:txBody>
                    <a:bodyPr/>
                    <a:lstStyle/>
                    <a:p>
                      <a:pPr algn="ctr"/>
                      <a:r>
                        <a:rPr lang="en-US" sz="1900" dirty="0"/>
                        <a:t>17</a:t>
                      </a:r>
                    </a:p>
                  </a:txBody>
                  <a:tcPr marL="98289" marR="98289" marT="49145" marB="49145"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5235798"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8882933"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133</a:t>
                      </a:r>
                    </a:p>
                  </a:txBody>
                  <a:tcPr marL="98289" marR="98289" marT="49145" marB="49145" anchor="ctr"/>
                </a:tc>
                <a:tc>
                  <a:txBody>
                    <a:bodyPr/>
                    <a:lstStyle/>
                    <a:p>
                      <a:pPr algn="ctr"/>
                      <a:r>
                        <a:rPr lang="en-US" sz="1900"/>
                        <a:t>75</a:t>
                      </a:r>
                      <a:endParaRPr lang="en-US" sz="1900" dirty="0"/>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100</a:t>
                      </a:r>
                    </a:p>
                  </a:txBody>
                  <a:tcPr marL="98289" marR="98289" marT="49145" marB="49145" anchor="ctr"/>
                </a:tc>
                <a:tc>
                  <a:txBody>
                    <a:bodyPr/>
                    <a:lstStyle/>
                    <a:p>
                      <a:pPr algn="ctr"/>
                      <a:r>
                        <a:rPr lang="en-US" sz="1900" dirty="0"/>
                        <a:t>?</a:t>
                      </a:r>
                    </a:p>
                  </a:txBody>
                  <a:tcPr marL="98289" marR="98289" marT="49145" marB="49145" anchor="ctr"/>
                </a:tc>
                <a:extLst>
                  <a:ext uri="{0D108BD9-81ED-4DB2-BD59-A6C34878D82A}">
                    <a16:rowId xmlns:a16="http://schemas.microsoft.com/office/drawing/2014/main" val="10001"/>
                  </a:ext>
                </a:extLst>
              </a:tr>
            </a:tbl>
          </a:graphicData>
        </a:graphic>
      </p:graphicFrame>
      <p:sp>
        <p:nvSpPr>
          <p:cNvPr id="8" name="TextBox 7"/>
          <p:cNvSpPr txBox="1"/>
          <p:nvPr/>
        </p:nvSpPr>
        <p:spPr>
          <a:xfrm>
            <a:off x="4284432" y="3569732"/>
            <a:ext cx="518523" cy="584775"/>
          </a:xfrm>
          <a:prstGeom prst="rect">
            <a:avLst/>
          </a:prstGeom>
          <a:noFill/>
        </p:spPr>
        <p:txBody>
          <a:bodyPr wrap="square" rtlCol="0" anchor="ctr">
            <a:spAutoFit/>
          </a:bodyPr>
          <a:lstStyle/>
          <a:p>
            <a:pPr algn="ctr"/>
            <a:r>
              <a:rPr lang="en-US" sz="3200"/>
              <a:t>*</a:t>
            </a:r>
          </a:p>
        </p:txBody>
      </p:sp>
      <p:sp>
        <p:nvSpPr>
          <p:cNvPr id="9" name="TextBox 8"/>
          <p:cNvSpPr txBox="1"/>
          <p:nvPr/>
        </p:nvSpPr>
        <p:spPr>
          <a:xfrm>
            <a:off x="7931567" y="3569732"/>
            <a:ext cx="518523" cy="584775"/>
          </a:xfrm>
          <a:prstGeom prst="rect">
            <a:avLst/>
          </a:prstGeom>
          <a:noFill/>
        </p:spPr>
        <p:txBody>
          <a:bodyPr wrap="square" rtlCol="0" anchor="ctr">
            <a:spAutoFit/>
          </a:bodyPr>
          <a:lstStyle/>
          <a:p>
            <a:pPr algn="ctr"/>
            <a:r>
              <a:rPr lang="en-US" sz="3200"/>
              <a:t>=</a:t>
            </a:r>
          </a:p>
        </p:txBody>
      </p:sp>
      <p:sp>
        <p:nvSpPr>
          <p:cNvPr id="10" name="Rectangle 9"/>
          <p:cNvSpPr/>
          <p:nvPr/>
        </p:nvSpPr>
        <p:spPr>
          <a:xfrm>
            <a:off x="457201" y="3241462"/>
            <a:ext cx="2286000" cy="224493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2" cstate="print"/>
          <a:srcRect l="28258"/>
          <a:stretch/>
        </p:blipFill>
        <p:spPr bwMode="auto">
          <a:xfrm>
            <a:off x="3413637" y="5607999"/>
            <a:ext cx="5305425" cy="12500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781711" y="6041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3" cstate="print"/>
          <a:srcRect l="18619" t="10870" r="74707"/>
          <a:stretch/>
        </p:blipFill>
        <p:spPr bwMode="auto">
          <a:xfrm>
            <a:off x="2931036" y="5774266"/>
            <a:ext cx="482600" cy="1083733"/>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10" y="6041577"/>
            <a:ext cx="2486126" cy="370914"/>
          </a:xfrm>
          <a:prstGeom prst="rect">
            <a:avLst/>
          </a:prstGeom>
        </p:spPr>
      </p:pic>
    </p:spTree>
    <p:extLst>
      <p:ext uri="{BB962C8B-B14F-4D97-AF65-F5344CB8AC3E}">
        <p14:creationId xmlns:p14="http://schemas.microsoft.com/office/powerpoint/2010/main" val="19472998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9B1EF2C-A6F5-4143-92E8-6738E491FED2}"/>
              </a:ext>
            </a:extLst>
          </p:cNvPr>
          <p:cNvGrpSpPr>
            <a:grpSpLocks noChangeAspect="1"/>
          </p:cNvGrpSpPr>
          <p:nvPr/>
        </p:nvGrpSpPr>
        <p:grpSpPr>
          <a:xfrm>
            <a:off x="685799" y="1407678"/>
            <a:ext cx="10109702" cy="5040000"/>
            <a:chOff x="2034747" y="2122221"/>
            <a:chExt cx="8109111" cy="4042641"/>
          </a:xfrm>
        </p:grpSpPr>
        <p:grpSp>
          <p:nvGrpSpPr>
            <p:cNvPr id="5" name="object 5"/>
            <p:cNvGrpSpPr/>
            <p:nvPr/>
          </p:nvGrpSpPr>
          <p:grpSpPr>
            <a:xfrm>
              <a:off x="2814510" y="2122221"/>
              <a:ext cx="2518618" cy="1713161"/>
              <a:chOff x="1835391" y="3018269"/>
              <a:chExt cx="3582035" cy="2436495"/>
            </a:xfrm>
          </p:grpSpPr>
          <p:pic>
            <p:nvPicPr>
              <p:cNvPr id="6" name="object 6"/>
              <p:cNvPicPr/>
              <p:nvPr/>
            </p:nvPicPr>
            <p:blipFill>
              <a:blip r:embed="rId3" cstate="print"/>
              <a:stretch>
                <a:fillRect/>
              </a:stretch>
            </p:blipFill>
            <p:spPr>
              <a:xfrm>
                <a:off x="1835391" y="3018269"/>
                <a:ext cx="3581920" cy="2436469"/>
              </a:xfrm>
              <a:prstGeom prst="rect">
                <a:avLst/>
              </a:prstGeom>
            </p:spPr>
          </p:pic>
          <p:pic>
            <p:nvPicPr>
              <p:cNvPr id="7" name="object 7"/>
              <p:cNvPicPr/>
              <p:nvPr/>
            </p:nvPicPr>
            <p:blipFill>
              <a:blip r:embed="rId4" cstate="print"/>
              <a:stretch>
                <a:fillRect/>
              </a:stretch>
            </p:blipFill>
            <p:spPr>
              <a:xfrm>
                <a:off x="1898891" y="3072472"/>
                <a:ext cx="3429520" cy="2284069"/>
              </a:xfrm>
              <a:prstGeom prst="rect">
                <a:avLst/>
              </a:prstGeom>
            </p:spPr>
          </p:pic>
          <p:sp>
            <p:nvSpPr>
              <p:cNvPr id="8" name="object 8"/>
              <p:cNvSpPr/>
              <p:nvPr/>
            </p:nvSpPr>
            <p:spPr>
              <a:xfrm>
                <a:off x="1898891" y="3072472"/>
                <a:ext cx="3429635" cy="2284095"/>
              </a:xfrm>
              <a:custGeom>
                <a:avLst/>
                <a:gdLst/>
                <a:ahLst/>
                <a:cxnLst/>
                <a:rect l="l" t="t" r="r" b="b"/>
                <a:pathLst>
                  <a:path w="3429635" h="2284095">
                    <a:moveTo>
                      <a:pt x="0" y="0"/>
                    </a:moveTo>
                    <a:lnTo>
                      <a:pt x="3429520" y="0"/>
                    </a:lnTo>
                    <a:lnTo>
                      <a:pt x="3429520" y="2284069"/>
                    </a:lnTo>
                    <a:lnTo>
                      <a:pt x="0" y="2284069"/>
                    </a:lnTo>
                    <a:lnTo>
                      <a:pt x="0" y="0"/>
                    </a:lnTo>
                    <a:close/>
                  </a:path>
                </a:pathLst>
              </a:custGeom>
              <a:ln w="25400">
                <a:solidFill>
                  <a:srgbClr val="F3F7F5"/>
                </a:solidFill>
              </a:ln>
            </p:spPr>
            <p:txBody>
              <a:bodyPr wrap="square" lIns="0" tIns="0" rIns="0" bIns="0" rtlCol="0"/>
              <a:lstStyle/>
              <a:p>
                <a:endParaRPr sz="1266"/>
              </a:p>
            </p:txBody>
          </p:sp>
        </p:grpSp>
        <p:pic>
          <p:nvPicPr>
            <p:cNvPr id="9" name="object 9"/>
            <p:cNvPicPr/>
            <p:nvPr/>
          </p:nvPicPr>
          <p:blipFill>
            <a:blip r:embed="rId5" cstate="print"/>
            <a:stretch>
              <a:fillRect/>
            </a:stretch>
          </p:blipFill>
          <p:spPr>
            <a:xfrm>
              <a:off x="2034747" y="4134233"/>
              <a:ext cx="8109111" cy="2030629"/>
            </a:xfrm>
            <a:prstGeom prst="rect">
              <a:avLst/>
            </a:prstGeom>
          </p:spPr>
        </p:pic>
        <p:pic>
          <p:nvPicPr>
            <p:cNvPr id="10" name="object 10"/>
            <p:cNvPicPr/>
            <p:nvPr/>
          </p:nvPicPr>
          <p:blipFill>
            <a:blip r:embed="rId6" cstate="print"/>
            <a:stretch>
              <a:fillRect/>
            </a:stretch>
          </p:blipFill>
          <p:spPr>
            <a:xfrm>
              <a:off x="6603408" y="2250354"/>
              <a:ext cx="2382023" cy="1511464"/>
            </a:xfrm>
            <a:prstGeom prst="rect">
              <a:avLst/>
            </a:prstGeom>
          </p:spPr>
        </p:pic>
      </p:grpSp>
      <p:sp>
        <p:nvSpPr>
          <p:cNvPr id="11" name="object 11"/>
          <p:cNvSpPr txBox="1"/>
          <p:nvPr/>
        </p:nvSpPr>
        <p:spPr>
          <a:xfrm>
            <a:off x="1910061" y="6369506"/>
            <a:ext cx="2246263" cy="247096"/>
          </a:xfrm>
          <a:prstGeom prst="rect">
            <a:avLst/>
          </a:prstGeom>
        </p:spPr>
        <p:txBody>
          <a:bodyPr vert="horz" wrap="square" lIns="0" tIns="8930" rIns="0" bIns="0" rtlCol="0">
            <a:spAutoFit/>
          </a:bodyPr>
          <a:lstStyle/>
          <a:p>
            <a:pPr marL="8929">
              <a:spcBef>
                <a:spcPts val="70"/>
              </a:spcBef>
            </a:pPr>
            <a:r>
              <a:rPr sz="1547" u="sng" spc="-4" dirty="0">
                <a:solidFill>
                  <a:srgbClr val="CD853F"/>
                </a:solidFill>
                <a:uFill>
                  <a:solidFill>
                    <a:srgbClr val="CD853F"/>
                  </a:solidFill>
                </a:uFill>
                <a:latin typeface="Gill Sans"/>
                <a:cs typeface="Gill Sans"/>
              </a:rPr>
              <a:t>https://rpc-dataset.github.io/</a:t>
            </a:r>
            <a:endParaRPr sz="1547">
              <a:latin typeface="Gill Sans"/>
              <a:cs typeface="Gill Sans"/>
            </a:endParaRPr>
          </a:p>
        </p:txBody>
      </p:sp>
      <p:sp>
        <p:nvSpPr>
          <p:cNvPr id="12" name="object 43">
            <a:extLst>
              <a:ext uri="{FF2B5EF4-FFF2-40B4-BE49-F238E27FC236}">
                <a16:creationId xmlns:a16="http://schemas.microsoft.com/office/drawing/2014/main" id="{021168AA-4444-C946-8A10-1E68D4B90031}"/>
              </a:ext>
            </a:extLst>
          </p:cNvPr>
          <p:cNvSpPr txBox="1">
            <a:spLocks/>
          </p:cNvSpPr>
          <p:nvPr/>
        </p:nvSpPr>
        <p:spPr>
          <a:xfrm>
            <a:off x="344470" y="331922"/>
            <a:ext cx="2002367" cy="489087"/>
          </a:xfrm>
          <a:prstGeom prst="rect">
            <a:avLst/>
          </a:prstGeom>
        </p:spPr>
        <p:txBody>
          <a:bodyPr vert="horz" wrap="square" lIns="0" tIns="16933" rIns="0" bIns="0" rtlCol="0" anchor="ctr">
            <a:spAutoFit/>
          </a:bodyPr>
          <a:lstStyle>
            <a:lvl1pPr algn="l" defTabSz="342900" rtl="0" eaLnBrk="1" latinLnBrk="0" hangingPunct="1">
              <a:spcBef>
                <a:spcPct val="0"/>
              </a:spcBef>
              <a:buNone/>
              <a:defRPr sz="6933" b="0" i="0" kern="1200">
                <a:solidFill>
                  <a:schemeClr val="tx1"/>
                </a:solidFill>
                <a:latin typeface="Arial"/>
                <a:ea typeface="+mj-ea"/>
                <a:cs typeface="Arial"/>
              </a:defRPr>
            </a:lvl1pPr>
          </a:lstStyle>
          <a:p>
            <a:pPr marL="16933">
              <a:spcBef>
                <a:spcPts val="133"/>
              </a:spcBef>
            </a:pPr>
            <a:r>
              <a:rPr lang="en" sz="3067" spc="-13">
                <a:latin typeface="Gill Sans"/>
                <a:cs typeface="Gill Sans"/>
              </a:rPr>
              <a:t>Introduction</a:t>
            </a:r>
            <a:endParaRPr lang="en" sz="3067" dirty="0">
              <a:latin typeface="Gill Sans"/>
              <a:cs typeface="Gill Sans"/>
            </a:endParaRPr>
          </a:p>
        </p:txBody>
      </p:sp>
      <p:sp>
        <p:nvSpPr>
          <p:cNvPr id="13" name="object 2">
            <a:extLst>
              <a:ext uri="{FF2B5EF4-FFF2-40B4-BE49-F238E27FC236}">
                <a16:creationId xmlns:a16="http://schemas.microsoft.com/office/drawing/2014/main" id="{0907998E-5F8B-344F-95FB-34C3EB48CAED}"/>
              </a:ext>
            </a:extLst>
          </p:cNvPr>
          <p:cNvSpPr txBox="1"/>
          <p:nvPr/>
        </p:nvSpPr>
        <p:spPr>
          <a:xfrm>
            <a:off x="368631" y="940540"/>
            <a:ext cx="4032200" cy="398483"/>
          </a:xfrm>
          <a:prstGeom prst="rect">
            <a:avLst/>
          </a:prstGeom>
        </p:spPr>
        <p:txBody>
          <a:bodyPr vert="horz" wrap="square" lIns="0" tIns="8930" rIns="0" bIns="0" rtlCol="0">
            <a:spAutoFit/>
          </a:bodyPr>
          <a:lstStyle/>
          <a:p>
            <a:pPr marL="8929">
              <a:spcBef>
                <a:spcPts val="70"/>
              </a:spcBef>
            </a:pPr>
            <a:r>
              <a:rPr sz="2531" spc="-25" dirty="0">
                <a:solidFill>
                  <a:srgbClr val="DF4F01"/>
                </a:solidFill>
                <a:latin typeface="Gill Sans"/>
                <a:cs typeface="Gill Sans"/>
              </a:rPr>
              <a:t>Various</a:t>
            </a:r>
            <a:r>
              <a:rPr sz="2531" spc="-14" dirty="0">
                <a:solidFill>
                  <a:srgbClr val="DF4F01"/>
                </a:solidFill>
                <a:latin typeface="Gill Sans"/>
                <a:cs typeface="Gill Sans"/>
              </a:rPr>
              <a:t> real-world</a:t>
            </a:r>
            <a:r>
              <a:rPr sz="2531" spc="-11" dirty="0">
                <a:solidFill>
                  <a:srgbClr val="DF4F01"/>
                </a:solidFill>
                <a:latin typeface="Gill Sans"/>
                <a:cs typeface="Gill Sans"/>
              </a:rPr>
              <a:t> </a:t>
            </a:r>
            <a:r>
              <a:rPr sz="2531" spc="-4" dirty="0">
                <a:solidFill>
                  <a:srgbClr val="DF4F01"/>
                </a:solidFill>
                <a:latin typeface="Gill Sans"/>
                <a:cs typeface="Gill Sans"/>
              </a:rPr>
              <a:t>applications</a:t>
            </a:r>
            <a:endParaRPr sz="2531" dirty="0">
              <a:latin typeface="Gill Sans"/>
              <a:cs typeface="Gill Sans"/>
            </a:endParaRPr>
          </a:p>
        </p:txBody>
      </p:sp>
    </p:spTree>
    <p:extLst>
      <p:ext uri="{BB962C8B-B14F-4D97-AF65-F5344CB8AC3E}">
        <p14:creationId xmlns:p14="http://schemas.microsoft.com/office/powerpoint/2010/main" val="1748025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28158F4-E5EC-1441-8F92-36DD5ECC24B8}"/>
              </a:ext>
            </a:extLst>
          </p:cNvPr>
          <p:cNvGrpSpPr>
            <a:grpSpLocks noChangeAspect="1"/>
          </p:cNvGrpSpPr>
          <p:nvPr/>
        </p:nvGrpSpPr>
        <p:grpSpPr>
          <a:xfrm>
            <a:off x="387203" y="1458553"/>
            <a:ext cx="10344026" cy="4968000"/>
            <a:chOff x="1968918" y="1958915"/>
            <a:chExt cx="8328830" cy="4000151"/>
          </a:xfrm>
        </p:grpSpPr>
        <p:pic>
          <p:nvPicPr>
            <p:cNvPr id="5" name="object 5"/>
            <p:cNvPicPr/>
            <p:nvPr/>
          </p:nvPicPr>
          <p:blipFill>
            <a:blip r:embed="rId3" cstate="print"/>
            <a:stretch>
              <a:fillRect/>
            </a:stretch>
          </p:blipFill>
          <p:spPr>
            <a:xfrm>
              <a:off x="5626432" y="3316272"/>
              <a:ext cx="4671316" cy="2642794"/>
            </a:xfrm>
            <a:prstGeom prst="rect">
              <a:avLst/>
            </a:prstGeom>
          </p:spPr>
        </p:pic>
        <p:pic>
          <p:nvPicPr>
            <p:cNvPr id="6" name="object 6"/>
            <p:cNvPicPr/>
            <p:nvPr/>
          </p:nvPicPr>
          <p:blipFill>
            <a:blip r:embed="rId4" cstate="print"/>
            <a:stretch>
              <a:fillRect/>
            </a:stretch>
          </p:blipFill>
          <p:spPr>
            <a:xfrm>
              <a:off x="1968918" y="1958915"/>
              <a:ext cx="3462075" cy="2940161"/>
            </a:xfrm>
            <a:prstGeom prst="rect">
              <a:avLst/>
            </a:prstGeom>
          </p:spPr>
        </p:pic>
      </p:grpSp>
      <p:sp>
        <p:nvSpPr>
          <p:cNvPr id="7" name="object 43">
            <a:extLst>
              <a:ext uri="{FF2B5EF4-FFF2-40B4-BE49-F238E27FC236}">
                <a16:creationId xmlns:a16="http://schemas.microsoft.com/office/drawing/2014/main" id="{317026C0-6FCA-9443-81D9-7F3D2D4E3DE1}"/>
              </a:ext>
            </a:extLst>
          </p:cNvPr>
          <p:cNvSpPr txBox="1">
            <a:spLocks/>
          </p:cNvSpPr>
          <p:nvPr/>
        </p:nvSpPr>
        <p:spPr>
          <a:xfrm>
            <a:off x="344470" y="331922"/>
            <a:ext cx="2002367" cy="489087"/>
          </a:xfrm>
          <a:prstGeom prst="rect">
            <a:avLst/>
          </a:prstGeom>
        </p:spPr>
        <p:txBody>
          <a:bodyPr vert="horz" wrap="square" lIns="0" tIns="16933" rIns="0" bIns="0" rtlCol="0" anchor="ctr">
            <a:spAutoFit/>
          </a:bodyPr>
          <a:lstStyle>
            <a:lvl1pPr algn="l" defTabSz="342900" rtl="0" eaLnBrk="1" latinLnBrk="0" hangingPunct="1">
              <a:spcBef>
                <a:spcPct val="0"/>
              </a:spcBef>
              <a:buNone/>
              <a:defRPr sz="6933" b="0" i="0" kern="1200">
                <a:solidFill>
                  <a:schemeClr val="tx1"/>
                </a:solidFill>
                <a:latin typeface="Arial"/>
                <a:ea typeface="+mj-ea"/>
                <a:cs typeface="Arial"/>
              </a:defRPr>
            </a:lvl1pPr>
          </a:lstStyle>
          <a:p>
            <a:pPr marL="16933">
              <a:spcBef>
                <a:spcPts val="133"/>
              </a:spcBef>
            </a:pPr>
            <a:r>
              <a:rPr lang="en" sz="3067" spc="-13">
                <a:latin typeface="Gill Sans"/>
                <a:cs typeface="Gill Sans"/>
              </a:rPr>
              <a:t>Introduction</a:t>
            </a:r>
            <a:endParaRPr lang="en" sz="3067" dirty="0">
              <a:latin typeface="Gill Sans"/>
              <a:cs typeface="Gill Sans"/>
            </a:endParaRPr>
          </a:p>
        </p:txBody>
      </p:sp>
      <p:sp>
        <p:nvSpPr>
          <p:cNvPr id="8" name="object 2">
            <a:extLst>
              <a:ext uri="{FF2B5EF4-FFF2-40B4-BE49-F238E27FC236}">
                <a16:creationId xmlns:a16="http://schemas.microsoft.com/office/drawing/2014/main" id="{12EEA88C-0524-EF41-97D5-40A89E0AEF12}"/>
              </a:ext>
            </a:extLst>
          </p:cNvPr>
          <p:cNvSpPr txBox="1"/>
          <p:nvPr/>
        </p:nvSpPr>
        <p:spPr>
          <a:xfrm>
            <a:off x="368631" y="940540"/>
            <a:ext cx="4032200" cy="398483"/>
          </a:xfrm>
          <a:prstGeom prst="rect">
            <a:avLst/>
          </a:prstGeom>
        </p:spPr>
        <p:txBody>
          <a:bodyPr vert="horz" wrap="square" lIns="0" tIns="8930" rIns="0" bIns="0" rtlCol="0">
            <a:spAutoFit/>
          </a:bodyPr>
          <a:lstStyle/>
          <a:p>
            <a:pPr marL="8929">
              <a:spcBef>
                <a:spcPts val="70"/>
              </a:spcBef>
            </a:pPr>
            <a:r>
              <a:rPr sz="2531" spc="-25" dirty="0">
                <a:solidFill>
                  <a:srgbClr val="DF4F01"/>
                </a:solidFill>
                <a:latin typeface="Gill Sans"/>
                <a:cs typeface="Gill Sans"/>
              </a:rPr>
              <a:t>Various</a:t>
            </a:r>
            <a:r>
              <a:rPr sz="2531" spc="-14" dirty="0">
                <a:solidFill>
                  <a:srgbClr val="DF4F01"/>
                </a:solidFill>
                <a:latin typeface="Gill Sans"/>
                <a:cs typeface="Gill Sans"/>
              </a:rPr>
              <a:t> real-world</a:t>
            </a:r>
            <a:r>
              <a:rPr sz="2531" spc="-11" dirty="0">
                <a:solidFill>
                  <a:srgbClr val="DF4F01"/>
                </a:solidFill>
                <a:latin typeface="Gill Sans"/>
                <a:cs typeface="Gill Sans"/>
              </a:rPr>
              <a:t> </a:t>
            </a:r>
            <a:r>
              <a:rPr sz="2531" spc="-4" dirty="0">
                <a:solidFill>
                  <a:srgbClr val="DF4F01"/>
                </a:solidFill>
                <a:latin typeface="Gill Sans"/>
                <a:cs typeface="Gill Sans"/>
              </a:rPr>
              <a:t>applications</a:t>
            </a:r>
            <a:endParaRPr sz="2531" dirty="0">
              <a:latin typeface="Gill Sans"/>
              <a:cs typeface="Gill Sans"/>
            </a:endParaRPr>
          </a:p>
        </p:txBody>
      </p:sp>
    </p:spTree>
    <p:extLst>
      <p:ext uri="{BB962C8B-B14F-4D97-AF65-F5344CB8AC3E}">
        <p14:creationId xmlns:p14="http://schemas.microsoft.com/office/powerpoint/2010/main" val="3134935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80501" y="1857634"/>
            <a:ext cx="10430999" cy="2025231"/>
          </a:xfrm>
          <a:prstGeom prst="rect">
            <a:avLst/>
          </a:prstGeom>
        </p:spPr>
      </p:pic>
      <p:sp>
        <p:nvSpPr>
          <p:cNvPr id="3" name="object 3"/>
          <p:cNvSpPr txBox="1">
            <a:spLocks noGrp="1"/>
          </p:cNvSpPr>
          <p:nvPr>
            <p:ph type="title"/>
          </p:nvPr>
        </p:nvSpPr>
        <p:spPr>
          <a:xfrm>
            <a:off x="344459" y="342778"/>
            <a:ext cx="4699000" cy="489087"/>
          </a:xfrm>
          <a:prstGeom prst="rect">
            <a:avLst/>
          </a:prstGeom>
        </p:spPr>
        <p:txBody>
          <a:bodyPr vert="horz" wrap="square" lIns="0" tIns="16933" rIns="0" bIns="0" rtlCol="0" anchor="ctr">
            <a:spAutoFit/>
          </a:bodyPr>
          <a:lstStyle/>
          <a:p>
            <a:pPr marL="16933">
              <a:spcBef>
                <a:spcPts val="133"/>
              </a:spcBef>
            </a:pPr>
            <a:r>
              <a:rPr sz="3067" dirty="0">
                <a:latin typeface="Gill Sans"/>
                <a:cs typeface="Gill Sans"/>
              </a:rPr>
              <a:t>The</a:t>
            </a:r>
            <a:r>
              <a:rPr sz="3067" spc="-67" dirty="0">
                <a:latin typeface="Gill Sans"/>
                <a:cs typeface="Gill Sans"/>
              </a:rPr>
              <a:t> </a:t>
            </a:r>
            <a:r>
              <a:rPr sz="3067" spc="-7" dirty="0">
                <a:latin typeface="Gill Sans"/>
                <a:cs typeface="Gill Sans"/>
              </a:rPr>
              <a:t>Categorization</a:t>
            </a:r>
            <a:r>
              <a:rPr sz="3067" spc="-73" dirty="0">
                <a:latin typeface="Gill Sans"/>
                <a:cs typeface="Gill Sans"/>
              </a:rPr>
              <a:t> </a:t>
            </a:r>
            <a:r>
              <a:rPr sz="3067" dirty="0">
                <a:latin typeface="Gill Sans"/>
                <a:cs typeface="Gill Sans"/>
              </a:rPr>
              <a:t>Spectrum</a:t>
            </a:r>
          </a:p>
        </p:txBody>
      </p:sp>
      <p:sp>
        <p:nvSpPr>
          <p:cNvPr id="4" name="object 4"/>
          <p:cNvSpPr txBox="1"/>
          <p:nvPr/>
        </p:nvSpPr>
        <p:spPr>
          <a:xfrm>
            <a:off x="10954928" y="6458585"/>
            <a:ext cx="113792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[R.</a:t>
            </a:r>
            <a:r>
              <a:rPr sz="1867" spc="-100" dirty="0">
                <a:latin typeface="Arial"/>
                <a:cs typeface="Arial"/>
              </a:rPr>
              <a:t> </a:t>
            </a:r>
            <a:r>
              <a:rPr sz="1867" spc="-7" dirty="0">
                <a:latin typeface="Arial"/>
                <a:cs typeface="Arial"/>
              </a:rPr>
              <a:t>Farrell]</a:t>
            </a:r>
            <a:endParaRPr sz="1867" dirty="0">
              <a:latin typeface="Arial"/>
              <a:cs typeface="Arial"/>
            </a:endParaRPr>
          </a:p>
        </p:txBody>
      </p:sp>
      <p:sp>
        <p:nvSpPr>
          <p:cNvPr id="5" name="object 5"/>
          <p:cNvSpPr txBox="1"/>
          <p:nvPr/>
        </p:nvSpPr>
        <p:spPr>
          <a:xfrm>
            <a:off x="1731603" y="4070351"/>
            <a:ext cx="595207" cy="304421"/>
          </a:xfrm>
          <a:prstGeom prst="rect">
            <a:avLst/>
          </a:prstGeom>
        </p:spPr>
        <p:txBody>
          <a:bodyPr vert="horz" wrap="square" lIns="0" tIns="16933" rIns="0" bIns="0" rtlCol="0">
            <a:spAutoFit/>
          </a:bodyPr>
          <a:lstStyle/>
          <a:p>
            <a:pPr marL="16933">
              <a:spcBef>
                <a:spcPts val="133"/>
              </a:spcBef>
            </a:pPr>
            <a:r>
              <a:rPr sz="1867" spc="-7" dirty="0">
                <a:latin typeface="HelveticaNeue-Light"/>
                <a:cs typeface="HelveticaNeue-Light"/>
              </a:rPr>
              <a:t>Basic</a:t>
            </a:r>
            <a:endParaRPr sz="1867" dirty="0">
              <a:latin typeface="HelveticaNeue-Light"/>
              <a:cs typeface="HelveticaNeue-Light"/>
            </a:endParaRPr>
          </a:p>
        </p:txBody>
      </p:sp>
      <p:sp>
        <p:nvSpPr>
          <p:cNvPr id="6" name="object 6"/>
          <p:cNvSpPr txBox="1"/>
          <p:nvPr/>
        </p:nvSpPr>
        <p:spPr>
          <a:xfrm>
            <a:off x="5631107" y="4070351"/>
            <a:ext cx="1270000" cy="304421"/>
          </a:xfrm>
          <a:prstGeom prst="rect">
            <a:avLst/>
          </a:prstGeom>
        </p:spPr>
        <p:txBody>
          <a:bodyPr vert="horz" wrap="square" lIns="0" tIns="16933" rIns="0" bIns="0" rtlCol="0">
            <a:spAutoFit/>
          </a:bodyPr>
          <a:lstStyle/>
          <a:p>
            <a:pPr marL="16933">
              <a:spcBef>
                <a:spcPts val="133"/>
              </a:spcBef>
            </a:pPr>
            <a:r>
              <a:rPr sz="1867" spc="-13" dirty="0">
                <a:latin typeface="HelveticaNeue-Light"/>
                <a:cs typeface="HelveticaNeue-Light"/>
              </a:rPr>
              <a:t>Subordinate</a:t>
            </a:r>
            <a:endParaRPr sz="1867" dirty="0">
              <a:latin typeface="HelveticaNeue-Light"/>
              <a:cs typeface="HelveticaNeue-Light"/>
            </a:endParaRPr>
          </a:p>
        </p:txBody>
      </p:sp>
      <p:sp>
        <p:nvSpPr>
          <p:cNvPr id="7" name="object 7"/>
          <p:cNvSpPr txBox="1"/>
          <p:nvPr/>
        </p:nvSpPr>
        <p:spPr>
          <a:xfrm>
            <a:off x="9869546" y="4070351"/>
            <a:ext cx="1111673" cy="304421"/>
          </a:xfrm>
          <a:prstGeom prst="rect">
            <a:avLst/>
          </a:prstGeom>
        </p:spPr>
        <p:txBody>
          <a:bodyPr vert="horz" wrap="square" lIns="0" tIns="16933" rIns="0" bIns="0" rtlCol="0">
            <a:spAutoFit/>
          </a:bodyPr>
          <a:lstStyle/>
          <a:p>
            <a:pPr marL="16933">
              <a:spcBef>
                <a:spcPts val="133"/>
              </a:spcBef>
            </a:pPr>
            <a:r>
              <a:rPr sz="1867" spc="-7" dirty="0">
                <a:latin typeface="HelveticaNeue-Light"/>
                <a:cs typeface="HelveticaNeue-Light"/>
              </a:rPr>
              <a:t>Biometrics</a:t>
            </a:r>
            <a:endParaRPr sz="1867" dirty="0">
              <a:latin typeface="HelveticaNeue-Light"/>
              <a:cs typeface="HelveticaNeue-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03200" y="203201"/>
            <a:ext cx="11785597" cy="6412463"/>
          </a:xfrm>
          <a:prstGeom prst="rect">
            <a:avLst/>
          </a:prstGeom>
        </p:spPr>
      </p:pic>
      <p:sp>
        <p:nvSpPr>
          <p:cNvPr id="3" name="object 3"/>
          <p:cNvSpPr txBox="1"/>
          <p:nvPr/>
        </p:nvSpPr>
        <p:spPr>
          <a:xfrm>
            <a:off x="10954928" y="6458585"/>
            <a:ext cx="113792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[R.</a:t>
            </a:r>
            <a:r>
              <a:rPr sz="1867" spc="-100" dirty="0">
                <a:latin typeface="Arial"/>
                <a:cs typeface="Arial"/>
              </a:rPr>
              <a:t> </a:t>
            </a:r>
            <a:r>
              <a:rPr sz="1867" spc="-7" dirty="0">
                <a:latin typeface="Arial"/>
                <a:cs typeface="Arial"/>
              </a:rPr>
              <a:t>Farrell]</a:t>
            </a:r>
            <a:endParaRPr sz="1867">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3201" y="203201"/>
            <a:ext cx="11136911" cy="6451599"/>
          </a:xfrm>
          <a:prstGeom prst="rect">
            <a:avLst/>
          </a:prstGeom>
        </p:spPr>
      </p:pic>
      <p:sp>
        <p:nvSpPr>
          <p:cNvPr id="3" name="object 3"/>
          <p:cNvSpPr txBox="1"/>
          <p:nvPr/>
        </p:nvSpPr>
        <p:spPr>
          <a:xfrm>
            <a:off x="10954928" y="6458585"/>
            <a:ext cx="113792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[R.</a:t>
            </a:r>
            <a:r>
              <a:rPr sz="1867" spc="-100" dirty="0">
                <a:latin typeface="Arial"/>
                <a:cs typeface="Arial"/>
              </a:rPr>
              <a:t> </a:t>
            </a:r>
            <a:r>
              <a:rPr sz="1867" spc="-7" dirty="0">
                <a:latin typeface="Arial"/>
                <a:cs typeface="Arial"/>
              </a:rPr>
              <a:t>Farrell]</a:t>
            </a:r>
            <a:endParaRPr sz="1867">
              <a:latin typeface="Arial"/>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6950" y="203200"/>
            <a:ext cx="10918092" cy="64516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36001" y="1334448"/>
            <a:ext cx="4218264" cy="4189121"/>
          </a:xfrm>
          <a:prstGeom prst="rect">
            <a:avLst/>
          </a:prstGeom>
        </p:spPr>
      </p:pic>
      <p:pic>
        <p:nvPicPr>
          <p:cNvPr id="3" name="object 3"/>
          <p:cNvPicPr/>
          <p:nvPr/>
        </p:nvPicPr>
        <p:blipFill>
          <a:blip r:embed="rId4" cstate="print"/>
          <a:stretch>
            <a:fillRect/>
          </a:stretch>
        </p:blipFill>
        <p:spPr>
          <a:xfrm>
            <a:off x="6024310" y="1371776"/>
            <a:ext cx="4846404" cy="1671347"/>
          </a:xfrm>
          <a:prstGeom prst="rect">
            <a:avLst/>
          </a:prstGeom>
        </p:spPr>
      </p:pic>
      <p:pic>
        <p:nvPicPr>
          <p:cNvPr id="4" name="object 4"/>
          <p:cNvPicPr/>
          <p:nvPr/>
        </p:nvPicPr>
        <p:blipFill>
          <a:blip r:embed="rId5" cstate="print"/>
          <a:stretch>
            <a:fillRect/>
          </a:stretch>
        </p:blipFill>
        <p:spPr>
          <a:xfrm>
            <a:off x="249676" y="888761"/>
            <a:ext cx="5865728" cy="50800"/>
          </a:xfrm>
          <a:prstGeom prst="rect">
            <a:avLst/>
          </a:prstGeom>
        </p:spPr>
      </p:pic>
      <p:pic>
        <p:nvPicPr>
          <p:cNvPr id="5" name="object 5"/>
          <p:cNvPicPr/>
          <p:nvPr/>
        </p:nvPicPr>
        <p:blipFill>
          <a:blip r:embed="rId6" cstate="print"/>
          <a:stretch>
            <a:fillRect/>
          </a:stretch>
        </p:blipFill>
        <p:spPr>
          <a:xfrm>
            <a:off x="249677" y="6319891"/>
            <a:ext cx="11692647" cy="50800"/>
          </a:xfrm>
          <a:prstGeom prst="rect">
            <a:avLst/>
          </a:prstGeom>
        </p:spPr>
      </p:pic>
      <p:sp>
        <p:nvSpPr>
          <p:cNvPr id="6" name="object 6"/>
          <p:cNvSpPr txBox="1">
            <a:spLocks noGrp="1"/>
          </p:cNvSpPr>
          <p:nvPr>
            <p:ph type="title"/>
          </p:nvPr>
        </p:nvSpPr>
        <p:spPr>
          <a:xfrm>
            <a:off x="344463" y="342778"/>
            <a:ext cx="5108787" cy="489087"/>
          </a:xfrm>
          <a:prstGeom prst="rect">
            <a:avLst/>
          </a:prstGeom>
        </p:spPr>
        <p:txBody>
          <a:bodyPr vert="horz" wrap="square" lIns="0" tIns="16933" rIns="0" bIns="0" rtlCol="0" anchor="ctr">
            <a:spAutoFit/>
          </a:bodyPr>
          <a:lstStyle/>
          <a:p>
            <a:pPr marL="16933">
              <a:spcBef>
                <a:spcPts val="133"/>
              </a:spcBef>
            </a:pPr>
            <a:r>
              <a:rPr sz="3067" spc="-7" dirty="0">
                <a:latin typeface="Gill Sans"/>
                <a:cs typeface="Gill Sans"/>
              </a:rPr>
              <a:t>Long-tailed</a:t>
            </a:r>
            <a:r>
              <a:rPr sz="3067" spc="-67" dirty="0">
                <a:latin typeface="Gill Sans"/>
                <a:cs typeface="Gill Sans"/>
              </a:rPr>
              <a:t> </a:t>
            </a:r>
            <a:r>
              <a:rPr sz="3067" dirty="0">
                <a:latin typeface="Gill Sans"/>
                <a:cs typeface="Gill Sans"/>
              </a:rPr>
              <a:t>fine-grained</a:t>
            </a:r>
            <a:r>
              <a:rPr sz="3067" spc="-60" dirty="0">
                <a:latin typeface="Gill Sans"/>
                <a:cs typeface="Gill Sans"/>
              </a:rPr>
              <a:t> </a:t>
            </a:r>
            <a:r>
              <a:rPr sz="3067" spc="-7" dirty="0">
                <a:latin typeface="Gill Sans"/>
                <a:cs typeface="Gill Sans"/>
              </a:rPr>
              <a:t>datasets</a:t>
            </a:r>
            <a:endParaRPr sz="3067" dirty="0">
              <a:latin typeface="Gill Sans"/>
              <a:cs typeface="Gill Sans"/>
            </a:endParaRPr>
          </a:p>
        </p:txBody>
      </p:sp>
      <p:pic>
        <p:nvPicPr>
          <p:cNvPr id="7" name="object 7"/>
          <p:cNvPicPr/>
          <p:nvPr/>
        </p:nvPicPr>
        <p:blipFill>
          <a:blip r:embed="rId7" cstate="print"/>
          <a:stretch>
            <a:fillRect/>
          </a:stretch>
        </p:blipFill>
        <p:spPr>
          <a:xfrm>
            <a:off x="5928770" y="3477567"/>
            <a:ext cx="5037485" cy="2564933"/>
          </a:xfrm>
          <a:prstGeom prst="rect">
            <a:avLst/>
          </a:prstGeom>
        </p:spPr>
      </p:pic>
      <p:sp>
        <p:nvSpPr>
          <p:cNvPr id="8" name="object 8"/>
          <p:cNvSpPr txBox="1"/>
          <p:nvPr/>
        </p:nvSpPr>
        <p:spPr>
          <a:xfrm>
            <a:off x="414867" y="6345577"/>
            <a:ext cx="4476327" cy="242866"/>
          </a:xfrm>
          <a:prstGeom prst="rect">
            <a:avLst/>
          </a:prstGeom>
        </p:spPr>
        <p:txBody>
          <a:bodyPr vert="horz" wrap="square" lIns="0" tIns="16933" rIns="0" bIns="0" rtlCol="0">
            <a:spAutoFit/>
          </a:bodyPr>
          <a:lstStyle/>
          <a:p>
            <a:pPr marL="16933">
              <a:spcBef>
                <a:spcPts val="133"/>
              </a:spcBef>
            </a:pPr>
            <a:r>
              <a:rPr sz="1467" u="sng" spc="-7" dirty="0">
                <a:solidFill>
                  <a:srgbClr val="0000FF"/>
                </a:solidFill>
                <a:uFill>
                  <a:solidFill>
                    <a:srgbClr val="0000FF"/>
                  </a:solidFill>
                </a:uFill>
                <a:latin typeface="Gill Sans"/>
                <a:cs typeface="Gill Sans"/>
                <a:hlinkClick r:id="rId8"/>
              </a:rPr>
              <a:t>https://www.kaggle.com/c/inaturalist-challenge-at-fgvc-2017</a:t>
            </a:r>
            <a:endParaRPr sz="1467">
              <a:latin typeface="Gill Sans"/>
              <a:cs typeface="Gill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01475" y="4258210"/>
            <a:ext cx="1167529" cy="1662252"/>
          </a:xfrm>
          <a:prstGeom prst="rect">
            <a:avLst/>
          </a:prstGeom>
        </p:spPr>
      </p:pic>
      <p:pic>
        <p:nvPicPr>
          <p:cNvPr id="3" name="object 3"/>
          <p:cNvPicPr/>
          <p:nvPr/>
        </p:nvPicPr>
        <p:blipFill>
          <a:blip r:embed="rId3" cstate="print"/>
          <a:stretch>
            <a:fillRect/>
          </a:stretch>
        </p:blipFill>
        <p:spPr>
          <a:xfrm>
            <a:off x="2053430" y="2706402"/>
            <a:ext cx="3307826" cy="698301"/>
          </a:xfrm>
          <a:prstGeom prst="rect">
            <a:avLst/>
          </a:prstGeom>
        </p:spPr>
      </p:pic>
      <p:sp>
        <p:nvSpPr>
          <p:cNvPr id="4" name="object 4"/>
          <p:cNvSpPr txBox="1"/>
          <p:nvPr/>
        </p:nvSpPr>
        <p:spPr>
          <a:xfrm>
            <a:off x="2356433" y="2770516"/>
            <a:ext cx="2703463" cy="547626"/>
          </a:xfrm>
          <a:prstGeom prst="rect">
            <a:avLst/>
          </a:prstGeom>
        </p:spPr>
        <p:txBody>
          <a:bodyPr vert="horz" wrap="square" lIns="0" tIns="8930" rIns="0" bIns="0" rtlCol="0">
            <a:spAutoFit/>
          </a:bodyPr>
          <a:lstStyle/>
          <a:p>
            <a:pPr marL="15180">
              <a:lnSpc>
                <a:spcPts val="2078"/>
              </a:lnSpc>
              <a:spcBef>
                <a:spcPts val="70"/>
              </a:spcBef>
            </a:pPr>
            <a:r>
              <a:rPr sz="1758" b="1" dirty="0">
                <a:latin typeface="Gill Sans"/>
                <a:cs typeface="Gill Sans"/>
              </a:rPr>
              <a:t>Small</a:t>
            </a:r>
            <a:r>
              <a:rPr sz="1758" b="1" spc="-49" dirty="0">
                <a:latin typeface="Gill Sans"/>
                <a:cs typeface="Gill Sans"/>
              </a:rPr>
              <a:t> </a:t>
            </a:r>
            <a:r>
              <a:rPr sz="1758" b="1" spc="-11" dirty="0">
                <a:solidFill>
                  <a:srgbClr val="0365C0"/>
                </a:solidFill>
                <a:latin typeface="Gill Sans"/>
                <a:cs typeface="Gill Sans"/>
              </a:rPr>
              <a:t>inter-class</a:t>
            </a:r>
            <a:r>
              <a:rPr sz="1758" b="1" spc="-46" dirty="0">
                <a:solidFill>
                  <a:srgbClr val="0365C0"/>
                </a:solidFill>
                <a:latin typeface="Gill Sans"/>
                <a:cs typeface="Gill Sans"/>
              </a:rPr>
              <a:t> </a:t>
            </a:r>
            <a:r>
              <a:rPr sz="1758" spc="-4" dirty="0">
                <a:latin typeface="Gill Sans"/>
                <a:cs typeface="Gill Sans"/>
              </a:rPr>
              <a:t>variance</a:t>
            </a:r>
            <a:endParaRPr sz="1758">
              <a:latin typeface="Gill Sans"/>
              <a:cs typeface="Gill Sans"/>
            </a:endParaRPr>
          </a:p>
          <a:p>
            <a:pPr marL="8929">
              <a:lnSpc>
                <a:spcPts val="2078"/>
              </a:lnSpc>
            </a:pPr>
            <a:r>
              <a:rPr sz="1758" b="1" spc="-7" dirty="0">
                <a:latin typeface="Gill Sans"/>
                <a:cs typeface="Gill Sans"/>
              </a:rPr>
              <a:t>Large</a:t>
            </a:r>
            <a:r>
              <a:rPr sz="1758" b="1" spc="-49" dirty="0">
                <a:latin typeface="Gill Sans"/>
                <a:cs typeface="Gill Sans"/>
              </a:rPr>
              <a:t> </a:t>
            </a:r>
            <a:r>
              <a:rPr sz="1758" b="1" spc="-4" dirty="0">
                <a:solidFill>
                  <a:srgbClr val="0365C0"/>
                </a:solidFill>
                <a:latin typeface="Gill Sans"/>
                <a:cs typeface="Gill Sans"/>
              </a:rPr>
              <a:t>intra-class</a:t>
            </a:r>
            <a:r>
              <a:rPr sz="1758" b="1" spc="-49" dirty="0">
                <a:solidFill>
                  <a:srgbClr val="0365C0"/>
                </a:solidFill>
                <a:latin typeface="Gill Sans"/>
                <a:cs typeface="Gill Sans"/>
              </a:rPr>
              <a:t> </a:t>
            </a:r>
            <a:r>
              <a:rPr sz="1758" spc="-4" dirty="0">
                <a:latin typeface="Gill Sans"/>
                <a:cs typeface="Gill Sans"/>
              </a:rPr>
              <a:t>variance</a:t>
            </a:r>
            <a:endParaRPr sz="1758">
              <a:latin typeface="Gill Sans"/>
              <a:cs typeface="Gill Sans"/>
            </a:endParaRPr>
          </a:p>
        </p:txBody>
      </p:sp>
      <p:grpSp>
        <p:nvGrpSpPr>
          <p:cNvPr id="7" name="object 7"/>
          <p:cNvGrpSpPr/>
          <p:nvPr/>
        </p:nvGrpSpPr>
        <p:grpSpPr>
          <a:xfrm>
            <a:off x="5651982" y="2061052"/>
            <a:ext cx="3967907" cy="3794224"/>
            <a:chOff x="5870907" y="2931274"/>
            <a:chExt cx="5643245" cy="5396230"/>
          </a:xfrm>
        </p:grpSpPr>
        <p:sp>
          <p:nvSpPr>
            <p:cNvPr id="8" name="object 8"/>
            <p:cNvSpPr/>
            <p:nvPr/>
          </p:nvSpPr>
          <p:spPr>
            <a:xfrm>
              <a:off x="5875997" y="2936354"/>
              <a:ext cx="1292225" cy="5386070"/>
            </a:xfrm>
            <a:custGeom>
              <a:avLst/>
              <a:gdLst/>
              <a:ahLst/>
              <a:cxnLst/>
              <a:rect l="l" t="t" r="r" b="b"/>
              <a:pathLst>
                <a:path w="1292225" h="5386070">
                  <a:moveTo>
                    <a:pt x="1170089" y="0"/>
                  </a:moveTo>
                  <a:lnTo>
                    <a:pt x="122123" y="0"/>
                  </a:lnTo>
                  <a:lnTo>
                    <a:pt x="74586" y="9598"/>
                  </a:lnTo>
                  <a:lnTo>
                    <a:pt x="35767" y="35774"/>
                  </a:lnTo>
                  <a:lnTo>
                    <a:pt x="9596" y="74596"/>
                  </a:lnTo>
                  <a:lnTo>
                    <a:pt x="0" y="122135"/>
                  </a:lnTo>
                  <a:lnTo>
                    <a:pt x="0" y="5263769"/>
                  </a:lnTo>
                  <a:lnTo>
                    <a:pt x="9596" y="5311306"/>
                  </a:lnTo>
                  <a:lnTo>
                    <a:pt x="35767" y="5350124"/>
                  </a:lnTo>
                  <a:lnTo>
                    <a:pt x="74586" y="5376295"/>
                  </a:lnTo>
                  <a:lnTo>
                    <a:pt x="122123" y="5385892"/>
                  </a:lnTo>
                  <a:lnTo>
                    <a:pt x="1170089" y="5385892"/>
                  </a:lnTo>
                  <a:lnTo>
                    <a:pt x="1217626" y="5376295"/>
                  </a:lnTo>
                  <a:lnTo>
                    <a:pt x="1256444" y="5350124"/>
                  </a:lnTo>
                  <a:lnTo>
                    <a:pt x="1282615" y="5311306"/>
                  </a:lnTo>
                  <a:lnTo>
                    <a:pt x="1292212" y="5263769"/>
                  </a:lnTo>
                  <a:lnTo>
                    <a:pt x="1292212" y="122135"/>
                  </a:lnTo>
                  <a:lnTo>
                    <a:pt x="1282615" y="74596"/>
                  </a:lnTo>
                  <a:lnTo>
                    <a:pt x="1256444" y="35774"/>
                  </a:lnTo>
                  <a:lnTo>
                    <a:pt x="1217626" y="9598"/>
                  </a:lnTo>
                  <a:lnTo>
                    <a:pt x="1170089" y="0"/>
                  </a:lnTo>
                  <a:close/>
                </a:path>
              </a:pathLst>
            </a:custGeom>
            <a:solidFill>
              <a:srgbClr val="C00000">
                <a:alpha val="27059"/>
              </a:srgbClr>
            </a:solidFill>
          </p:spPr>
          <p:txBody>
            <a:bodyPr wrap="square" lIns="0" tIns="0" rIns="0" bIns="0" rtlCol="0"/>
            <a:lstStyle/>
            <a:p>
              <a:endParaRPr sz="1266"/>
            </a:p>
          </p:txBody>
        </p:sp>
        <p:sp>
          <p:nvSpPr>
            <p:cNvPr id="9" name="object 9"/>
            <p:cNvSpPr/>
            <p:nvPr/>
          </p:nvSpPr>
          <p:spPr>
            <a:xfrm>
              <a:off x="5875990" y="2936354"/>
              <a:ext cx="1292225" cy="5386070"/>
            </a:xfrm>
            <a:custGeom>
              <a:avLst/>
              <a:gdLst/>
              <a:ahLst/>
              <a:cxnLst/>
              <a:rect l="l" t="t" r="r" b="b"/>
              <a:pathLst>
                <a:path w="1292225" h="5386070">
                  <a:moveTo>
                    <a:pt x="1292219" y="5263766"/>
                  </a:moveTo>
                  <a:lnTo>
                    <a:pt x="1282622" y="5311303"/>
                  </a:lnTo>
                  <a:lnTo>
                    <a:pt x="1256449" y="5350122"/>
                  </a:lnTo>
                  <a:lnTo>
                    <a:pt x="1217630" y="5376294"/>
                  </a:lnTo>
                  <a:lnTo>
                    <a:pt x="1170094" y="5385891"/>
                  </a:lnTo>
                  <a:lnTo>
                    <a:pt x="122122" y="5385891"/>
                  </a:lnTo>
                  <a:lnTo>
                    <a:pt x="74588" y="5376294"/>
                  </a:lnTo>
                  <a:lnTo>
                    <a:pt x="35770" y="5350122"/>
                  </a:lnTo>
                  <a:lnTo>
                    <a:pt x="9597" y="5311303"/>
                  </a:lnTo>
                  <a:lnTo>
                    <a:pt x="0" y="5263766"/>
                  </a:lnTo>
                  <a:lnTo>
                    <a:pt x="0" y="122122"/>
                  </a:lnTo>
                  <a:lnTo>
                    <a:pt x="9597" y="74588"/>
                  </a:lnTo>
                  <a:lnTo>
                    <a:pt x="35770" y="35770"/>
                  </a:lnTo>
                  <a:lnTo>
                    <a:pt x="74588" y="9597"/>
                  </a:lnTo>
                  <a:lnTo>
                    <a:pt x="122122" y="0"/>
                  </a:lnTo>
                  <a:lnTo>
                    <a:pt x="1170094" y="0"/>
                  </a:lnTo>
                  <a:lnTo>
                    <a:pt x="1217630" y="9597"/>
                  </a:lnTo>
                  <a:lnTo>
                    <a:pt x="1256449" y="35770"/>
                  </a:lnTo>
                  <a:lnTo>
                    <a:pt x="1282622" y="74588"/>
                  </a:lnTo>
                  <a:lnTo>
                    <a:pt x="1292219" y="122122"/>
                  </a:lnTo>
                  <a:lnTo>
                    <a:pt x="1292219" y="5263766"/>
                  </a:lnTo>
                  <a:close/>
                </a:path>
              </a:pathLst>
            </a:custGeom>
            <a:ln w="9864">
              <a:solidFill>
                <a:srgbClr val="FF0000"/>
              </a:solidFill>
            </a:ln>
          </p:spPr>
          <p:txBody>
            <a:bodyPr wrap="square" lIns="0" tIns="0" rIns="0" bIns="0" rtlCol="0"/>
            <a:lstStyle/>
            <a:p>
              <a:endParaRPr sz="1266"/>
            </a:p>
          </p:txBody>
        </p:sp>
        <p:sp>
          <p:nvSpPr>
            <p:cNvPr id="10" name="object 10"/>
            <p:cNvSpPr/>
            <p:nvPr/>
          </p:nvSpPr>
          <p:spPr>
            <a:xfrm>
              <a:off x="5875997" y="2936354"/>
              <a:ext cx="5633085" cy="1292225"/>
            </a:xfrm>
            <a:custGeom>
              <a:avLst/>
              <a:gdLst/>
              <a:ahLst/>
              <a:cxnLst/>
              <a:rect l="l" t="t" r="r" b="b"/>
              <a:pathLst>
                <a:path w="5633084" h="1292225">
                  <a:moveTo>
                    <a:pt x="5510047" y="0"/>
                  </a:moveTo>
                  <a:lnTo>
                    <a:pt x="122453" y="0"/>
                  </a:lnTo>
                  <a:lnTo>
                    <a:pt x="74789" y="9623"/>
                  </a:lnTo>
                  <a:lnTo>
                    <a:pt x="35866" y="35866"/>
                  </a:lnTo>
                  <a:lnTo>
                    <a:pt x="9623" y="74789"/>
                  </a:lnTo>
                  <a:lnTo>
                    <a:pt x="0" y="122453"/>
                  </a:lnTo>
                  <a:lnTo>
                    <a:pt x="0" y="1169771"/>
                  </a:lnTo>
                  <a:lnTo>
                    <a:pt x="9623" y="1217435"/>
                  </a:lnTo>
                  <a:lnTo>
                    <a:pt x="35866" y="1256358"/>
                  </a:lnTo>
                  <a:lnTo>
                    <a:pt x="74789" y="1282601"/>
                  </a:lnTo>
                  <a:lnTo>
                    <a:pt x="122453" y="1292225"/>
                  </a:lnTo>
                  <a:lnTo>
                    <a:pt x="5510047" y="1292225"/>
                  </a:lnTo>
                  <a:lnTo>
                    <a:pt x="5557709" y="1282601"/>
                  </a:lnTo>
                  <a:lnTo>
                    <a:pt x="5596628" y="1256358"/>
                  </a:lnTo>
                  <a:lnTo>
                    <a:pt x="5622866" y="1217435"/>
                  </a:lnTo>
                  <a:lnTo>
                    <a:pt x="5632488" y="1169771"/>
                  </a:lnTo>
                  <a:lnTo>
                    <a:pt x="5632488" y="122453"/>
                  </a:lnTo>
                  <a:lnTo>
                    <a:pt x="5622866" y="74789"/>
                  </a:lnTo>
                  <a:lnTo>
                    <a:pt x="5596628" y="35866"/>
                  </a:lnTo>
                  <a:lnTo>
                    <a:pt x="5557709" y="9623"/>
                  </a:lnTo>
                  <a:lnTo>
                    <a:pt x="5510047" y="0"/>
                  </a:lnTo>
                  <a:close/>
                </a:path>
              </a:pathLst>
            </a:custGeom>
            <a:solidFill>
              <a:srgbClr val="92D050">
                <a:alpha val="34118"/>
              </a:srgbClr>
            </a:solidFill>
          </p:spPr>
          <p:txBody>
            <a:bodyPr wrap="square" lIns="0" tIns="0" rIns="0" bIns="0" rtlCol="0"/>
            <a:lstStyle/>
            <a:p>
              <a:endParaRPr sz="1266"/>
            </a:p>
          </p:txBody>
        </p:sp>
        <p:sp>
          <p:nvSpPr>
            <p:cNvPr id="11" name="object 11"/>
            <p:cNvSpPr/>
            <p:nvPr/>
          </p:nvSpPr>
          <p:spPr>
            <a:xfrm>
              <a:off x="5875987" y="2936354"/>
              <a:ext cx="5633085" cy="1292225"/>
            </a:xfrm>
            <a:custGeom>
              <a:avLst/>
              <a:gdLst/>
              <a:ahLst/>
              <a:cxnLst/>
              <a:rect l="l" t="t" r="r" b="b"/>
              <a:pathLst>
                <a:path w="5633084" h="1292225">
                  <a:moveTo>
                    <a:pt x="5510047" y="0"/>
                  </a:moveTo>
                  <a:lnTo>
                    <a:pt x="5557711" y="9622"/>
                  </a:lnTo>
                  <a:lnTo>
                    <a:pt x="5596633" y="35864"/>
                  </a:lnTo>
                  <a:lnTo>
                    <a:pt x="5622875" y="74787"/>
                  </a:lnTo>
                  <a:lnTo>
                    <a:pt x="5632498" y="122450"/>
                  </a:lnTo>
                  <a:lnTo>
                    <a:pt x="5632498" y="1169770"/>
                  </a:lnTo>
                  <a:lnTo>
                    <a:pt x="5622875" y="1217433"/>
                  </a:lnTo>
                  <a:lnTo>
                    <a:pt x="5596633" y="1256355"/>
                  </a:lnTo>
                  <a:lnTo>
                    <a:pt x="5557711" y="1282597"/>
                  </a:lnTo>
                  <a:lnTo>
                    <a:pt x="5510047" y="1292219"/>
                  </a:lnTo>
                  <a:lnTo>
                    <a:pt x="122448" y="1292219"/>
                  </a:lnTo>
                  <a:lnTo>
                    <a:pt x="74785" y="1282597"/>
                  </a:lnTo>
                  <a:lnTo>
                    <a:pt x="35863" y="1256355"/>
                  </a:lnTo>
                  <a:lnTo>
                    <a:pt x="9622" y="1217433"/>
                  </a:lnTo>
                  <a:lnTo>
                    <a:pt x="0" y="1169770"/>
                  </a:lnTo>
                  <a:lnTo>
                    <a:pt x="0" y="122450"/>
                  </a:lnTo>
                  <a:lnTo>
                    <a:pt x="9622" y="74787"/>
                  </a:lnTo>
                  <a:lnTo>
                    <a:pt x="35863" y="35864"/>
                  </a:lnTo>
                  <a:lnTo>
                    <a:pt x="74785" y="9622"/>
                  </a:lnTo>
                  <a:lnTo>
                    <a:pt x="122448" y="0"/>
                  </a:lnTo>
                  <a:lnTo>
                    <a:pt x="5510047" y="0"/>
                  </a:lnTo>
                  <a:close/>
                </a:path>
              </a:pathLst>
            </a:custGeom>
            <a:ln w="9864">
              <a:solidFill>
                <a:srgbClr val="548235"/>
              </a:solidFill>
            </a:ln>
          </p:spPr>
          <p:txBody>
            <a:bodyPr wrap="square" lIns="0" tIns="0" rIns="0" bIns="0" rtlCol="0"/>
            <a:lstStyle/>
            <a:p>
              <a:endParaRPr sz="1266"/>
            </a:p>
          </p:txBody>
        </p:sp>
        <p:pic>
          <p:nvPicPr>
            <p:cNvPr id="12" name="object 12"/>
            <p:cNvPicPr/>
            <p:nvPr/>
          </p:nvPicPr>
          <p:blipFill>
            <a:blip r:embed="rId4" cstate="print"/>
            <a:stretch>
              <a:fillRect/>
            </a:stretch>
          </p:blipFill>
          <p:spPr>
            <a:xfrm>
              <a:off x="5930252" y="2990610"/>
              <a:ext cx="1163982" cy="1173847"/>
            </a:xfrm>
            <a:prstGeom prst="rect">
              <a:avLst/>
            </a:prstGeom>
          </p:spPr>
        </p:pic>
        <p:pic>
          <p:nvPicPr>
            <p:cNvPr id="13" name="object 13"/>
            <p:cNvPicPr/>
            <p:nvPr/>
          </p:nvPicPr>
          <p:blipFill>
            <a:blip r:embed="rId5" cstate="print"/>
            <a:stretch>
              <a:fillRect/>
            </a:stretch>
          </p:blipFill>
          <p:spPr>
            <a:xfrm>
              <a:off x="5930252" y="6956056"/>
              <a:ext cx="1163982" cy="1163980"/>
            </a:xfrm>
            <a:prstGeom prst="rect">
              <a:avLst/>
            </a:prstGeom>
          </p:spPr>
        </p:pic>
        <p:pic>
          <p:nvPicPr>
            <p:cNvPr id="14" name="object 14"/>
            <p:cNvPicPr/>
            <p:nvPr/>
          </p:nvPicPr>
          <p:blipFill>
            <a:blip r:embed="rId6" cstate="print"/>
            <a:stretch>
              <a:fillRect/>
            </a:stretch>
          </p:blipFill>
          <p:spPr>
            <a:xfrm>
              <a:off x="7311250" y="2990610"/>
              <a:ext cx="1173835" cy="1173847"/>
            </a:xfrm>
            <a:prstGeom prst="rect">
              <a:avLst/>
            </a:prstGeom>
          </p:spPr>
        </p:pic>
        <p:pic>
          <p:nvPicPr>
            <p:cNvPr id="15" name="object 15"/>
            <p:cNvPicPr/>
            <p:nvPr/>
          </p:nvPicPr>
          <p:blipFill>
            <a:blip r:embed="rId7" cstate="print"/>
            <a:stretch>
              <a:fillRect/>
            </a:stretch>
          </p:blipFill>
          <p:spPr>
            <a:xfrm>
              <a:off x="7311250" y="4312426"/>
              <a:ext cx="1173847" cy="1173847"/>
            </a:xfrm>
            <a:prstGeom prst="rect">
              <a:avLst/>
            </a:prstGeom>
          </p:spPr>
        </p:pic>
        <p:pic>
          <p:nvPicPr>
            <p:cNvPr id="16" name="object 16"/>
            <p:cNvPicPr/>
            <p:nvPr/>
          </p:nvPicPr>
          <p:blipFill>
            <a:blip r:embed="rId8" cstate="print"/>
            <a:stretch>
              <a:fillRect/>
            </a:stretch>
          </p:blipFill>
          <p:spPr>
            <a:xfrm>
              <a:off x="7311250" y="5634242"/>
              <a:ext cx="1173847" cy="1173847"/>
            </a:xfrm>
            <a:prstGeom prst="rect">
              <a:avLst/>
            </a:prstGeom>
          </p:spPr>
        </p:pic>
        <p:pic>
          <p:nvPicPr>
            <p:cNvPr id="17" name="object 17"/>
            <p:cNvPicPr/>
            <p:nvPr/>
          </p:nvPicPr>
          <p:blipFill>
            <a:blip r:embed="rId9" cstate="print"/>
            <a:stretch>
              <a:fillRect/>
            </a:stretch>
          </p:blipFill>
          <p:spPr>
            <a:xfrm>
              <a:off x="7311250" y="6956050"/>
              <a:ext cx="1173847" cy="1160049"/>
            </a:xfrm>
            <a:prstGeom prst="rect">
              <a:avLst/>
            </a:prstGeom>
          </p:spPr>
        </p:pic>
        <p:pic>
          <p:nvPicPr>
            <p:cNvPr id="18" name="object 18"/>
            <p:cNvPicPr/>
            <p:nvPr/>
          </p:nvPicPr>
          <p:blipFill>
            <a:blip r:embed="rId10" cstate="print"/>
            <a:stretch>
              <a:fillRect/>
            </a:stretch>
          </p:blipFill>
          <p:spPr>
            <a:xfrm>
              <a:off x="8692248" y="2990610"/>
              <a:ext cx="1173847" cy="1173847"/>
            </a:xfrm>
            <a:prstGeom prst="rect">
              <a:avLst/>
            </a:prstGeom>
          </p:spPr>
        </p:pic>
        <p:pic>
          <p:nvPicPr>
            <p:cNvPr id="19" name="object 19"/>
            <p:cNvPicPr/>
            <p:nvPr/>
          </p:nvPicPr>
          <p:blipFill>
            <a:blip r:embed="rId11" cstate="print"/>
            <a:stretch>
              <a:fillRect/>
            </a:stretch>
          </p:blipFill>
          <p:spPr>
            <a:xfrm>
              <a:off x="8692248" y="4312426"/>
              <a:ext cx="1173835" cy="1173847"/>
            </a:xfrm>
            <a:prstGeom prst="rect">
              <a:avLst/>
            </a:prstGeom>
          </p:spPr>
        </p:pic>
        <p:pic>
          <p:nvPicPr>
            <p:cNvPr id="20" name="object 20"/>
            <p:cNvPicPr/>
            <p:nvPr/>
          </p:nvPicPr>
          <p:blipFill>
            <a:blip r:embed="rId12" cstate="print"/>
            <a:stretch>
              <a:fillRect/>
            </a:stretch>
          </p:blipFill>
          <p:spPr>
            <a:xfrm>
              <a:off x="8692248" y="5634242"/>
              <a:ext cx="1173847" cy="1173847"/>
            </a:xfrm>
            <a:prstGeom prst="rect">
              <a:avLst/>
            </a:prstGeom>
          </p:spPr>
        </p:pic>
        <p:pic>
          <p:nvPicPr>
            <p:cNvPr id="21" name="object 21"/>
            <p:cNvPicPr/>
            <p:nvPr/>
          </p:nvPicPr>
          <p:blipFill>
            <a:blip r:embed="rId13" cstate="print"/>
            <a:stretch>
              <a:fillRect/>
            </a:stretch>
          </p:blipFill>
          <p:spPr>
            <a:xfrm>
              <a:off x="8692248" y="6956051"/>
              <a:ext cx="1173847" cy="1173840"/>
            </a:xfrm>
            <a:prstGeom prst="rect">
              <a:avLst/>
            </a:prstGeom>
          </p:spPr>
        </p:pic>
        <p:pic>
          <p:nvPicPr>
            <p:cNvPr id="22" name="object 22"/>
            <p:cNvPicPr/>
            <p:nvPr/>
          </p:nvPicPr>
          <p:blipFill>
            <a:blip r:embed="rId14" cstate="print"/>
            <a:stretch>
              <a:fillRect/>
            </a:stretch>
          </p:blipFill>
          <p:spPr>
            <a:xfrm>
              <a:off x="10073246" y="2990610"/>
              <a:ext cx="1173847" cy="1173847"/>
            </a:xfrm>
            <a:prstGeom prst="rect">
              <a:avLst/>
            </a:prstGeom>
          </p:spPr>
        </p:pic>
        <p:pic>
          <p:nvPicPr>
            <p:cNvPr id="23" name="object 23"/>
            <p:cNvPicPr/>
            <p:nvPr/>
          </p:nvPicPr>
          <p:blipFill>
            <a:blip r:embed="rId15" cstate="print"/>
            <a:stretch>
              <a:fillRect/>
            </a:stretch>
          </p:blipFill>
          <p:spPr>
            <a:xfrm>
              <a:off x="10073246" y="4312426"/>
              <a:ext cx="1173847" cy="1173847"/>
            </a:xfrm>
            <a:prstGeom prst="rect">
              <a:avLst/>
            </a:prstGeom>
          </p:spPr>
        </p:pic>
        <p:pic>
          <p:nvPicPr>
            <p:cNvPr id="24" name="object 24"/>
            <p:cNvPicPr/>
            <p:nvPr/>
          </p:nvPicPr>
          <p:blipFill>
            <a:blip r:embed="rId16" cstate="print"/>
            <a:stretch>
              <a:fillRect/>
            </a:stretch>
          </p:blipFill>
          <p:spPr>
            <a:xfrm>
              <a:off x="10083101" y="5634242"/>
              <a:ext cx="1163982" cy="1173847"/>
            </a:xfrm>
            <a:prstGeom prst="rect">
              <a:avLst/>
            </a:prstGeom>
          </p:spPr>
        </p:pic>
        <p:pic>
          <p:nvPicPr>
            <p:cNvPr id="25" name="object 25"/>
            <p:cNvPicPr/>
            <p:nvPr/>
          </p:nvPicPr>
          <p:blipFill>
            <a:blip r:embed="rId17" cstate="print"/>
            <a:stretch>
              <a:fillRect/>
            </a:stretch>
          </p:blipFill>
          <p:spPr>
            <a:xfrm>
              <a:off x="10073246" y="6956054"/>
              <a:ext cx="1173847" cy="1163982"/>
            </a:xfrm>
            <a:prstGeom prst="rect">
              <a:avLst/>
            </a:prstGeom>
          </p:spPr>
        </p:pic>
      </p:grpSp>
      <p:sp>
        <p:nvSpPr>
          <p:cNvPr id="26" name="object 26"/>
          <p:cNvSpPr txBox="1"/>
          <p:nvPr/>
        </p:nvSpPr>
        <p:spPr>
          <a:xfrm>
            <a:off x="9641701" y="2419829"/>
            <a:ext cx="558998" cy="160018"/>
          </a:xfrm>
          <a:prstGeom prst="rect">
            <a:avLst/>
          </a:prstGeom>
        </p:spPr>
        <p:txBody>
          <a:bodyPr vert="horz" wrap="square" lIns="0" tIns="8483" rIns="0" bIns="0" rtlCol="0">
            <a:spAutoFit/>
          </a:bodyPr>
          <a:lstStyle/>
          <a:p>
            <a:pPr marL="8929">
              <a:spcBef>
                <a:spcPts val="67"/>
              </a:spcBef>
            </a:pPr>
            <a:r>
              <a:rPr sz="984" b="1" i="1" spc="-4" dirty="0">
                <a:latin typeface="Times-BoldItalic"/>
                <a:cs typeface="Times-BoldItalic"/>
              </a:rPr>
              <a:t>Artic</a:t>
            </a:r>
            <a:r>
              <a:rPr sz="984" b="1" i="1" spc="-28" dirty="0">
                <a:latin typeface="Times-BoldItalic"/>
                <a:cs typeface="Times-BoldItalic"/>
              </a:rPr>
              <a:t> </a:t>
            </a:r>
            <a:r>
              <a:rPr sz="984" b="1" i="1" spc="-4" dirty="0">
                <a:latin typeface="Times-BoldItalic"/>
                <a:cs typeface="Times-BoldItalic"/>
              </a:rPr>
              <a:t>Tern</a:t>
            </a:r>
            <a:endParaRPr sz="984">
              <a:latin typeface="Times-BoldItalic"/>
              <a:cs typeface="Times-BoldItalic"/>
            </a:endParaRPr>
          </a:p>
        </p:txBody>
      </p:sp>
      <p:sp>
        <p:nvSpPr>
          <p:cNvPr id="27" name="object 27"/>
          <p:cNvSpPr txBox="1"/>
          <p:nvPr/>
        </p:nvSpPr>
        <p:spPr>
          <a:xfrm>
            <a:off x="9533144" y="3349227"/>
            <a:ext cx="774204" cy="160018"/>
          </a:xfrm>
          <a:prstGeom prst="rect">
            <a:avLst/>
          </a:prstGeom>
        </p:spPr>
        <p:txBody>
          <a:bodyPr vert="horz" wrap="square" lIns="0" tIns="8483" rIns="0" bIns="0" rtlCol="0">
            <a:spAutoFit/>
          </a:bodyPr>
          <a:lstStyle/>
          <a:p>
            <a:pPr marL="8929">
              <a:spcBef>
                <a:spcPts val="67"/>
              </a:spcBef>
            </a:pPr>
            <a:r>
              <a:rPr sz="984" b="1" i="1" spc="-4" dirty="0">
                <a:latin typeface="Times-BoldItalic"/>
                <a:cs typeface="Times-BoldItalic"/>
              </a:rPr>
              <a:t>Common</a:t>
            </a:r>
            <a:r>
              <a:rPr sz="984" b="1" i="1" spc="-21" dirty="0">
                <a:latin typeface="Times-BoldItalic"/>
                <a:cs typeface="Times-BoldItalic"/>
              </a:rPr>
              <a:t> </a:t>
            </a:r>
            <a:r>
              <a:rPr sz="984" b="1" i="1" spc="-4" dirty="0">
                <a:latin typeface="Times-BoldItalic"/>
                <a:cs typeface="Times-BoldItalic"/>
              </a:rPr>
              <a:t>Tern</a:t>
            </a:r>
            <a:endParaRPr sz="984">
              <a:latin typeface="Times-BoldItalic"/>
              <a:cs typeface="Times-BoldItalic"/>
            </a:endParaRPr>
          </a:p>
        </p:txBody>
      </p:sp>
      <p:sp>
        <p:nvSpPr>
          <p:cNvPr id="28" name="object 28"/>
          <p:cNvSpPr txBox="1"/>
          <p:nvPr/>
        </p:nvSpPr>
        <p:spPr>
          <a:xfrm>
            <a:off x="9540144" y="4285564"/>
            <a:ext cx="774204" cy="160018"/>
          </a:xfrm>
          <a:prstGeom prst="rect">
            <a:avLst/>
          </a:prstGeom>
        </p:spPr>
        <p:txBody>
          <a:bodyPr vert="horz" wrap="square" lIns="0" tIns="8483" rIns="0" bIns="0" rtlCol="0">
            <a:spAutoFit/>
          </a:bodyPr>
          <a:lstStyle/>
          <a:p>
            <a:pPr marL="8929">
              <a:spcBef>
                <a:spcPts val="67"/>
              </a:spcBef>
            </a:pPr>
            <a:r>
              <a:rPr sz="984" b="1" i="1" spc="-4" dirty="0">
                <a:latin typeface="Times-BoldItalic"/>
                <a:cs typeface="Times-BoldItalic"/>
              </a:rPr>
              <a:t>Forster’s</a:t>
            </a:r>
            <a:r>
              <a:rPr sz="984" b="1" i="1" spc="-18" dirty="0">
                <a:latin typeface="Times-BoldItalic"/>
                <a:cs typeface="Times-BoldItalic"/>
              </a:rPr>
              <a:t> </a:t>
            </a:r>
            <a:r>
              <a:rPr sz="984" b="1" i="1" spc="-4" dirty="0">
                <a:latin typeface="Times-BoldItalic"/>
                <a:cs typeface="Times-BoldItalic"/>
              </a:rPr>
              <a:t>Tern</a:t>
            </a:r>
            <a:endParaRPr sz="984">
              <a:latin typeface="Times-BoldItalic"/>
              <a:cs typeface="Times-BoldItalic"/>
            </a:endParaRPr>
          </a:p>
        </p:txBody>
      </p:sp>
      <p:sp>
        <p:nvSpPr>
          <p:cNvPr id="29" name="object 29"/>
          <p:cNvSpPr txBox="1"/>
          <p:nvPr/>
        </p:nvSpPr>
        <p:spPr>
          <a:xfrm>
            <a:off x="9561157" y="5208027"/>
            <a:ext cx="725537" cy="160018"/>
          </a:xfrm>
          <a:prstGeom prst="rect">
            <a:avLst/>
          </a:prstGeom>
        </p:spPr>
        <p:txBody>
          <a:bodyPr vert="horz" wrap="square" lIns="0" tIns="8483" rIns="0" bIns="0" rtlCol="0">
            <a:spAutoFit/>
          </a:bodyPr>
          <a:lstStyle/>
          <a:p>
            <a:pPr marL="8929">
              <a:spcBef>
                <a:spcPts val="67"/>
              </a:spcBef>
            </a:pPr>
            <a:r>
              <a:rPr sz="984" b="1" i="1" spc="-4" dirty="0">
                <a:latin typeface="Times-BoldItalic"/>
                <a:cs typeface="Times-BoldItalic"/>
              </a:rPr>
              <a:t>Caspian</a:t>
            </a:r>
            <a:r>
              <a:rPr sz="984" b="1" i="1" spc="-18" dirty="0">
                <a:latin typeface="Times-BoldItalic"/>
                <a:cs typeface="Times-BoldItalic"/>
              </a:rPr>
              <a:t> </a:t>
            </a:r>
            <a:r>
              <a:rPr sz="984" b="1" i="1" spc="-4" dirty="0">
                <a:latin typeface="Times-BoldItalic"/>
                <a:cs typeface="Times-BoldItalic"/>
              </a:rPr>
              <a:t>Tern</a:t>
            </a:r>
            <a:endParaRPr sz="984">
              <a:latin typeface="Times-BoldItalic"/>
              <a:cs typeface="Times-BoldItalic"/>
            </a:endParaRPr>
          </a:p>
        </p:txBody>
      </p:sp>
      <p:sp>
        <p:nvSpPr>
          <p:cNvPr id="30" name="object 30"/>
          <p:cNvSpPr txBox="1"/>
          <p:nvPr/>
        </p:nvSpPr>
        <p:spPr>
          <a:xfrm>
            <a:off x="5727873" y="5707405"/>
            <a:ext cx="743843" cy="109121"/>
          </a:xfrm>
          <a:prstGeom prst="rect">
            <a:avLst/>
          </a:prstGeom>
        </p:spPr>
        <p:txBody>
          <a:bodyPr vert="horz" wrap="square" lIns="0" tIns="11609" rIns="0" bIns="0" rtlCol="0">
            <a:spAutoFit/>
          </a:bodyPr>
          <a:lstStyle/>
          <a:p>
            <a:pPr marL="8929">
              <a:spcBef>
                <a:spcPts val="91"/>
              </a:spcBef>
            </a:pPr>
            <a:r>
              <a:rPr sz="633" b="1" spc="4" dirty="0">
                <a:latin typeface="Times New Roman"/>
                <a:cs typeface="Times New Roman"/>
              </a:rPr>
              <a:t>Inter-class</a:t>
            </a:r>
            <a:r>
              <a:rPr sz="633" b="1" spc="11" dirty="0">
                <a:latin typeface="Times New Roman"/>
                <a:cs typeface="Times New Roman"/>
              </a:rPr>
              <a:t> </a:t>
            </a:r>
            <a:r>
              <a:rPr sz="633" b="1" dirty="0">
                <a:latin typeface="Times New Roman"/>
                <a:cs typeface="Times New Roman"/>
              </a:rPr>
              <a:t>variances</a:t>
            </a:r>
            <a:endParaRPr sz="633">
              <a:latin typeface="Times New Roman"/>
              <a:cs typeface="Times New Roman"/>
            </a:endParaRPr>
          </a:p>
        </p:txBody>
      </p:sp>
      <p:sp>
        <p:nvSpPr>
          <p:cNvPr id="31" name="object 31"/>
          <p:cNvSpPr txBox="1"/>
          <p:nvPr/>
        </p:nvSpPr>
        <p:spPr>
          <a:xfrm>
            <a:off x="9495724" y="2156269"/>
            <a:ext cx="97399" cy="750987"/>
          </a:xfrm>
          <a:prstGeom prst="rect">
            <a:avLst/>
          </a:prstGeom>
        </p:spPr>
        <p:txBody>
          <a:bodyPr vert="vert" wrap="square" lIns="0" tIns="2679" rIns="0" bIns="0" rtlCol="0">
            <a:spAutoFit/>
          </a:bodyPr>
          <a:lstStyle/>
          <a:p>
            <a:pPr marL="8929">
              <a:spcBef>
                <a:spcPts val="21"/>
              </a:spcBef>
            </a:pPr>
            <a:r>
              <a:rPr sz="633" b="1" spc="7" dirty="0">
                <a:latin typeface="Times New Roman"/>
                <a:cs typeface="Times New Roman"/>
              </a:rPr>
              <a:t>Intra-class</a:t>
            </a:r>
            <a:r>
              <a:rPr sz="633" b="1" spc="-4" dirty="0">
                <a:latin typeface="Times New Roman"/>
                <a:cs typeface="Times New Roman"/>
              </a:rPr>
              <a:t> </a:t>
            </a:r>
            <a:r>
              <a:rPr sz="633" b="1" dirty="0">
                <a:latin typeface="Times New Roman"/>
                <a:cs typeface="Times New Roman"/>
              </a:rPr>
              <a:t>variances</a:t>
            </a:r>
            <a:endParaRPr sz="633">
              <a:latin typeface="Times New Roman"/>
              <a:cs typeface="Times New Roman"/>
            </a:endParaRPr>
          </a:p>
        </p:txBody>
      </p:sp>
      <p:grpSp>
        <p:nvGrpSpPr>
          <p:cNvPr id="32" name="object 32"/>
          <p:cNvGrpSpPr/>
          <p:nvPr/>
        </p:nvGrpSpPr>
        <p:grpSpPr>
          <a:xfrm>
            <a:off x="5693709" y="3033295"/>
            <a:ext cx="825550" cy="1753791"/>
            <a:chOff x="5930252" y="4314020"/>
            <a:chExt cx="1174115" cy="2494280"/>
          </a:xfrm>
        </p:grpSpPr>
        <p:pic>
          <p:nvPicPr>
            <p:cNvPr id="33" name="object 33"/>
            <p:cNvPicPr/>
            <p:nvPr/>
          </p:nvPicPr>
          <p:blipFill>
            <a:blip r:embed="rId18" cstate="print"/>
            <a:stretch>
              <a:fillRect/>
            </a:stretch>
          </p:blipFill>
          <p:spPr>
            <a:xfrm>
              <a:off x="5930252" y="5637203"/>
              <a:ext cx="1173847" cy="1170885"/>
            </a:xfrm>
            <a:prstGeom prst="rect">
              <a:avLst/>
            </a:prstGeom>
          </p:spPr>
        </p:pic>
        <p:pic>
          <p:nvPicPr>
            <p:cNvPr id="34" name="object 34"/>
            <p:cNvPicPr/>
            <p:nvPr/>
          </p:nvPicPr>
          <p:blipFill>
            <a:blip r:embed="rId19" cstate="print"/>
            <a:stretch>
              <a:fillRect/>
            </a:stretch>
          </p:blipFill>
          <p:spPr>
            <a:xfrm>
              <a:off x="5930252" y="4314020"/>
              <a:ext cx="1163982" cy="1172253"/>
            </a:xfrm>
            <a:prstGeom prst="rect">
              <a:avLst/>
            </a:prstGeom>
          </p:spPr>
        </p:pic>
      </p:grpSp>
      <p:sp>
        <p:nvSpPr>
          <p:cNvPr id="35" name="object 35"/>
          <p:cNvSpPr txBox="1"/>
          <p:nvPr/>
        </p:nvSpPr>
        <p:spPr>
          <a:xfrm>
            <a:off x="2092294" y="1248700"/>
            <a:ext cx="5099745" cy="398483"/>
          </a:xfrm>
          <a:prstGeom prst="rect">
            <a:avLst/>
          </a:prstGeom>
        </p:spPr>
        <p:txBody>
          <a:bodyPr vert="horz" wrap="square" lIns="0" tIns="8930" rIns="0" bIns="0" rtlCol="0">
            <a:spAutoFit/>
          </a:bodyPr>
          <a:lstStyle/>
          <a:p>
            <a:pPr marL="8929">
              <a:spcBef>
                <a:spcPts val="70"/>
              </a:spcBef>
            </a:pPr>
            <a:r>
              <a:rPr sz="2531" spc="-4" dirty="0">
                <a:solidFill>
                  <a:srgbClr val="DF4F01"/>
                </a:solidFill>
                <a:latin typeface="Gill Sans"/>
                <a:cs typeface="Gill Sans"/>
              </a:rPr>
              <a:t>Challenge </a:t>
            </a:r>
            <a:r>
              <a:rPr sz="2531" dirty="0">
                <a:solidFill>
                  <a:srgbClr val="DF4F01"/>
                </a:solidFill>
                <a:latin typeface="Gill Sans"/>
                <a:cs typeface="Gill Sans"/>
              </a:rPr>
              <a:t>of </a:t>
            </a:r>
            <a:r>
              <a:rPr sz="2531" spc="4" dirty="0">
                <a:solidFill>
                  <a:srgbClr val="DF4F01"/>
                </a:solidFill>
                <a:latin typeface="Gill Sans"/>
                <a:cs typeface="Gill Sans"/>
              </a:rPr>
              <a:t>fine-grained</a:t>
            </a:r>
            <a:r>
              <a:rPr sz="2531" dirty="0">
                <a:solidFill>
                  <a:srgbClr val="DF4F01"/>
                </a:solidFill>
                <a:latin typeface="Gill Sans"/>
                <a:cs typeface="Gill Sans"/>
              </a:rPr>
              <a:t> </a:t>
            </a:r>
            <a:r>
              <a:rPr sz="2531" spc="-4" dirty="0">
                <a:solidFill>
                  <a:srgbClr val="DF4F01"/>
                </a:solidFill>
                <a:latin typeface="Gill Sans"/>
                <a:cs typeface="Gill Sans"/>
              </a:rPr>
              <a:t>visual</a:t>
            </a:r>
            <a:r>
              <a:rPr sz="2531" dirty="0">
                <a:solidFill>
                  <a:srgbClr val="DF4F01"/>
                </a:solidFill>
                <a:latin typeface="Gill Sans"/>
                <a:cs typeface="Gill Sans"/>
              </a:rPr>
              <a:t> </a:t>
            </a:r>
            <a:r>
              <a:rPr sz="2531" spc="-7" dirty="0">
                <a:solidFill>
                  <a:srgbClr val="DF4F01"/>
                </a:solidFill>
                <a:latin typeface="Gill Sans"/>
                <a:cs typeface="Gill Sans"/>
              </a:rPr>
              <a:t>analysis</a:t>
            </a:r>
            <a:endParaRPr sz="2531" dirty="0">
              <a:latin typeface="Gill Sans"/>
              <a:cs typeface="Gill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92295" y="1248700"/>
            <a:ext cx="4859982" cy="398483"/>
          </a:xfrm>
          <a:prstGeom prst="rect">
            <a:avLst/>
          </a:prstGeom>
        </p:spPr>
        <p:txBody>
          <a:bodyPr vert="horz" wrap="square" lIns="0" tIns="8930" rIns="0" bIns="0" rtlCol="0">
            <a:spAutoFit/>
          </a:bodyPr>
          <a:lstStyle/>
          <a:p>
            <a:pPr marL="8929">
              <a:spcBef>
                <a:spcPts val="70"/>
              </a:spcBef>
            </a:pPr>
            <a:r>
              <a:rPr sz="2531" dirty="0">
                <a:solidFill>
                  <a:srgbClr val="DF4F01"/>
                </a:solidFill>
                <a:latin typeface="Gill Sans"/>
                <a:cs typeface="Gill Sans"/>
              </a:rPr>
              <a:t>The</a:t>
            </a:r>
            <a:r>
              <a:rPr sz="2531" spc="-7" dirty="0">
                <a:solidFill>
                  <a:srgbClr val="DF4F01"/>
                </a:solidFill>
                <a:latin typeface="Gill Sans"/>
                <a:cs typeface="Gill Sans"/>
              </a:rPr>
              <a:t> </a:t>
            </a:r>
            <a:r>
              <a:rPr sz="2531" spc="-39" dirty="0">
                <a:solidFill>
                  <a:srgbClr val="DF4F01"/>
                </a:solidFill>
                <a:latin typeface="Gill Sans"/>
                <a:cs typeface="Gill Sans"/>
              </a:rPr>
              <a:t>key</a:t>
            </a:r>
            <a:r>
              <a:rPr sz="2531" dirty="0">
                <a:solidFill>
                  <a:srgbClr val="DF4F01"/>
                </a:solidFill>
                <a:latin typeface="Gill Sans"/>
                <a:cs typeface="Gill Sans"/>
              </a:rPr>
              <a:t> of</a:t>
            </a:r>
            <a:r>
              <a:rPr sz="2531" spc="-7" dirty="0">
                <a:solidFill>
                  <a:srgbClr val="DF4F01"/>
                </a:solidFill>
                <a:latin typeface="Gill Sans"/>
                <a:cs typeface="Gill Sans"/>
              </a:rPr>
              <a:t> </a:t>
            </a:r>
            <a:r>
              <a:rPr sz="2531" spc="4" dirty="0">
                <a:solidFill>
                  <a:srgbClr val="DF4F01"/>
                </a:solidFill>
                <a:latin typeface="Gill Sans"/>
                <a:cs typeface="Gill Sans"/>
              </a:rPr>
              <a:t>fine-grained</a:t>
            </a:r>
            <a:r>
              <a:rPr sz="2531" spc="-4" dirty="0">
                <a:solidFill>
                  <a:srgbClr val="DF4F01"/>
                </a:solidFill>
                <a:latin typeface="Gill Sans"/>
                <a:cs typeface="Gill Sans"/>
              </a:rPr>
              <a:t> visual </a:t>
            </a:r>
            <a:r>
              <a:rPr sz="2531" spc="-7" dirty="0">
                <a:solidFill>
                  <a:srgbClr val="DF4F01"/>
                </a:solidFill>
                <a:latin typeface="Gill Sans"/>
                <a:cs typeface="Gill Sans"/>
              </a:rPr>
              <a:t>analysis</a:t>
            </a:r>
            <a:endParaRPr sz="2531">
              <a:latin typeface="Gill Sans"/>
              <a:cs typeface="Gill Sans"/>
            </a:endParaRPr>
          </a:p>
        </p:txBody>
      </p:sp>
      <p:pic>
        <p:nvPicPr>
          <p:cNvPr id="3" name="object 3"/>
          <p:cNvPicPr/>
          <p:nvPr/>
        </p:nvPicPr>
        <p:blipFill>
          <a:blip r:embed="rId2" cstate="print"/>
          <a:stretch>
            <a:fillRect/>
          </a:stretch>
        </p:blipFill>
        <p:spPr>
          <a:xfrm>
            <a:off x="3295552" y="2119470"/>
            <a:ext cx="5600905" cy="371131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3201" y="203200"/>
            <a:ext cx="11442151" cy="6451600"/>
          </a:xfrm>
          <a:prstGeom prst="rect">
            <a:avLst/>
          </a:prstGeom>
        </p:spPr>
      </p:pic>
      <p:sp>
        <p:nvSpPr>
          <p:cNvPr id="3" name="object 3"/>
          <p:cNvSpPr txBox="1"/>
          <p:nvPr/>
        </p:nvSpPr>
        <p:spPr>
          <a:xfrm>
            <a:off x="251133" y="348773"/>
            <a:ext cx="2421467"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CUB-200</a:t>
            </a:r>
            <a:r>
              <a:rPr sz="2400" spc="-107" dirty="0">
                <a:latin typeface="Arial"/>
                <a:cs typeface="Arial"/>
              </a:rPr>
              <a:t> </a:t>
            </a:r>
            <a:r>
              <a:rPr sz="2400" spc="-7" dirty="0">
                <a:latin typeface="Arial"/>
                <a:cs typeface="Arial"/>
              </a:rPr>
              <a:t>Dataset</a:t>
            </a:r>
            <a:endParaRPr sz="24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nvGraphicFramePr>
        <p:xfrm>
          <a:off x="457200" y="2098461"/>
          <a:ext cx="3394389" cy="3400296"/>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gridCol w="1131463">
                  <a:extLst>
                    <a:ext uri="{9D8B030D-6E8A-4147-A177-3AD203B41FA5}">
                      <a16:colId xmlns:a16="http://schemas.microsoft.com/office/drawing/2014/main" val="20002"/>
                    </a:ext>
                  </a:extLst>
                </a:gridCol>
              </a:tblGrid>
              <a:tr h="1133432">
                <a:tc>
                  <a:txBody>
                    <a:bodyPr/>
                    <a:lstStyle/>
                    <a:p>
                      <a:pPr algn="ctr"/>
                      <a:r>
                        <a:rPr lang="en-US" sz="1900" dirty="0"/>
                        <a:t>12</a:t>
                      </a:r>
                    </a:p>
                  </a:txBody>
                  <a:tcPr marL="98289" marR="98289" marT="49145" marB="49145" anchor="ctr"/>
                </a:tc>
                <a:tc>
                  <a:txBody>
                    <a:bodyPr/>
                    <a:lstStyle/>
                    <a:p>
                      <a:pPr algn="ctr"/>
                      <a:r>
                        <a:rPr lang="en-US" sz="1900" dirty="0"/>
                        <a:t>3</a:t>
                      </a:r>
                    </a:p>
                  </a:txBody>
                  <a:tcPr marL="98289" marR="98289" marT="49145" marB="49145" anchor="ctr"/>
                </a:tc>
                <a:tc>
                  <a:txBody>
                    <a:bodyPr/>
                    <a:lstStyle/>
                    <a:p>
                      <a:pPr algn="ctr"/>
                      <a:r>
                        <a:rPr lang="en-US" sz="1900" dirty="0"/>
                        <a:t>19</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25</a:t>
                      </a:r>
                    </a:p>
                  </a:txBody>
                  <a:tcPr marL="98289" marR="98289" marT="49145" marB="49145" anchor="ctr"/>
                </a:tc>
                <a:tc>
                  <a:txBody>
                    <a:bodyPr/>
                    <a:lstStyle/>
                    <a:p>
                      <a:pPr algn="ctr"/>
                      <a:r>
                        <a:rPr lang="en-US" sz="1900" dirty="0"/>
                        <a:t>10</a:t>
                      </a:r>
                    </a:p>
                  </a:txBody>
                  <a:tcPr marL="98289" marR="98289" marT="49145" marB="49145" anchor="ctr"/>
                </a:tc>
                <a:tc>
                  <a:txBody>
                    <a:bodyPr/>
                    <a:lstStyle/>
                    <a:p>
                      <a:pPr algn="ctr"/>
                      <a:r>
                        <a:rPr lang="en-US" sz="1900" dirty="0"/>
                        <a:t>1</a:t>
                      </a:r>
                    </a:p>
                  </a:txBody>
                  <a:tcPr marL="98289" marR="98289" marT="49145" marB="49145" anchor="ctr"/>
                </a:tc>
                <a:extLst>
                  <a:ext uri="{0D108BD9-81ED-4DB2-BD59-A6C34878D82A}">
                    <a16:rowId xmlns:a16="http://schemas.microsoft.com/office/drawing/2014/main" val="10001"/>
                  </a:ext>
                </a:extLst>
              </a:tr>
              <a:tr h="1133432">
                <a:tc>
                  <a:txBody>
                    <a:bodyPr/>
                    <a:lstStyle/>
                    <a:p>
                      <a:pPr algn="ctr"/>
                      <a:r>
                        <a:rPr lang="en-US" sz="1900" dirty="0"/>
                        <a:t>9</a:t>
                      </a:r>
                    </a:p>
                  </a:txBody>
                  <a:tcPr marL="98289" marR="98289" marT="49145" marB="49145" anchor="ctr"/>
                </a:tc>
                <a:tc>
                  <a:txBody>
                    <a:bodyPr/>
                    <a:lstStyle/>
                    <a:p>
                      <a:pPr algn="ctr"/>
                      <a:r>
                        <a:rPr lang="en-US" sz="1900" dirty="0"/>
                        <a:t>7</a:t>
                      </a:r>
                    </a:p>
                  </a:txBody>
                  <a:tcPr marL="98289" marR="98289" marT="49145" marB="49145" anchor="ctr"/>
                </a:tc>
                <a:tc>
                  <a:txBody>
                    <a:bodyPr/>
                    <a:lstStyle/>
                    <a:p>
                      <a:pPr algn="ctr"/>
                      <a:r>
                        <a:rPr lang="en-US" sz="1900" dirty="0"/>
                        <a:t>17</a:t>
                      </a:r>
                    </a:p>
                  </a:txBody>
                  <a:tcPr marL="98289" marR="98289" marT="49145" marB="49145"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5235798"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a:t>
                      </a:r>
                    </a:p>
                  </a:txBody>
                  <a:tcPr marL="98289" marR="98289" marT="49145" marB="49145" anchor="ctr"/>
                </a:tc>
                <a:tc>
                  <a:txBody>
                    <a:bodyPr/>
                    <a:lstStyle/>
                    <a:p>
                      <a:pPr algn="ctr"/>
                      <a:r>
                        <a:rPr lang="en-US" sz="1900" dirty="0"/>
                        <a:t>2</a:t>
                      </a:r>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3</a:t>
                      </a:r>
                    </a:p>
                  </a:txBody>
                  <a:tcPr marL="98289" marR="98289" marT="49145" marB="49145" anchor="ctr"/>
                </a:tc>
                <a:tc>
                  <a:txBody>
                    <a:bodyPr/>
                    <a:lstStyle/>
                    <a:p>
                      <a:pPr algn="ctr"/>
                      <a:r>
                        <a:rPr lang="en-US" sz="1900" dirty="0"/>
                        <a:t>4</a:t>
                      </a:r>
                    </a:p>
                  </a:txBody>
                  <a:tcPr marL="98289" marR="98289" marT="49145" marB="49145"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8882933" y="2665177"/>
          <a:ext cx="2262926" cy="2266864"/>
        </p:xfrm>
        <a:graphic>
          <a:graphicData uri="http://schemas.openxmlformats.org/drawingml/2006/table">
            <a:tbl>
              <a:tblPr firstRow="1" bandRow="1">
                <a:tableStyleId>{5940675A-B579-460E-94D1-54222C63F5DA}</a:tableStyleId>
              </a:tblPr>
              <a:tblGrid>
                <a:gridCol w="1131463">
                  <a:extLst>
                    <a:ext uri="{9D8B030D-6E8A-4147-A177-3AD203B41FA5}">
                      <a16:colId xmlns:a16="http://schemas.microsoft.com/office/drawing/2014/main" val="20000"/>
                    </a:ext>
                  </a:extLst>
                </a:gridCol>
                <a:gridCol w="1131463">
                  <a:extLst>
                    <a:ext uri="{9D8B030D-6E8A-4147-A177-3AD203B41FA5}">
                      <a16:colId xmlns:a16="http://schemas.microsoft.com/office/drawing/2014/main" val="20001"/>
                    </a:ext>
                  </a:extLst>
                </a:gridCol>
              </a:tblGrid>
              <a:tr h="1133432">
                <a:tc>
                  <a:txBody>
                    <a:bodyPr/>
                    <a:lstStyle/>
                    <a:p>
                      <a:pPr algn="ctr"/>
                      <a:r>
                        <a:rPr lang="en-US" sz="1900" dirty="0"/>
                        <a:t>133</a:t>
                      </a:r>
                    </a:p>
                  </a:txBody>
                  <a:tcPr marL="98289" marR="98289" marT="49145" marB="49145" anchor="ctr"/>
                </a:tc>
                <a:tc>
                  <a:txBody>
                    <a:bodyPr/>
                    <a:lstStyle/>
                    <a:p>
                      <a:pPr algn="ctr"/>
                      <a:r>
                        <a:rPr lang="en-US" sz="1900"/>
                        <a:t>75</a:t>
                      </a:r>
                      <a:endParaRPr lang="en-US" sz="1900" dirty="0"/>
                    </a:p>
                  </a:txBody>
                  <a:tcPr marL="98289" marR="98289" marT="49145" marB="49145" anchor="ctr"/>
                </a:tc>
                <a:extLst>
                  <a:ext uri="{0D108BD9-81ED-4DB2-BD59-A6C34878D82A}">
                    <a16:rowId xmlns:a16="http://schemas.microsoft.com/office/drawing/2014/main" val="10000"/>
                  </a:ext>
                </a:extLst>
              </a:tr>
              <a:tr h="1133432">
                <a:tc>
                  <a:txBody>
                    <a:bodyPr/>
                    <a:lstStyle/>
                    <a:p>
                      <a:pPr algn="ctr"/>
                      <a:r>
                        <a:rPr lang="en-US" sz="1900" dirty="0"/>
                        <a:t>100</a:t>
                      </a:r>
                    </a:p>
                  </a:txBody>
                  <a:tcPr marL="98289" marR="98289" marT="49145" marB="49145" anchor="ctr"/>
                </a:tc>
                <a:tc>
                  <a:txBody>
                    <a:bodyPr/>
                    <a:lstStyle/>
                    <a:p>
                      <a:pPr algn="ctr"/>
                      <a:r>
                        <a:rPr lang="en-US" sz="1900" dirty="0"/>
                        <a:t>101</a:t>
                      </a:r>
                    </a:p>
                  </a:txBody>
                  <a:tcPr marL="98289" marR="98289" marT="49145" marB="49145" anchor="ctr"/>
                </a:tc>
                <a:extLst>
                  <a:ext uri="{0D108BD9-81ED-4DB2-BD59-A6C34878D82A}">
                    <a16:rowId xmlns:a16="http://schemas.microsoft.com/office/drawing/2014/main" val="10001"/>
                  </a:ext>
                </a:extLst>
              </a:tr>
            </a:tbl>
          </a:graphicData>
        </a:graphic>
      </p:graphicFrame>
      <p:sp>
        <p:nvSpPr>
          <p:cNvPr id="8" name="TextBox 7"/>
          <p:cNvSpPr txBox="1"/>
          <p:nvPr/>
        </p:nvSpPr>
        <p:spPr>
          <a:xfrm>
            <a:off x="4284432" y="3569732"/>
            <a:ext cx="518523" cy="584775"/>
          </a:xfrm>
          <a:prstGeom prst="rect">
            <a:avLst/>
          </a:prstGeom>
          <a:noFill/>
        </p:spPr>
        <p:txBody>
          <a:bodyPr wrap="square" rtlCol="0" anchor="ctr">
            <a:spAutoFit/>
          </a:bodyPr>
          <a:lstStyle/>
          <a:p>
            <a:pPr algn="ctr"/>
            <a:r>
              <a:rPr lang="en-US" sz="3200"/>
              <a:t>*</a:t>
            </a:r>
          </a:p>
        </p:txBody>
      </p:sp>
      <p:sp>
        <p:nvSpPr>
          <p:cNvPr id="9" name="TextBox 8"/>
          <p:cNvSpPr txBox="1"/>
          <p:nvPr/>
        </p:nvSpPr>
        <p:spPr>
          <a:xfrm>
            <a:off x="7931567" y="3569732"/>
            <a:ext cx="518523" cy="584775"/>
          </a:xfrm>
          <a:prstGeom prst="rect">
            <a:avLst/>
          </a:prstGeom>
          <a:noFill/>
        </p:spPr>
        <p:txBody>
          <a:bodyPr wrap="square" rtlCol="0" anchor="ctr">
            <a:spAutoFit/>
          </a:bodyPr>
          <a:lstStyle/>
          <a:p>
            <a:pPr algn="ctr"/>
            <a:r>
              <a:rPr lang="en-US" sz="3200"/>
              <a:t>=</a:t>
            </a:r>
          </a:p>
        </p:txBody>
      </p:sp>
      <p:sp>
        <p:nvSpPr>
          <p:cNvPr id="10" name="Rectangle 9"/>
          <p:cNvSpPr/>
          <p:nvPr/>
        </p:nvSpPr>
        <p:spPr>
          <a:xfrm>
            <a:off x="1600200" y="3241462"/>
            <a:ext cx="2286000" cy="224493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3" cstate="print"/>
          <a:srcRect l="28258"/>
          <a:stretch/>
        </p:blipFill>
        <p:spPr bwMode="auto">
          <a:xfrm>
            <a:off x="3413637" y="5607999"/>
            <a:ext cx="5305425" cy="12500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781711" y="6041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4" cstate="print"/>
          <a:srcRect l="18619" t="10870" r="74707"/>
          <a:stretch/>
        </p:blipFill>
        <p:spPr bwMode="auto">
          <a:xfrm>
            <a:off x="2931036" y="5774266"/>
            <a:ext cx="482600" cy="1083733"/>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10" y="6041577"/>
            <a:ext cx="2486126" cy="370914"/>
          </a:xfrm>
          <a:prstGeom prst="rect">
            <a:avLst/>
          </a:prstGeom>
        </p:spPr>
      </p:pic>
    </p:spTree>
    <p:extLst>
      <p:ext uri="{BB962C8B-B14F-4D97-AF65-F5344CB8AC3E}">
        <p14:creationId xmlns:p14="http://schemas.microsoft.com/office/powerpoint/2010/main" val="6181348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4867" y="1095576"/>
            <a:ext cx="4300220" cy="406885"/>
          </a:xfrm>
          <a:prstGeom prst="rect">
            <a:avLst/>
          </a:prstGeom>
        </p:spPr>
        <p:txBody>
          <a:bodyPr vert="horz" wrap="square" lIns="0" tIns="16933" rIns="0" bIns="0" rtlCol="0">
            <a:spAutoFit/>
          </a:bodyPr>
          <a:lstStyle/>
          <a:p>
            <a:pPr marL="16933">
              <a:spcBef>
                <a:spcPts val="133"/>
              </a:spcBef>
            </a:pPr>
            <a:r>
              <a:rPr sz="2533" spc="-7" dirty="0">
                <a:solidFill>
                  <a:srgbClr val="DE4F01"/>
                </a:solidFill>
                <a:latin typeface="Gill Sans"/>
                <a:cs typeface="Gill Sans"/>
              </a:rPr>
              <a:t>Fine-grained</a:t>
            </a:r>
            <a:r>
              <a:rPr sz="2533" spc="-67" dirty="0">
                <a:solidFill>
                  <a:srgbClr val="DE4F01"/>
                </a:solidFill>
                <a:latin typeface="Gill Sans"/>
                <a:cs typeface="Gill Sans"/>
              </a:rPr>
              <a:t> </a:t>
            </a:r>
            <a:r>
              <a:rPr sz="2533" dirty="0">
                <a:solidFill>
                  <a:srgbClr val="DE4F01"/>
                </a:solidFill>
                <a:latin typeface="Gill Sans"/>
                <a:cs typeface="Gill Sans"/>
              </a:rPr>
              <a:t>benchmark</a:t>
            </a:r>
            <a:r>
              <a:rPr sz="2533" spc="-60" dirty="0">
                <a:solidFill>
                  <a:srgbClr val="DE4F01"/>
                </a:solidFill>
                <a:latin typeface="Gill Sans"/>
                <a:cs typeface="Gill Sans"/>
              </a:rPr>
              <a:t> </a:t>
            </a:r>
            <a:r>
              <a:rPr sz="2533" spc="-7" dirty="0">
                <a:solidFill>
                  <a:srgbClr val="DE4F01"/>
                </a:solidFill>
                <a:latin typeface="Gill Sans"/>
                <a:cs typeface="Gill Sans"/>
              </a:rPr>
              <a:t>datasets</a:t>
            </a:r>
            <a:endParaRPr sz="2533">
              <a:latin typeface="Gill Sans"/>
              <a:cs typeface="Gill Sans"/>
            </a:endParaRPr>
          </a:p>
        </p:txBody>
      </p:sp>
      <p:pic>
        <p:nvPicPr>
          <p:cNvPr id="3" name="object 3"/>
          <p:cNvPicPr/>
          <p:nvPr/>
        </p:nvPicPr>
        <p:blipFill>
          <a:blip r:embed="rId2" cstate="print"/>
          <a:stretch>
            <a:fillRect/>
          </a:stretch>
        </p:blipFill>
        <p:spPr>
          <a:xfrm>
            <a:off x="2357569" y="2304938"/>
            <a:ext cx="7476859" cy="3740385"/>
          </a:xfrm>
          <a:prstGeom prst="rect">
            <a:avLst/>
          </a:prstGeom>
        </p:spPr>
      </p:pic>
      <p:sp>
        <p:nvSpPr>
          <p:cNvPr id="4" name="object 4"/>
          <p:cNvSpPr txBox="1"/>
          <p:nvPr/>
        </p:nvSpPr>
        <p:spPr>
          <a:xfrm>
            <a:off x="2116401" y="1813303"/>
            <a:ext cx="1606127" cy="350459"/>
          </a:xfrm>
          <a:prstGeom prst="rect">
            <a:avLst/>
          </a:prstGeom>
        </p:spPr>
        <p:txBody>
          <a:bodyPr vert="horz" wrap="square" lIns="0" tIns="22013" rIns="0" bIns="0" rtlCol="0">
            <a:spAutoFit/>
          </a:bodyPr>
          <a:lstStyle/>
          <a:p>
            <a:pPr marL="16933">
              <a:spcBef>
                <a:spcPts val="173"/>
              </a:spcBef>
            </a:pPr>
            <a:r>
              <a:rPr sz="2133" i="1" spc="40" dirty="0">
                <a:latin typeface="Gill Sans"/>
                <a:cs typeface="Gill Sans"/>
              </a:rPr>
              <a:t>CUB200-2011</a:t>
            </a:r>
            <a:endParaRPr sz="2133">
              <a:latin typeface="Gill Sans"/>
              <a:cs typeface="Gill Sans"/>
            </a:endParaRPr>
          </a:p>
        </p:txBody>
      </p:sp>
      <p:sp>
        <p:nvSpPr>
          <p:cNvPr id="5" name="object 5"/>
          <p:cNvSpPr txBox="1"/>
          <p:nvPr/>
        </p:nvSpPr>
        <p:spPr>
          <a:xfrm>
            <a:off x="414867" y="6345577"/>
            <a:ext cx="3649980" cy="242866"/>
          </a:xfrm>
          <a:prstGeom prst="rect">
            <a:avLst/>
          </a:prstGeom>
        </p:spPr>
        <p:txBody>
          <a:bodyPr vert="horz" wrap="square" lIns="0" tIns="16933" rIns="0" bIns="0" rtlCol="0">
            <a:spAutoFit/>
          </a:bodyPr>
          <a:lstStyle/>
          <a:p>
            <a:pPr marL="16933">
              <a:spcBef>
                <a:spcPts val="133"/>
              </a:spcBef>
            </a:pPr>
            <a:r>
              <a:rPr sz="1467" dirty="0">
                <a:solidFill>
                  <a:srgbClr val="CD853E"/>
                </a:solidFill>
                <a:latin typeface="Gill Sans"/>
                <a:cs typeface="Gill Sans"/>
              </a:rPr>
              <a:t>[Catherine</a:t>
            </a:r>
            <a:r>
              <a:rPr sz="1467" spc="-187" dirty="0">
                <a:solidFill>
                  <a:srgbClr val="CD853E"/>
                </a:solidFill>
                <a:latin typeface="Gill Sans"/>
                <a:cs typeface="Gill Sans"/>
              </a:rPr>
              <a:t> </a:t>
            </a:r>
            <a:r>
              <a:rPr sz="1467" spc="-93" dirty="0">
                <a:solidFill>
                  <a:srgbClr val="CD853E"/>
                </a:solidFill>
                <a:latin typeface="Gill Sans"/>
                <a:cs typeface="Gill Sans"/>
              </a:rPr>
              <a:t>W</a:t>
            </a:r>
            <a:r>
              <a:rPr sz="1467" spc="-7" dirty="0">
                <a:solidFill>
                  <a:srgbClr val="CD853E"/>
                </a:solidFill>
                <a:latin typeface="Gill Sans"/>
                <a:cs typeface="Gill Sans"/>
              </a:rPr>
              <a:t>a</a:t>
            </a:r>
            <a:r>
              <a:rPr sz="1467" dirty="0">
                <a:solidFill>
                  <a:srgbClr val="CD853E"/>
                </a:solidFill>
                <a:latin typeface="Gill Sans"/>
                <a:cs typeface="Gill Sans"/>
              </a:rPr>
              <a:t>h</a:t>
            </a:r>
            <a:r>
              <a:rPr sz="1467" spc="-7" dirty="0">
                <a:solidFill>
                  <a:srgbClr val="CD853E"/>
                </a:solidFill>
                <a:latin typeface="Gill Sans"/>
                <a:cs typeface="Gill Sans"/>
              </a:rPr>
              <a:t> </a:t>
            </a:r>
            <a:r>
              <a:rPr sz="1467" dirty="0">
                <a:solidFill>
                  <a:srgbClr val="CD853E"/>
                </a:solidFill>
                <a:latin typeface="Gill Sans"/>
                <a:cs typeface="Gill Sans"/>
              </a:rPr>
              <a:t>et</a:t>
            </a:r>
            <a:r>
              <a:rPr sz="1467" spc="-7" dirty="0">
                <a:solidFill>
                  <a:srgbClr val="CD853E"/>
                </a:solidFill>
                <a:latin typeface="Gill Sans"/>
                <a:cs typeface="Gill Sans"/>
              </a:rPr>
              <a:t> al.</a:t>
            </a:r>
            <a:r>
              <a:rPr sz="1467" dirty="0">
                <a:solidFill>
                  <a:srgbClr val="CD853E"/>
                </a:solidFill>
                <a:latin typeface="Gill Sans"/>
                <a:cs typeface="Gill Sans"/>
              </a:rPr>
              <a:t>,</a:t>
            </a:r>
            <a:r>
              <a:rPr sz="1467" spc="-152" dirty="0">
                <a:solidFill>
                  <a:srgbClr val="CD853E"/>
                </a:solidFill>
                <a:latin typeface="Gill Sans"/>
                <a:cs typeface="Gill Sans"/>
              </a:rPr>
              <a:t> </a:t>
            </a:r>
            <a:r>
              <a:rPr sz="1467" dirty="0">
                <a:solidFill>
                  <a:srgbClr val="CD853E"/>
                </a:solidFill>
                <a:latin typeface="Gill Sans"/>
                <a:cs typeface="Gill Sans"/>
              </a:rPr>
              <a:t>CNS-TR-2011-001,</a:t>
            </a:r>
            <a:r>
              <a:rPr sz="1467" spc="-152" dirty="0">
                <a:solidFill>
                  <a:srgbClr val="CD853E"/>
                </a:solidFill>
                <a:latin typeface="Gill Sans"/>
                <a:cs typeface="Gill Sans"/>
              </a:rPr>
              <a:t> </a:t>
            </a:r>
            <a:r>
              <a:rPr sz="1467" dirty="0">
                <a:solidFill>
                  <a:srgbClr val="CD853E"/>
                </a:solidFill>
                <a:latin typeface="Gill Sans"/>
                <a:cs typeface="Gill Sans"/>
              </a:rPr>
              <a:t>2011]</a:t>
            </a:r>
            <a:endParaRPr sz="1467">
              <a:latin typeface="Gill Sans"/>
              <a:cs typeface="Gill Sans"/>
            </a:endParaRPr>
          </a:p>
        </p:txBody>
      </p:sp>
      <p:sp>
        <p:nvSpPr>
          <p:cNvPr id="6" name="object 6"/>
          <p:cNvSpPr txBox="1"/>
          <p:nvPr/>
        </p:nvSpPr>
        <p:spPr>
          <a:xfrm>
            <a:off x="6328835" y="1871282"/>
            <a:ext cx="3705860" cy="283774"/>
          </a:xfrm>
          <a:prstGeom prst="rect">
            <a:avLst/>
          </a:prstGeom>
        </p:spPr>
        <p:txBody>
          <a:bodyPr vert="horz" wrap="square" lIns="0" tIns="16933" rIns="0" bIns="0" rtlCol="0">
            <a:spAutoFit/>
          </a:bodyPr>
          <a:lstStyle/>
          <a:p>
            <a:pPr marL="255687" indent="-239601">
              <a:spcBef>
                <a:spcPts val="133"/>
              </a:spcBef>
              <a:buSzPct val="46153"/>
              <a:buChar char="•"/>
              <a:tabLst>
                <a:tab pos="255687" algn="l"/>
                <a:tab pos="256534" algn="l"/>
              </a:tabLst>
            </a:pPr>
            <a:r>
              <a:rPr sz="1733" dirty="0">
                <a:latin typeface="Gill Sans"/>
                <a:cs typeface="Gill Sans"/>
              </a:rPr>
              <a:t>11,788</a:t>
            </a:r>
            <a:r>
              <a:rPr sz="1733" spc="-7" dirty="0">
                <a:latin typeface="Gill Sans"/>
                <a:cs typeface="Gill Sans"/>
              </a:rPr>
              <a:t> images</a:t>
            </a:r>
            <a:r>
              <a:rPr sz="1733" dirty="0">
                <a:latin typeface="Gill Sans"/>
                <a:cs typeface="Gill Sans"/>
              </a:rPr>
              <a:t>,</a:t>
            </a:r>
            <a:r>
              <a:rPr sz="1733" spc="-180" dirty="0">
                <a:latin typeface="Gill Sans"/>
                <a:cs typeface="Gill Sans"/>
              </a:rPr>
              <a:t> </a:t>
            </a:r>
            <a:r>
              <a:rPr sz="1733" dirty="0">
                <a:latin typeface="Gill Sans"/>
                <a:cs typeface="Gill Sans"/>
              </a:rPr>
              <a:t>200</a:t>
            </a:r>
            <a:r>
              <a:rPr sz="1733" spc="-7" dirty="0">
                <a:latin typeface="Gill Sans"/>
                <a:cs typeface="Gill Sans"/>
              </a:rPr>
              <a:t> </a:t>
            </a:r>
            <a:r>
              <a:rPr sz="1733" dirty="0">
                <a:latin typeface="Gill Sans"/>
                <a:cs typeface="Gill Sans"/>
              </a:rPr>
              <a:t>fine-grained</a:t>
            </a:r>
            <a:r>
              <a:rPr sz="1733" spc="-7" dirty="0">
                <a:latin typeface="Gill Sans"/>
                <a:cs typeface="Gill Sans"/>
              </a:rPr>
              <a:t> classes</a:t>
            </a:r>
            <a:endParaRPr sz="1733">
              <a:latin typeface="Gill Sans"/>
              <a:cs typeface="Gill Sans"/>
            </a:endParaRPr>
          </a:p>
        </p:txBody>
      </p:sp>
      <p:pic>
        <p:nvPicPr>
          <p:cNvPr id="7" name="object 7"/>
          <p:cNvPicPr/>
          <p:nvPr/>
        </p:nvPicPr>
        <p:blipFill>
          <a:blip r:embed="rId3" cstate="print"/>
          <a:stretch>
            <a:fillRect/>
          </a:stretch>
        </p:blipFill>
        <p:spPr>
          <a:xfrm>
            <a:off x="249677" y="888761"/>
            <a:ext cx="5865727" cy="50800"/>
          </a:xfrm>
          <a:prstGeom prst="rect">
            <a:avLst/>
          </a:prstGeom>
        </p:spPr>
      </p:pic>
      <p:pic>
        <p:nvPicPr>
          <p:cNvPr id="8" name="object 8"/>
          <p:cNvPicPr/>
          <p:nvPr/>
        </p:nvPicPr>
        <p:blipFill>
          <a:blip r:embed="rId4" cstate="print"/>
          <a:stretch>
            <a:fillRect/>
          </a:stretch>
        </p:blipFill>
        <p:spPr>
          <a:xfrm>
            <a:off x="249677" y="6319891"/>
            <a:ext cx="11692647" cy="508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4867" y="1095576"/>
            <a:ext cx="4300220" cy="406885"/>
          </a:xfrm>
          <a:prstGeom prst="rect">
            <a:avLst/>
          </a:prstGeom>
        </p:spPr>
        <p:txBody>
          <a:bodyPr vert="horz" wrap="square" lIns="0" tIns="16933" rIns="0" bIns="0" rtlCol="0">
            <a:spAutoFit/>
          </a:bodyPr>
          <a:lstStyle/>
          <a:p>
            <a:pPr marL="16933">
              <a:spcBef>
                <a:spcPts val="133"/>
              </a:spcBef>
            </a:pPr>
            <a:r>
              <a:rPr sz="2533" spc="-7" dirty="0">
                <a:solidFill>
                  <a:srgbClr val="DE4F01"/>
                </a:solidFill>
                <a:latin typeface="Gill Sans"/>
                <a:cs typeface="Gill Sans"/>
              </a:rPr>
              <a:t>Fine-grained</a:t>
            </a:r>
            <a:r>
              <a:rPr sz="2533" spc="-67" dirty="0">
                <a:solidFill>
                  <a:srgbClr val="DE4F01"/>
                </a:solidFill>
                <a:latin typeface="Gill Sans"/>
                <a:cs typeface="Gill Sans"/>
              </a:rPr>
              <a:t> </a:t>
            </a:r>
            <a:r>
              <a:rPr sz="2533" dirty="0">
                <a:solidFill>
                  <a:srgbClr val="DE4F01"/>
                </a:solidFill>
                <a:latin typeface="Gill Sans"/>
                <a:cs typeface="Gill Sans"/>
              </a:rPr>
              <a:t>benchmark</a:t>
            </a:r>
            <a:r>
              <a:rPr sz="2533" spc="-60" dirty="0">
                <a:solidFill>
                  <a:srgbClr val="DE4F01"/>
                </a:solidFill>
                <a:latin typeface="Gill Sans"/>
                <a:cs typeface="Gill Sans"/>
              </a:rPr>
              <a:t> </a:t>
            </a:r>
            <a:r>
              <a:rPr sz="2533" spc="-7" dirty="0">
                <a:solidFill>
                  <a:srgbClr val="DE4F01"/>
                </a:solidFill>
                <a:latin typeface="Gill Sans"/>
                <a:cs typeface="Gill Sans"/>
              </a:rPr>
              <a:t>datasets</a:t>
            </a:r>
            <a:endParaRPr sz="2533">
              <a:latin typeface="Gill Sans"/>
              <a:cs typeface="Gill Sans"/>
            </a:endParaRPr>
          </a:p>
        </p:txBody>
      </p:sp>
      <p:pic>
        <p:nvPicPr>
          <p:cNvPr id="3" name="object 3"/>
          <p:cNvPicPr/>
          <p:nvPr/>
        </p:nvPicPr>
        <p:blipFill>
          <a:blip r:embed="rId2" cstate="print"/>
          <a:stretch>
            <a:fillRect/>
          </a:stretch>
        </p:blipFill>
        <p:spPr>
          <a:xfrm>
            <a:off x="2779736" y="2183015"/>
            <a:ext cx="6632504" cy="3979659"/>
          </a:xfrm>
          <a:prstGeom prst="rect">
            <a:avLst/>
          </a:prstGeom>
        </p:spPr>
      </p:pic>
      <p:sp>
        <p:nvSpPr>
          <p:cNvPr id="4" name="object 4"/>
          <p:cNvSpPr txBox="1"/>
          <p:nvPr/>
        </p:nvSpPr>
        <p:spPr>
          <a:xfrm>
            <a:off x="2116404" y="1813303"/>
            <a:ext cx="1787313" cy="678690"/>
          </a:xfrm>
          <a:prstGeom prst="rect">
            <a:avLst/>
          </a:prstGeom>
        </p:spPr>
        <p:txBody>
          <a:bodyPr vert="horz" wrap="square" lIns="0" tIns="22013" rIns="0" bIns="0" rtlCol="0">
            <a:spAutoFit/>
          </a:bodyPr>
          <a:lstStyle/>
          <a:p>
            <a:pPr marL="16933">
              <a:spcBef>
                <a:spcPts val="173"/>
              </a:spcBef>
            </a:pPr>
            <a:r>
              <a:rPr sz="2133" i="1" spc="140" dirty="0">
                <a:latin typeface="Gill Sans"/>
                <a:cs typeface="Gill Sans"/>
              </a:rPr>
              <a:t>Oxford</a:t>
            </a:r>
            <a:r>
              <a:rPr sz="2133" i="1" spc="-60" dirty="0">
                <a:latin typeface="Gill Sans"/>
                <a:cs typeface="Gill Sans"/>
              </a:rPr>
              <a:t> </a:t>
            </a:r>
            <a:r>
              <a:rPr sz="2133" i="1" spc="120" dirty="0">
                <a:latin typeface="Gill Sans"/>
                <a:cs typeface="Gill Sans"/>
              </a:rPr>
              <a:t>Flowers</a:t>
            </a:r>
            <a:endParaRPr sz="2133">
              <a:latin typeface="Gill Sans"/>
              <a:cs typeface="Gill Sans"/>
            </a:endParaRPr>
          </a:p>
        </p:txBody>
      </p:sp>
      <p:sp>
        <p:nvSpPr>
          <p:cNvPr id="5" name="object 5"/>
          <p:cNvSpPr txBox="1"/>
          <p:nvPr/>
        </p:nvSpPr>
        <p:spPr>
          <a:xfrm>
            <a:off x="6328836" y="1871282"/>
            <a:ext cx="3595793" cy="283774"/>
          </a:xfrm>
          <a:prstGeom prst="rect">
            <a:avLst/>
          </a:prstGeom>
        </p:spPr>
        <p:txBody>
          <a:bodyPr vert="horz" wrap="square" lIns="0" tIns="16933" rIns="0" bIns="0" rtlCol="0">
            <a:spAutoFit/>
          </a:bodyPr>
          <a:lstStyle/>
          <a:p>
            <a:pPr marL="255687" indent="-239601">
              <a:spcBef>
                <a:spcPts val="133"/>
              </a:spcBef>
              <a:buSzPct val="46153"/>
              <a:buChar char="•"/>
              <a:tabLst>
                <a:tab pos="255687" algn="l"/>
                <a:tab pos="256534" algn="l"/>
              </a:tabLst>
            </a:pPr>
            <a:r>
              <a:rPr sz="1733" dirty="0">
                <a:latin typeface="Gill Sans"/>
                <a:cs typeface="Gill Sans"/>
              </a:rPr>
              <a:t>8,189</a:t>
            </a:r>
            <a:r>
              <a:rPr sz="1733" spc="-7" dirty="0">
                <a:latin typeface="Gill Sans"/>
                <a:cs typeface="Gill Sans"/>
              </a:rPr>
              <a:t> images</a:t>
            </a:r>
            <a:r>
              <a:rPr sz="1733" dirty="0">
                <a:latin typeface="Gill Sans"/>
                <a:cs typeface="Gill Sans"/>
              </a:rPr>
              <a:t>,</a:t>
            </a:r>
            <a:r>
              <a:rPr sz="1733" spc="-180" dirty="0">
                <a:latin typeface="Gill Sans"/>
                <a:cs typeface="Gill Sans"/>
              </a:rPr>
              <a:t> </a:t>
            </a:r>
            <a:r>
              <a:rPr sz="1733" dirty="0">
                <a:latin typeface="Gill Sans"/>
                <a:cs typeface="Gill Sans"/>
              </a:rPr>
              <a:t>102</a:t>
            </a:r>
            <a:r>
              <a:rPr sz="1733" spc="-7" dirty="0">
                <a:latin typeface="Gill Sans"/>
                <a:cs typeface="Gill Sans"/>
              </a:rPr>
              <a:t> </a:t>
            </a:r>
            <a:r>
              <a:rPr sz="1733" dirty="0">
                <a:latin typeface="Gill Sans"/>
                <a:cs typeface="Gill Sans"/>
              </a:rPr>
              <a:t>fine-grained</a:t>
            </a:r>
            <a:r>
              <a:rPr sz="1733" spc="-7" dirty="0">
                <a:latin typeface="Gill Sans"/>
                <a:cs typeface="Gill Sans"/>
              </a:rPr>
              <a:t> classes</a:t>
            </a:r>
            <a:endParaRPr sz="1733">
              <a:latin typeface="Gill Sans"/>
              <a:cs typeface="Gill Sans"/>
            </a:endParaRPr>
          </a:p>
        </p:txBody>
      </p:sp>
      <p:sp>
        <p:nvSpPr>
          <p:cNvPr id="6" name="object 6"/>
          <p:cNvSpPr txBox="1"/>
          <p:nvPr/>
        </p:nvSpPr>
        <p:spPr>
          <a:xfrm>
            <a:off x="414868" y="6302533"/>
            <a:ext cx="4525433" cy="242866"/>
          </a:xfrm>
          <a:prstGeom prst="rect">
            <a:avLst/>
          </a:prstGeom>
        </p:spPr>
        <p:txBody>
          <a:bodyPr vert="horz" wrap="square" lIns="0" tIns="16933" rIns="0" bIns="0" rtlCol="0">
            <a:spAutoFit/>
          </a:bodyPr>
          <a:lstStyle/>
          <a:p>
            <a:pPr marL="16933">
              <a:spcBef>
                <a:spcPts val="133"/>
              </a:spcBef>
            </a:pPr>
            <a:r>
              <a:rPr sz="1467" dirty="0">
                <a:solidFill>
                  <a:srgbClr val="CD853E"/>
                </a:solidFill>
                <a:latin typeface="Gill Sans"/>
                <a:cs typeface="Gill Sans"/>
              </a:rPr>
              <a:t>[Maria-Elena</a:t>
            </a:r>
            <a:r>
              <a:rPr sz="1467" spc="-7" dirty="0">
                <a:solidFill>
                  <a:srgbClr val="CD853E"/>
                </a:solidFill>
                <a:latin typeface="Gill Sans"/>
                <a:cs typeface="Gill Sans"/>
              </a:rPr>
              <a:t> Nilsbac</a:t>
            </a:r>
            <a:r>
              <a:rPr sz="1467" dirty="0">
                <a:solidFill>
                  <a:srgbClr val="CD853E"/>
                </a:solidFill>
                <a:latin typeface="Gill Sans"/>
                <a:cs typeface="Gill Sans"/>
              </a:rPr>
              <a:t>k</a:t>
            </a:r>
            <a:r>
              <a:rPr sz="1467" spc="-7" dirty="0">
                <a:solidFill>
                  <a:srgbClr val="CD853E"/>
                </a:solidFill>
                <a:latin typeface="Gill Sans"/>
                <a:cs typeface="Gill Sans"/>
              </a:rPr>
              <a:t> an</a:t>
            </a:r>
            <a:r>
              <a:rPr sz="1467" dirty="0">
                <a:solidFill>
                  <a:srgbClr val="CD853E"/>
                </a:solidFill>
                <a:latin typeface="Gill Sans"/>
                <a:cs typeface="Gill Sans"/>
              </a:rPr>
              <a:t>d</a:t>
            </a:r>
            <a:r>
              <a:rPr sz="1467" spc="-152" dirty="0">
                <a:solidFill>
                  <a:srgbClr val="CD853E"/>
                </a:solidFill>
                <a:latin typeface="Gill Sans"/>
                <a:cs typeface="Gill Sans"/>
              </a:rPr>
              <a:t> </a:t>
            </a:r>
            <a:r>
              <a:rPr sz="1467" spc="-7" dirty="0">
                <a:solidFill>
                  <a:srgbClr val="CD853E"/>
                </a:solidFill>
                <a:latin typeface="Gill Sans"/>
                <a:cs typeface="Gill Sans"/>
              </a:rPr>
              <a:t>And</a:t>
            </a:r>
            <a:r>
              <a:rPr sz="1467" spc="-33" dirty="0">
                <a:solidFill>
                  <a:srgbClr val="CD853E"/>
                </a:solidFill>
                <a:latin typeface="Gill Sans"/>
                <a:cs typeface="Gill Sans"/>
              </a:rPr>
              <a:t>r</a:t>
            </a:r>
            <a:r>
              <a:rPr sz="1467" spc="-27" dirty="0">
                <a:solidFill>
                  <a:srgbClr val="CD853E"/>
                </a:solidFill>
                <a:latin typeface="Gill Sans"/>
                <a:cs typeface="Gill Sans"/>
              </a:rPr>
              <a:t>e</a:t>
            </a:r>
            <a:r>
              <a:rPr sz="1467" dirty="0">
                <a:solidFill>
                  <a:srgbClr val="CD853E"/>
                </a:solidFill>
                <a:latin typeface="Gill Sans"/>
                <a:cs typeface="Gill Sans"/>
              </a:rPr>
              <a:t>w</a:t>
            </a:r>
            <a:r>
              <a:rPr sz="1467" spc="-7" dirty="0">
                <a:solidFill>
                  <a:srgbClr val="CD853E"/>
                </a:solidFill>
                <a:latin typeface="Gill Sans"/>
                <a:cs typeface="Gill Sans"/>
              </a:rPr>
              <a:t> Zisserman</a:t>
            </a:r>
            <a:r>
              <a:rPr sz="1467" dirty="0">
                <a:solidFill>
                  <a:srgbClr val="CD853E"/>
                </a:solidFill>
                <a:latin typeface="Gill Sans"/>
                <a:cs typeface="Gill Sans"/>
              </a:rPr>
              <a:t>,</a:t>
            </a:r>
            <a:r>
              <a:rPr sz="1467" spc="-152" dirty="0">
                <a:solidFill>
                  <a:srgbClr val="CD853E"/>
                </a:solidFill>
                <a:latin typeface="Gill Sans"/>
                <a:cs typeface="Gill Sans"/>
              </a:rPr>
              <a:t> </a:t>
            </a:r>
            <a:r>
              <a:rPr sz="1467" dirty="0">
                <a:solidFill>
                  <a:srgbClr val="CD853E"/>
                </a:solidFill>
                <a:latin typeface="Gill Sans"/>
                <a:cs typeface="Gill Sans"/>
              </a:rPr>
              <a:t>C</a:t>
            </a:r>
            <a:r>
              <a:rPr sz="1467" spc="-60" dirty="0">
                <a:solidFill>
                  <a:srgbClr val="CD853E"/>
                </a:solidFill>
                <a:latin typeface="Gill Sans"/>
                <a:cs typeface="Gill Sans"/>
              </a:rPr>
              <a:t>V</a:t>
            </a:r>
            <a:r>
              <a:rPr sz="1467" spc="-7" dirty="0">
                <a:solidFill>
                  <a:srgbClr val="CD853E"/>
                </a:solidFill>
                <a:latin typeface="Gill Sans"/>
                <a:cs typeface="Gill Sans"/>
              </a:rPr>
              <a:t>GI</a:t>
            </a:r>
            <a:r>
              <a:rPr sz="1467" dirty="0">
                <a:solidFill>
                  <a:srgbClr val="CD853E"/>
                </a:solidFill>
                <a:latin typeface="Gill Sans"/>
                <a:cs typeface="Gill Sans"/>
              </a:rPr>
              <a:t>P</a:t>
            </a:r>
            <a:r>
              <a:rPr sz="1467" spc="-7" dirty="0">
                <a:solidFill>
                  <a:srgbClr val="CD853E"/>
                </a:solidFill>
                <a:latin typeface="Gill Sans"/>
                <a:cs typeface="Gill Sans"/>
              </a:rPr>
              <a:t> </a:t>
            </a:r>
            <a:r>
              <a:rPr sz="1467" dirty="0">
                <a:solidFill>
                  <a:srgbClr val="CD853E"/>
                </a:solidFill>
                <a:latin typeface="Gill Sans"/>
                <a:cs typeface="Gill Sans"/>
              </a:rPr>
              <a:t>2008]</a:t>
            </a:r>
            <a:endParaRPr sz="1467">
              <a:latin typeface="Gill Sans"/>
              <a:cs typeface="Gill Sans"/>
            </a:endParaRPr>
          </a:p>
        </p:txBody>
      </p:sp>
      <p:pic>
        <p:nvPicPr>
          <p:cNvPr id="7" name="object 7"/>
          <p:cNvPicPr/>
          <p:nvPr/>
        </p:nvPicPr>
        <p:blipFill>
          <a:blip r:embed="rId3" cstate="print"/>
          <a:stretch>
            <a:fillRect/>
          </a:stretch>
        </p:blipFill>
        <p:spPr>
          <a:xfrm>
            <a:off x="249676" y="888761"/>
            <a:ext cx="5865728" cy="50800"/>
          </a:xfrm>
          <a:prstGeom prst="rect">
            <a:avLst/>
          </a:prstGeom>
        </p:spPr>
      </p:pic>
      <p:pic>
        <p:nvPicPr>
          <p:cNvPr id="8" name="object 8"/>
          <p:cNvPicPr/>
          <p:nvPr/>
        </p:nvPicPr>
        <p:blipFill>
          <a:blip r:embed="rId4" cstate="print"/>
          <a:stretch>
            <a:fillRect/>
          </a:stretch>
        </p:blipFill>
        <p:spPr>
          <a:xfrm>
            <a:off x="249677" y="6319891"/>
            <a:ext cx="11692647" cy="508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4867" y="1095576"/>
            <a:ext cx="4300220" cy="406885"/>
          </a:xfrm>
          <a:prstGeom prst="rect">
            <a:avLst/>
          </a:prstGeom>
        </p:spPr>
        <p:txBody>
          <a:bodyPr vert="horz" wrap="square" lIns="0" tIns="16933" rIns="0" bIns="0" rtlCol="0">
            <a:spAutoFit/>
          </a:bodyPr>
          <a:lstStyle/>
          <a:p>
            <a:pPr marL="16933">
              <a:spcBef>
                <a:spcPts val="133"/>
              </a:spcBef>
            </a:pPr>
            <a:r>
              <a:rPr sz="2533" spc="-7" dirty="0">
                <a:solidFill>
                  <a:srgbClr val="DE4F01"/>
                </a:solidFill>
                <a:latin typeface="Gill Sans"/>
                <a:cs typeface="Gill Sans"/>
              </a:rPr>
              <a:t>Fine-grained</a:t>
            </a:r>
            <a:r>
              <a:rPr sz="2533" spc="-67" dirty="0">
                <a:solidFill>
                  <a:srgbClr val="DE4F01"/>
                </a:solidFill>
                <a:latin typeface="Gill Sans"/>
                <a:cs typeface="Gill Sans"/>
              </a:rPr>
              <a:t> </a:t>
            </a:r>
            <a:r>
              <a:rPr sz="2533" dirty="0">
                <a:solidFill>
                  <a:srgbClr val="DE4F01"/>
                </a:solidFill>
                <a:latin typeface="Gill Sans"/>
                <a:cs typeface="Gill Sans"/>
              </a:rPr>
              <a:t>benchmark</a:t>
            </a:r>
            <a:r>
              <a:rPr sz="2533" spc="-60" dirty="0">
                <a:solidFill>
                  <a:srgbClr val="DE4F01"/>
                </a:solidFill>
                <a:latin typeface="Gill Sans"/>
                <a:cs typeface="Gill Sans"/>
              </a:rPr>
              <a:t> </a:t>
            </a:r>
            <a:r>
              <a:rPr sz="2533" spc="-7" dirty="0">
                <a:solidFill>
                  <a:srgbClr val="DE4F01"/>
                </a:solidFill>
                <a:latin typeface="Gill Sans"/>
                <a:cs typeface="Gill Sans"/>
              </a:rPr>
              <a:t>datasets</a:t>
            </a:r>
            <a:endParaRPr sz="2533">
              <a:latin typeface="Gill Sans"/>
              <a:cs typeface="Gill Sans"/>
            </a:endParaRPr>
          </a:p>
        </p:txBody>
      </p:sp>
      <p:sp>
        <p:nvSpPr>
          <p:cNvPr id="3" name="object 3"/>
          <p:cNvSpPr txBox="1"/>
          <p:nvPr/>
        </p:nvSpPr>
        <p:spPr>
          <a:xfrm>
            <a:off x="2045637" y="2214303"/>
            <a:ext cx="1549400" cy="350459"/>
          </a:xfrm>
          <a:prstGeom prst="rect">
            <a:avLst/>
          </a:prstGeom>
        </p:spPr>
        <p:txBody>
          <a:bodyPr vert="horz" wrap="square" lIns="0" tIns="22013" rIns="0" bIns="0" rtlCol="0">
            <a:spAutoFit/>
          </a:bodyPr>
          <a:lstStyle/>
          <a:p>
            <a:pPr marL="16933">
              <a:spcBef>
                <a:spcPts val="173"/>
              </a:spcBef>
            </a:pPr>
            <a:r>
              <a:rPr sz="2133" i="1" spc="53" dirty="0">
                <a:latin typeface="Gill Sans"/>
                <a:cs typeface="Gill Sans"/>
              </a:rPr>
              <a:t>Stanford</a:t>
            </a:r>
            <a:r>
              <a:rPr sz="2133" i="1" spc="-87" dirty="0">
                <a:latin typeface="Gill Sans"/>
                <a:cs typeface="Gill Sans"/>
              </a:rPr>
              <a:t> </a:t>
            </a:r>
            <a:r>
              <a:rPr sz="2133" i="1" spc="120" dirty="0">
                <a:latin typeface="Gill Sans"/>
                <a:cs typeface="Gill Sans"/>
              </a:rPr>
              <a:t>Cars</a:t>
            </a:r>
            <a:endParaRPr sz="2133">
              <a:latin typeface="Gill Sans"/>
              <a:cs typeface="Gill Sans"/>
            </a:endParaRPr>
          </a:p>
        </p:txBody>
      </p:sp>
      <p:pic>
        <p:nvPicPr>
          <p:cNvPr id="4" name="object 4"/>
          <p:cNvPicPr/>
          <p:nvPr/>
        </p:nvPicPr>
        <p:blipFill>
          <a:blip r:embed="rId2" cstate="print"/>
          <a:stretch>
            <a:fillRect/>
          </a:stretch>
        </p:blipFill>
        <p:spPr>
          <a:xfrm>
            <a:off x="2065506" y="2918949"/>
            <a:ext cx="8060988" cy="2840868"/>
          </a:xfrm>
          <a:prstGeom prst="rect">
            <a:avLst/>
          </a:prstGeom>
        </p:spPr>
      </p:pic>
      <p:sp>
        <p:nvSpPr>
          <p:cNvPr id="5" name="object 5"/>
          <p:cNvSpPr txBox="1"/>
          <p:nvPr/>
        </p:nvSpPr>
        <p:spPr>
          <a:xfrm>
            <a:off x="6337769" y="2249982"/>
            <a:ext cx="3705860" cy="283774"/>
          </a:xfrm>
          <a:prstGeom prst="rect">
            <a:avLst/>
          </a:prstGeom>
        </p:spPr>
        <p:txBody>
          <a:bodyPr vert="horz" wrap="square" lIns="0" tIns="16933" rIns="0" bIns="0" rtlCol="0">
            <a:spAutoFit/>
          </a:bodyPr>
          <a:lstStyle/>
          <a:p>
            <a:pPr marL="255687" indent="-239601">
              <a:spcBef>
                <a:spcPts val="133"/>
              </a:spcBef>
              <a:buSzPct val="46153"/>
              <a:buChar char="•"/>
              <a:tabLst>
                <a:tab pos="255687" algn="l"/>
                <a:tab pos="256534" algn="l"/>
              </a:tabLst>
            </a:pPr>
            <a:r>
              <a:rPr sz="1733" dirty="0">
                <a:latin typeface="Gill Sans"/>
                <a:cs typeface="Gill Sans"/>
              </a:rPr>
              <a:t>16,185</a:t>
            </a:r>
            <a:r>
              <a:rPr sz="1733" spc="-7" dirty="0">
                <a:latin typeface="Gill Sans"/>
                <a:cs typeface="Gill Sans"/>
              </a:rPr>
              <a:t> images</a:t>
            </a:r>
            <a:r>
              <a:rPr sz="1733" dirty="0">
                <a:latin typeface="Gill Sans"/>
                <a:cs typeface="Gill Sans"/>
              </a:rPr>
              <a:t>,</a:t>
            </a:r>
            <a:r>
              <a:rPr sz="1733" spc="-180" dirty="0">
                <a:latin typeface="Gill Sans"/>
                <a:cs typeface="Gill Sans"/>
              </a:rPr>
              <a:t> </a:t>
            </a:r>
            <a:r>
              <a:rPr sz="1733" dirty="0">
                <a:latin typeface="Gill Sans"/>
                <a:cs typeface="Gill Sans"/>
              </a:rPr>
              <a:t>196</a:t>
            </a:r>
            <a:r>
              <a:rPr sz="1733" spc="-7" dirty="0">
                <a:latin typeface="Gill Sans"/>
                <a:cs typeface="Gill Sans"/>
              </a:rPr>
              <a:t> </a:t>
            </a:r>
            <a:r>
              <a:rPr sz="1733" dirty="0">
                <a:latin typeface="Gill Sans"/>
                <a:cs typeface="Gill Sans"/>
              </a:rPr>
              <a:t>fine-grained</a:t>
            </a:r>
            <a:r>
              <a:rPr sz="1733" spc="-7" dirty="0">
                <a:latin typeface="Gill Sans"/>
                <a:cs typeface="Gill Sans"/>
              </a:rPr>
              <a:t> classes</a:t>
            </a:r>
            <a:endParaRPr sz="1733">
              <a:latin typeface="Gill Sans"/>
              <a:cs typeface="Gill Sans"/>
            </a:endParaRPr>
          </a:p>
        </p:txBody>
      </p:sp>
      <p:sp>
        <p:nvSpPr>
          <p:cNvPr id="6" name="object 6"/>
          <p:cNvSpPr txBox="1"/>
          <p:nvPr/>
        </p:nvSpPr>
        <p:spPr>
          <a:xfrm>
            <a:off x="414867" y="6345577"/>
            <a:ext cx="3547533" cy="242866"/>
          </a:xfrm>
          <a:prstGeom prst="rect">
            <a:avLst/>
          </a:prstGeom>
        </p:spPr>
        <p:txBody>
          <a:bodyPr vert="horz" wrap="square" lIns="0" tIns="16933" rIns="0" bIns="0" rtlCol="0">
            <a:spAutoFit/>
          </a:bodyPr>
          <a:lstStyle/>
          <a:p>
            <a:pPr marL="16933">
              <a:spcBef>
                <a:spcPts val="133"/>
              </a:spcBef>
            </a:pPr>
            <a:r>
              <a:rPr sz="1467" dirty="0">
                <a:solidFill>
                  <a:srgbClr val="CD853E"/>
                </a:solidFill>
                <a:latin typeface="Gill Sans"/>
                <a:cs typeface="Gill Sans"/>
              </a:rPr>
              <a:t>[</a:t>
            </a:r>
            <a:r>
              <a:rPr sz="1467" spc="-33" dirty="0">
                <a:solidFill>
                  <a:srgbClr val="CD853E"/>
                </a:solidFill>
                <a:latin typeface="Gill Sans"/>
                <a:cs typeface="Gill Sans"/>
              </a:rPr>
              <a:t>J</a:t>
            </a:r>
            <a:r>
              <a:rPr sz="1467" spc="-7" dirty="0">
                <a:solidFill>
                  <a:srgbClr val="CD853E"/>
                </a:solidFill>
                <a:latin typeface="Gill Sans"/>
                <a:cs typeface="Gill Sans"/>
              </a:rPr>
              <a:t>onatha</a:t>
            </a:r>
            <a:r>
              <a:rPr sz="1467" dirty="0">
                <a:solidFill>
                  <a:srgbClr val="CD853E"/>
                </a:solidFill>
                <a:latin typeface="Gill Sans"/>
                <a:cs typeface="Gill Sans"/>
              </a:rPr>
              <a:t>n</a:t>
            </a:r>
            <a:r>
              <a:rPr sz="1467" spc="-7" dirty="0">
                <a:solidFill>
                  <a:srgbClr val="CD853E"/>
                </a:solidFill>
                <a:latin typeface="Gill Sans"/>
                <a:cs typeface="Gill Sans"/>
              </a:rPr>
              <a:t> Kraus</a:t>
            </a:r>
            <a:r>
              <a:rPr sz="1467" dirty="0">
                <a:solidFill>
                  <a:srgbClr val="CD853E"/>
                </a:solidFill>
                <a:latin typeface="Gill Sans"/>
                <a:cs typeface="Gill Sans"/>
              </a:rPr>
              <a:t>e</a:t>
            </a:r>
            <a:r>
              <a:rPr sz="1467" spc="-7" dirty="0">
                <a:solidFill>
                  <a:srgbClr val="CD853E"/>
                </a:solidFill>
                <a:latin typeface="Gill Sans"/>
                <a:cs typeface="Gill Sans"/>
              </a:rPr>
              <a:t> </a:t>
            </a:r>
            <a:r>
              <a:rPr sz="1467" dirty="0">
                <a:solidFill>
                  <a:srgbClr val="CD853E"/>
                </a:solidFill>
                <a:latin typeface="Gill Sans"/>
                <a:cs typeface="Gill Sans"/>
              </a:rPr>
              <a:t>et</a:t>
            </a:r>
            <a:r>
              <a:rPr sz="1467" spc="-7" dirty="0">
                <a:solidFill>
                  <a:srgbClr val="CD853E"/>
                </a:solidFill>
                <a:latin typeface="Gill Sans"/>
                <a:cs typeface="Gill Sans"/>
              </a:rPr>
              <a:t> al.</a:t>
            </a:r>
            <a:r>
              <a:rPr sz="1467" dirty="0">
                <a:solidFill>
                  <a:srgbClr val="CD853E"/>
                </a:solidFill>
                <a:latin typeface="Gill Sans"/>
                <a:cs typeface="Gill Sans"/>
              </a:rPr>
              <a:t>,</a:t>
            </a:r>
            <a:r>
              <a:rPr sz="1467" spc="-152" dirty="0">
                <a:solidFill>
                  <a:srgbClr val="CD853E"/>
                </a:solidFill>
                <a:latin typeface="Gill Sans"/>
                <a:cs typeface="Gill Sans"/>
              </a:rPr>
              <a:t> </a:t>
            </a:r>
            <a:r>
              <a:rPr sz="1467" dirty="0">
                <a:solidFill>
                  <a:srgbClr val="CD853E"/>
                </a:solidFill>
                <a:latin typeface="Gill Sans"/>
                <a:cs typeface="Gill Sans"/>
              </a:rPr>
              <a:t>ICCV</a:t>
            </a:r>
            <a:r>
              <a:rPr sz="1467" spc="-187" dirty="0">
                <a:solidFill>
                  <a:srgbClr val="CD853E"/>
                </a:solidFill>
                <a:latin typeface="Gill Sans"/>
                <a:cs typeface="Gill Sans"/>
              </a:rPr>
              <a:t> </a:t>
            </a:r>
            <a:r>
              <a:rPr sz="1467" spc="-133" dirty="0">
                <a:solidFill>
                  <a:srgbClr val="CD853E"/>
                </a:solidFill>
                <a:latin typeface="Gill Sans"/>
                <a:cs typeface="Gill Sans"/>
              </a:rPr>
              <a:t>W</a:t>
            </a:r>
            <a:r>
              <a:rPr sz="1467" spc="-7" dirty="0">
                <a:solidFill>
                  <a:srgbClr val="CD853E"/>
                </a:solidFill>
                <a:latin typeface="Gill Sans"/>
                <a:cs typeface="Gill Sans"/>
              </a:rPr>
              <a:t>orksho</a:t>
            </a:r>
            <a:r>
              <a:rPr sz="1467" dirty="0">
                <a:solidFill>
                  <a:srgbClr val="CD853E"/>
                </a:solidFill>
                <a:latin typeface="Gill Sans"/>
                <a:cs typeface="Gill Sans"/>
              </a:rPr>
              <a:t>p</a:t>
            </a:r>
            <a:r>
              <a:rPr sz="1467" spc="-7" dirty="0">
                <a:solidFill>
                  <a:srgbClr val="CD853E"/>
                </a:solidFill>
                <a:latin typeface="Gill Sans"/>
                <a:cs typeface="Gill Sans"/>
              </a:rPr>
              <a:t> </a:t>
            </a:r>
            <a:r>
              <a:rPr sz="1467" dirty="0">
                <a:solidFill>
                  <a:srgbClr val="CD853E"/>
                </a:solidFill>
                <a:latin typeface="Gill Sans"/>
                <a:cs typeface="Gill Sans"/>
              </a:rPr>
              <a:t>2013]</a:t>
            </a:r>
            <a:endParaRPr sz="1467">
              <a:latin typeface="Gill Sans"/>
              <a:cs typeface="Gill Sans"/>
            </a:endParaRPr>
          </a:p>
        </p:txBody>
      </p:sp>
      <p:pic>
        <p:nvPicPr>
          <p:cNvPr id="7" name="object 7"/>
          <p:cNvPicPr/>
          <p:nvPr/>
        </p:nvPicPr>
        <p:blipFill>
          <a:blip r:embed="rId3" cstate="print"/>
          <a:stretch>
            <a:fillRect/>
          </a:stretch>
        </p:blipFill>
        <p:spPr>
          <a:xfrm>
            <a:off x="249676" y="888761"/>
            <a:ext cx="5865728" cy="50800"/>
          </a:xfrm>
          <a:prstGeom prst="rect">
            <a:avLst/>
          </a:prstGeom>
        </p:spPr>
      </p:pic>
      <p:pic>
        <p:nvPicPr>
          <p:cNvPr id="8" name="object 8"/>
          <p:cNvPicPr/>
          <p:nvPr/>
        </p:nvPicPr>
        <p:blipFill>
          <a:blip r:embed="rId4" cstate="print"/>
          <a:stretch>
            <a:fillRect/>
          </a:stretch>
        </p:blipFill>
        <p:spPr>
          <a:xfrm>
            <a:off x="249677" y="6319891"/>
            <a:ext cx="11692647" cy="508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92294" y="1248700"/>
            <a:ext cx="4284464" cy="398483"/>
          </a:xfrm>
          <a:prstGeom prst="rect">
            <a:avLst/>
          </a:prstGeom>
        </p:spPr>
        <p:txBody>
          <a:bodyPr vert="horz" wrap="square" lIns="0" tIns="8930" rIns="0" bIns="0" rtlCol="0">
            <a:spAutoFit/>
          </a:bodyPr>
          <a:lstStyle/>
          <a:p>
            <a:pPr marL="8929">
              <a:spcBef>
                <a:spcPts val="70"/>
              </a:spcBef>
            </a:pPr>
            <a:r>
              <a:rPr sz="2531" spc="-4" dirty="0">
                <a:solidFill>
                  <a:srgbClr val="DF4F01"/>
                </a:solidFill>
                <a:latin typeface="Gill Sans"/>
                <a:cs typeface="Gill Sans"/>
              </a:rPr>
              <a:t>Fine-grained</a:t>
            </a:r>
            <a:r>
              <a:rPr sz="2531" dirty="0">
                <a:solidFill>
                  <a:srgbClr val="DF4F01"/>
                </a:solidFill>
                <a:latin typeface="Gill Sans"/>
                <a:cs typeface="Gill Sans"/>
              </a:rPr>
              <a:t> </a:t>
            </a:r>
            <a:r>
              <a:rPr sz="2531" spc="-4" dirty="0">
                <a:solidFill>
                  <a:srgbClr val="DF4F01"/>
                </a:solidFill>
                <a:latin typeface="Gill Sans"/>
                <a:cs typeface="Gill Sans"/>
              </a:rPr>
              <a:t>benchmark</a:t>
            </a:r>
            <a:r>
              <a:rPr sz="2531" spc="4" dirty="0">
                <a:solidFill>
                  <a:srgbClr val="DF4F01"/>
                </a:solidFill>
                <a:latin typeface="Gill Sans"/>
                <a:cs typeface="Gill Sans"/>
              </a:rPr>
              <a:t> </a:t>
            </a:r>
            <a:r>
              <a:rPr sz="2531" spc="-4" dirty="0">
                <a:solidFill>
                  <a:srgbClr val="DF4F01"/>
                </a:solidFill>
                <a:latin typeface="Gill Sans"/>
                <a:cs typeface="Gill Sans"/>
              </a:rPr>
              <a:t>datasets</a:t>
            </a:r>
            <a:endParaRPr sz="2531">
              <a:latin typeface="Gill Sans"/>
              <a:cs typeface="Gill Sans"/>
            </a:endParaRPr>
          </a:p>
        </p:txBody>
      </p:sp>
      <p:pic>
        <p:nvPicPr>
          <p:cNvPr id="3" name="object 3"/>
          <p:cNvPicPr/>
          <p:nvPr/>
        </p:nvPicPr>
        <p:blipFill>
          <a:blip r:embed="rId2" cstate="print"/>
          <a:stretch>
            <a:fillRect/>
          </a:stretch>
        </p:blipFill>
        <p:spPr>
          <a:xfrm>
            <a:off x="2350920" y="2002286"/>
            <a:ext cx="4005849" cy="3945689"/>
          </a:xfrm>
          <a:prstGeom prst="rect">
            <a:avLst/>
          </a:prstGeom>
        </p:spPr>
      </p:pic>
      <p:pic>
        <p:nvPicPr>
          <p:cNvPr id="4" name="object 4"/>
          <p:cNvPicPr/>
          <p:nvPr/>
        </p:nvPicPr>
        <p:blipFill>
          <a:blip r:embed="rId3" cstate="print"/>
          <a:stretch>
            <a:fillRect/>
          </a:stretch>
        </p:blipFill>
        <p:spPr>
          <a:xfrm>
            <a:off x="7477879" y="3836168"/>
            <a:ext cx="103834" cy="102551"/>
          </a:xfrm>
          <a:prstGeom prst="rect">
            <a:avLst/>
          </a:prstGeom>
        </p:spPr>
      </p:pic>
      <p:pic>
        <p:nvPicPr>
          <p:cNvPr id="5" name="object 5"/>
          <p:cNvPicPr/>
          <p:nvPr/>
        </p:nvPicPr>
        <p:blipFill>
          <a:blip r:embed="rId3" cstate="print"/>
          <a:stretch>
            <a:fillRect/>
          </a:stretch>
        </p:blipFill>
        <p:spPr>
          <a:xfrm>
            <a:off x="7477879" y="4095129"/>
            <a:ext cx="103834" cy="102551"/>
          </a:xfrm>
          <a:prstGeom prst="rect">
            <a:avLst/>
          </a:prstGeom>
        </p:spPr>
      </p:pic>
      <p:sp>
        <p:nvSpPr>
          <p:cNvPr id="6" name="object 6"/>
          <p:cNvSpPr txBox="1"/>
          <p:nvPr/>
        </p:nvSpPr>
        <p:spPr>
          <a:xfrm>
            <a:off x="7474672" y="2819352"/>
            <a:ext cx="2398514" cy="1483780"/>
          </a:xfrm>
          <a:prstGeom prst="rect">
            <a:avLst/>
          </a:prstGeom>
        </p:spPr>
        <p:txBody>
          <a:bodyPr vert="horz" wrap="square" lIns="0" tIns="8930" rIns="0" bIns="0" rtlCol="0">
            <a:spAutoFit/>
          </a:bodyPr>
          <a:lstStyle/>
          <a:p>
            <a:pPr marL="8929">
              <a:spcBef>
                <a:spcPts val="70"/>
              </a:spcBef>
            </a:pPr>
            <a:r>
              <a:rPr sz="2109" i="1" spc="-7" dirty="0">
                <a:latin typeface="Gill Sans"/>
                <a:cs typeface="Gill Sans"/>
              </a:rPr>
              <a:t>Aircrafts</a:t>
            </a:r>
            <a:endParaRPr sz="2109">
              <a:latin typeface="Gill Sans"/>
              <a:cs typeface="Gill Sans"/>
            </a:endParaRPr>
          </a:p>
          <a:p>
            <a:pPr>
              <a:lnSpc>
                <a:spcPct val="100000"/>
              </a:lnSpc>
            </a:pPr>
            <a:endParaRPr sz="2391">
              <a:latin typeface="Gill Sans"/>
              <a:cs typeface="Gill Sans"/>
            </a:endParaRPr>
          </a:p>
          <a:p>
            <a:pPr marL="260738">
              <a:lnSpc>
                <a:spcPts val="2074"/>
              </a:lnSpc>
              <a:spcBef>
                <a:spcPts val="1891"/>
              </a:spcBef>
            </a:pPr>
            <a:r>
              <a:rPr sz="1758" dirty="0">
                <a:latin typeface="Gill Sans"/>
                <a:cs typeface="Gill Sans"/>
              </a:rPr>
              <a:t>10,200</a:t>
            </a:r>
            <a:r>
              <a:rPr sz="1758" spc="-32" dirty="0">
                <a:latin typeface="Gill Sans"/>
                <a:cs typeface="Gill Sans"/>
              </a:rPr>
              <a:t> </a:t>
            </a:r>
            <a:r>
              <a:rPr sz="1758" spc="-4" dirty="0">
                <a:latin typeface="Gill Sans"/>
                <a:cs typeface="Gill Sans"/>
              </a:rPr>
              <a:t>images</a:t>
            </a:r>
            <a:endParaRPr sz="1758">
              <a:latin typeface="Gill Sans"/>
              <a:cs typeface="Gill Sans"/>
            </a:endParaRPr>
          </a:p>
          <a:p>
            <a:pPr marL="260738">
              <a:lnSpc>
                <a:spcPts val="2074"/>
              </a:lnSpc>
            </a:pPr>
            <a:r>
              <a:rPr sz="1758" dirty="0">
                <a:latin typeface="Gill Sans"/>
                <a:cs typeface="Gill Sans"/>
              </a:rPr>
              <a:t>100</a:t>
            </a:r>
            <a:r>
              <a:rPr sz="1758" spc="-35" dirty="0">
                <a:latin typeface="Gill Sans"/>
                <a:cs typeface="Gill Sans"/>
              </a:rPr>
              <a:t> </a:t>
            </a:r>
            <a:r>
              <a:rPr sz="1758" spc="4" dirty="0">
                <a:latin typeface="Gill Sans"/>
                <a:cs typeface="Gill Sans"/>
              </a:rPr>
              <a:t>fine-grained</a:t>
            </a:r>
            <a:r>
              <a:rPr sz="1758" spc="-35" dirty="0">
                <a:latin typeface="Gill Sans"/>
                <a:cs typeface="Gill Sans"/>
              </a:rPr>
              <a:t> </a:t>
            </a:r>
            <a:r>
              <a:rPr sz="1758" dirty="0">
                <a:latin typeface="Gill Sans"/>
                <a:cs typeface="Gill Sans"/>
              </a:rPr>
              <a:t>classes</a:t>
            </a:r>
            <a:endParaRPr sz="1758">
              <a:latin typeface="Gill Sans"/>
              <a:cs typeface="Gill Sans"/>
            </a:endParaRPr>
          </a:p>
        </p:txBody>
      </p:sp>
      <p:sp>
        <p:nvSpPr>
          <p:cNvPr id="7" name="object 7"/>
          <p:cNvSpPr txBox="1"/>
          <p:nvPr/>
        </p:nvSpPr>
        <p:spPr>
          <a:xfrm>
            <a:off x="1910061" y="6369506"/>
            <a:ext cx="2964656" cy="247096"/>
          </a:xfrm>
          <a:prstGeom prst="rect">
            <a:avLst/>
          </a:prstGeom>
        </p:spPr>
        <p:txBody>
          <a:bodyPr vert="horz" wrap="square" lIns="0" tIns="8930" rIns="0" bIns="0" rtlCol="0">
            <a:spAutoFit/>
          </a:bodyPr>
          <a:lstStyle/>
          <a:p>
            <a:pPr marL="8929">
              <a:spcBef>
                <a:spcPts val="70"/>
              </a:spcBef>
            </a:pPr>
            <a:r>
              <a:rPr sz="1547" dirty="0">
                <a:solidFill>
                  <a:srgbClr val="CD853F"/>
                </a:solidFill>
                <a:latin typeface="Gill Sans"/>
                <a:cs typeface="Gill Sans"/>
              </a:rPr>
              <a:t>[S.</a:t>
            </a:r>
            <a:r>
              <a:rPr sz="1547" spc="-155" dirty="0">
                <a:solidFill>
                  <a:srgbClr val="CD853F"/>
                </a:solidFill>
                <a:latin typeface="Gill Sans"/>
                <a:cs typeface="Gill Sans"/>
              </a:rPr>
              <a:t> </a:t>
            </a:r>
            <a:r>
              <a:rPr sz="1547" dirty="0">
                <a:solidFill>
                  <a:srgbClr val="CD853F"/>
                </a:solidFill>
                <a:latin typeface="Gill Sans"/>
                <a:cs typeface="Gill Sans"/>
              </a:rPr>
              <a:t>Ma</a:t>
            </a:r>
            <a:r>
              <a:rPr sz="1547" spc="-4" dirty="0">
                <a:solidFill>
                  <a:srgbClr val="CD853F"/>
                </a:solidFill>
                <a:latin typeface="Gill Sans"/>
                <a:cs typeface="Gill Sans"/>
              </a:rPr>
              <a:t>j</a:t>
            </a:r>
            <a:r>
              <a:rPr sz="1547" dirty="0">
                <a:solidFill>
                  <a:srgbClr val="CD853F"/>
                </a:solidFill>
                <a:latin typeface="Gill Sans"/>
                <a:cs typeface="Gill Sans"/>
              </a:rPr>
              <a:t>i</a:t>
            </a:r>
            <a:r>
              <a:rPr sz="1547" spc="-4"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a:solidFill>
                  <a:srgbClr val="CD853F"/>
                </a:solidFill>
                <a:latin typeface="Gill Sans"/>
                <a:cs typeface="Gill Sans"/>
              </a:rPr>
              <a:t>a</a:t>
            </a:r>
            <a:r>
              <a:rPr sz="1547" spc="-4" dirty="0">
                <a:solidFill>
                  <a:srgbClr val="CD853F"/>
                </a:solidFill>
                <a:latin typeface="Gill Sans"/>
                <a:cs typeface="Gill Sans"/>
              </a:rPr>
              <a:t>l.</a:t>
            </a:r>
            <a:r>
              <a:rPr sz="1547" dirty="0">
                <a:solidFill>
                  <a:srgbClr val="CD853F"/>
                </a:solidFill>
                <a:latin typeface="Gill Sans"/>
                <a:cs typeface="Gill Sans"/>
              </a:rPr>
              <a:t>,</a:t>
            </a:r>
            <a:r>
              <a:rPr sz="1547" spc="-158" dirty="0">
                <a:solidFill>
                  <a:srgbClr val="CD853F"/>
                </a:solidFill>
                <a:latin typeface="Gill Sans"/>
                <a:cs typeface="Gill Sans"/>
              </a:rPr>
              <a:t> </a:t>
            </a:r>
            <a:r>
              <a:rPr sz="1547" dirty="0">
                <a:solidFill>
                  <a:srgbClr val="CD853F"/>
                </a:solidFill>
                <a:latin typeface="Gill Sans"/>
                <a:cs typeface="Gill Sans"/>
              </a:rPr>
              <a:t>arXiv:</a:t>
            </a:r>
            <a:r>
              <a:rPr sz="1547" spc="-155" dirty="0">
                <a:solidFill>
                  <a:srgbClr val="CD853F"/>
                </a:solidFill>
                <a:latin typeface="Gill Sans"/>
                <a:cs typeface="Gill Sans"/>
              </a:rPr>
              <a:t> </a:t>
            </a:r>
            <a:r>
              <a:rPr sz="1547" dirty="0">
                <a:solidFill>
                  <a:srgbClr val="CD853F"/>
                </a:solidFill>
                <a:latin typeface="Gill Sans"/>
                <a:cs typeface="Gill Sans"/>
              </a:rPr>
              <a:t>1306.5151,</a:t>
            </a:r>
            <a:r>
              <a:rPr sz="1547" spc="-155" dirty="0">
                <a:solidFill>
                  <a:srgbClr val="CD853F"/>
                </a:solidFill>
                <a:latin typeface="Gill Sans"/>
                <a:cs typeface="Gill Sans"/>
              </a:rPr>
              <a:t> </a:t>
            </a:r>
            <a:r>
              <a:rPr sz="1547" dirty="0">
                <a:solidFill>
                  <a:srgbClr val="CD853F"/>
                </a:solidFill>
                <a:latin typeface="Gill Sans"/>
                <a:cs typeface="Gill Sans"/>
              </a:rPr>
              <a:t>2013]</a:t>
            </a:r>
            <a:endParaRPr sz="1547">
              <a:latin typeface="Gill Sans"/>
              <a:cs typeface="Gill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8067" y="288601"/>
            <a:ext cx="3635101" cy="3533051"/>
          </a:xfrm>
          <a:prstGeom prst="rect">
            <a:avLst/>
          </a:prstGeom>
        </p:spPr>
      </p:pic>
      <p:pic>
        <p:nvPicPr>
          <p:cNvPr id="3" name="object 3"/>
          <p:cNvPicPr/>
          <p:nvPr/>
        </p:nvPicPr>
        <p:blipFill>
          <a:blip r:embed="rId3" cstate="print"/>
          <a:stretch>
            <a:fillRect/>
          </a:stretch>
        </p:blipFill>
        <p:spPr>
          <a:xfrm>
            <a:off x="4420734" y="288600"/>
            <a:ext cx="6709468" cy="3508107"/>
          </a:xfrm>
          <a:prstGeom prst="rect">
            <a:avLst/>
          </a:prstGeom>
        </p:spPr>
      </p:pic>
      <p:pic>
        <p:nvPicPr>
          <p:cNvPr id="4" name="object 4"/>
          <p:cNvPicPr/>
          <p:nvPr/>
        </p:nvPicPr>
        <p:blipFill>
          <a:blip r:embed="rId4" cstate="print"/>
          <a:stretch>
            <a:fillRect/>
          </a:stretch>
        </p:blipFill>
        <p:spPr>
          <a:xfrm>
            <a:off x="4420722" y="3999179"/>
            <a:ext cx="3722441" cy="2553659"/>
          </a:xfrm>
          <a:prstGeom prst="rect">
            <a:avLst/>
          </a:prstGeom>
        </p:spPr>
      </p:pic>
      <p:pic>
        <p:nvPicPr>
          <p:cNvPr id="5" name="object 5"/>
          <p:cNvPicPr/>
          <p:nvPr/>
        </p:nvPicPr>
        <p:blipFill>
          <a:blip r:embed="rId5" cstate="print"/>
          <a:stretch>
            <a:fillRect/>
          </a:stretch>
        </p:blipFill>
        <p:spPr>
          <a:xfrm>
            <a:off x="8256838" y="3999180"/>
            <a:ext cx="3618861" cy="2553659"/>
          </a:xfrm>
          <a:prstGeom prst="rect">
            <a:avLst/>
          </a:prstGeom>
        </p:spPr>
      </p:pic>
      <p:pic>
        <p:nvPicPr>
          <p:cNvPr id="6" name="object 6"/>
          <p:cNvPicPr/>
          <p:nvPr/>
        </p:nvPicPr>
        <p:blipFill>
          <a:blip r:embed="rId6" cstate="print"/>
          <a:stretch>
            <a:fillRect/>
          </a:stretch>
        </p:blipFill>
        <p:spPr>
          <a:xfrm>
            <a:off x="268066" y="3999180"/>
            <a:ext cx="4038993" cy="2553659"/>
          </a:xfrm>
          <a:prstGeom prst="rect">
            <a:avLst/>
          </a:prstGeom>
        </p:spPr>
      </p:pic>
      <p:pic>
        <p:nvPicPr>
          <p:cNvPr id="7" name="object 7"/>
          <p:cNvPicPr/>
          <p:nvPr/>
        </p:nvPicPr>
        <p:blipFill>
          <a:blip r:embed="rId7" cstate="print"/>
          <a:stretch>
            <a:fillRect/>
          </a:stretch>
        </p:blipFill>
        <p:spPr>
          <a:xfrm>
            <a:off x="9614501" y="2273730"/>
            <a:ext cx="2193929" cy="2193929"/>
          </a:xfrm>
          <a:prstGeom prst="rect">
            <a:avLst/>
          </a:prstGeom>
        </p:spPr>
      </p:pic>
      <p:pic>
        <p:nvPicPr>
          <p:cNvPr id="8" name="object 8"/>
          <p:cNvPicPr/>
          <p:nvPr/>
        </p:nvPicPr>
        <p:blipFill>
          <a:blip r:embed="rId8" cstate="print"/>
          <a:stretch>
            <a:fillRect/>
          </a:stretch>
        </p:blipFill>
        <p:spPr>
          <a:xfrm>
            <a:off x="4225534" y="3287461"/>
            <a:ext cx="1732529" cy="1732529"/>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98798"/>
            <a:ext cx="6361858" cy="495945"/>
          </a:xfrm>
          <a:prstGeom prst="rect">
            <a:avLst/>
          </a:prstGeom>
        </p:spPr>
        <p:txBody>
          <a:bodyPr vert="horz" wrap="square" lIns="0" tIns="8930" rIns="0" bIns="0" rtlCol="0" anchor="ctr">
            <a:spAutoFit/>
          </a:bodyPr>
          <a:lstStyle/>
          <a:p>
            <a:pPr marL="8929">
              <a:spcBef>
                <a:spcPts val="70"/>
              </a:spcBef>
            </a:pPr>
            <a:r>
              <a:rPr sz="3164" spc="-4" dirty="0">
                <a:solidFill>
                  <a:srgbClr val="000000"/>
                </a:solidFill>
              </a:rPr>
              <a:t>Fine-grained</a:t>
            </a:r>
            <a:r>
              <a:rPr sz="3164" spc="-14" dirty="0">
                <a:solidFill>
                  <a:srgbClr val="000000"/>
                </a:solidFill>
              </a:rPr>
              <a:t> </a:t>
            </a:r>
            <a:r>
              <a:rPr sz="3164" spc="-4" dirty="0">
                <a:solidFill>
                  <a:srgbClr val="000000"/>
                </a:solidFill>
              </a:rPr>
              <a:t>image</a:t>
            </a:r>
            <a:r>
              <a:rPr sz="3164" spc="-14" dirty="0">
                <a:solidFill>
                  <a:srgbClr val="000000"/>
                </a:solidFill>
              </a:rPr>
              <a:t> </a:t>
            </a:r>
            <a:r>
              <a:rPr sz="3164" spc="-7" dirty="0">
                <a:solidFill>
                  <a:srgbClr val="000000"/>
                </a:solidFill>
              </a:rPr>
              <a:t>recognition</a:t>
            </a:r>
            <a:endParaRPr sz="3164" dirty="0"/>
          </a:p>
        </p:txBody>
      </p:sp>
      <p:sp>
        <p:nvSpPr>
          <p:cNvPr id="16" name="object 16"/>
          <p:cNvSpPr txBox="1"/>
          <p:nvPr/>
        </p:nvSpPr>
        <p:spPr>
          <a:xfrm>
            <a:off x="178420" y="914400"/>
            <a:ext cx="12165980" cy="5573810"/>
          </a:xfrm>
          <a:prstGeom prst="rect">
            <a:avLst/>
          </a:prstGeom>
        </p:spPr>
        <p:txBody>
          <a:bodyPr vert="horz" wrap="square" lIns="0" tIns="8930" rIns="0" bIns="0" rtlCol="0">
            <a:spAutoFit/>
          </a:bodyPr>
          <a:lstStyle/>
          <a:p>
            <a:pPr marL="8929">
              <a:spcBef>
                <a:spcPts val="70"/>
              </a:spcBef>
            </a:pPr>
            <a:r>
              <a:rPr sz="2531" dirty="0">
                <a:solidFill>
                  <a:srgbClr val="DF4F01"/>
                </a:solidFill>
                <a:latin typeface="Times New Roman" panose="02020603050405020304" pitchFamily="18" charset="0"/>
                <a:cs typeface="Times New Roman" panose="02020603050405020304" pitchFamily="18" charset="0"/>
              </a:rPr>
              <a:t>A</a:t>
            </a:r>
            <a:r>
              <a:rPr sz="2531" spc="-4" dirty="0">
                <a:solidFill>
                  <a:srgbClr val="DF4F01"/>
                </a:solidFill>
                <a:latin typeface="Times New Roman" panose="02020603050405020304" pitchFamily="18" charset="0"/>
                <a:cs typeface="Times New Roman" panose="02020603050405020304" pitchFamily="18" charset="0"/>
              </a:rPr>
              <a:t> </a:t>
            </a:r>
            <a:r>
              <a:rPr sz="2531" spc="-14" dirty="0">
                <a:solidFill>
                  <a:srgbClr val="DF4F01"/>
                </a:solidFill>
                <a:latin typeface="Times New Roman" panose="02020603050405020304" pitchFamily="18" charset="0"/>
                <a:cs typeface="Times New Roman" panose="02020603050405020304" pitchFamily="18" charset="0"/>
              </a:rPr>
              <a:t>taxonomy</a:t>
            </a:r>
            <a:r>
              <a:rPr sz="2531" spc="-4" dirty="0">
                <a:solidFill>
                  <a:srgbClr val="DF4F01"/>
                </a:solidFill>
                <a:latin typeface="Times New Roman" panose="02020603050405020304" pitchFamily="18" charset="0"/>
                <a:cs typeface="Times New Roman" panose="02020603050405020304" pitchFamily="18" charset="0"/>
              </a:rPr>
              <a:t> </a:t>
            </a:r>
            <a:r>
              <a:rPr sz="2531" dirty="0">
                <a:solidFill>
                  <a:srgbClr val="DF4F01"/>
                </a:solidFill>
                <a:latin typeface="Times New Roman" panose="02020603050405020304" pitchFamily="18" charset="0"/>
                <a:cs typeface="Times New Roman" panose="02020603050405020304" pitchFamily="18" charset="0"/>
              </a:rPr>
              <a:t>of</a:t>
            </a:r>
            <a:r>
              <a:rPr sz="2531" spc="-4" dirty="0">
                <a:solidFill>
                  <a:srgbClr val="DF4F01"/>
                </a:solidFill>
                <a:latin typeface="Times New Roman" panose="02020603050405020304" pitchFamily="18" charset="0"/>
                <a:cs typeface="Times New Roman" panose="02020603050405020304" pitchFamily="18" charset="0"/>
              </a:rPr>
              <a:t> </a:t>
            </a:r>
            <a:r>
              <a:rPr sz="2531" spc="4" dirty="0">
                <a:solidFill>
                  <a:srgbClr val="DF4F01"/>
                </a:solidFill>
                <a:latin typeface="Times New Roman" panose="02020603050405020304" pitchFamily="18" charset="0"/>
                <a:cs typeface="Times New Roman" panose="02020603050405020304" pitchFamily="18" charset="0"/>
              </a:rPr>
              <a:t>fine-grained</a:t>
            </a:r>
            <a:r>
              <a:rPr sz="2531" spc="-7" dirty="0">
                <a:solidFill>
                  <a:srgbClr val="DF4F01"/>
                </a:solidFill>
                <a:latin typeface="Times New Roman" panose="02020603050405020304" pitchFamily="18" charset="0"/>
                <a:cs typeface="Times New Roman" panose="02020603050405020304" pitchFamily="18" charset="0"/>
              </a:rPr>
              <a:t> recognition</a:t>
            </a:r>
            <a:endParaRPr sz="2531" dirty="0">
              <a:latin typeface="Times New Roman" panose="02020603050405020304" pitchFamily="18" charset="0"/>
              <a:cs typeface="Times New Roman" panose="02020603050405020304" pitchFamily="18" charset="0"/>
            </a:endParaRPr>
          </a:p>
          <a:p>
            <a:pPr marL="1123315" marR="2439057" indent="-375034">
              <a:lnSpc>
                <a:spcPts val="2180"/>
              </a:lnSpc>
              <a:spcBef>
                <a:spcPts val="1958"/>
              </a:spcBef>
              <a:buFont typeface="Wingdings" pitchFamily="2" charset="2"/>
              <a:buChar char="u"/>
            </a:pPr>
            <a:r>
              <a:rPr sz="1898" spc="-4" dirty="0">
                <a:solidFill>
                  <a:srgbClr val="FF0000"/>
                </a:solidFill>
                <a:latin typeface="Times New Roman" panose="02020603050405020304" pitchFamily="18" charset="0"/>
                <a:cs typeface="Times New Roman" panose="02020603050405020304" pitchFamily="18" charset="0"/>
              </a:rPr>
              <a:t>Recognition</a:t>
            </a:r>
            <a:r>
              <a:rPr sz="1898" spc="11" dirty="0">
                <a:solidFill>
                  <a:srgbClr val="FF0000"/>
                </a:solidFill>
                <a:latin typeface="Times New Roman" panose="02020603050405020304" pitchFamily="18" charset="0"/>
                <a:cs typeface="Times New Roman" panose="02020603050405020304" pitchFamily="18" charset="0"/>
              </a:rPr>
              <a:t> </a:t>
            </a:r>
            <a:r>
              <a:rPr sz="1898" spc="-11" dirty="0">
                <a:solidFill>
                  <a:srgbClr val="FF0000"/>
                </a:solidFill>
                <a:latin typeface="Times New Roman" panose="02020603050405020304" pitchFamily="18" charset="0"/>
                <a:cs typeface="Times New Roman" panose="02020603050405020304" pitchFamily="18" charset="0"/>
              </a:rPr>
              <a:t>by</a:t>
            </a:r>
            <a:r>
              <a:rPr sz="1898" spc="11" dirty="0">
                <a:solidFill>
                  <a:srgbClr val="FF0000"/>
                </a:solidFill>
                <a:latin typeface="Times New Roman" panose="02020603050405020304" pitchFamily="18" charset="0"/>
                <a:cs typeface="Times New Roman" panose="02020603050405020304" pitchFamily="18" charset="0"/>
              </a:rPr>
              <a:t> </a:t>
            </a:r>
            <a:r>
              <a:rPr sz="1898" i="1" dirty="0">
                <a:solidFill>
                  <a:srgbClr val="FF0000"/>
                </a:solidFill>
                <a:uFill>
                  <a:solidFill>
                    <a:srgbClr val="000000"/>
                  </a:solidFill>
                </a:uFill>
                <a:latin typeface="Times New Roman" panose="02020603050405020304" pitchFamily="18" charset="0"/>
                <a:cs typeface="Times New Roman" panose="02020603050405020304" pitchFamily="18" charset="0"/>
              </a:rPr>
              <a:t>“localization-classification</a:t>
            </a:r>
            <a:r>
              <a:rPr lang="zh-CN" altLang="en-US" sz="1898" i="1"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sz="1898" i="1" spc="-4" dirty="0">
                <a:solidFill>
                  <a:srgbClr val="FF0000"/>
                </a:solidFill>
                <a:uFill>
                  <a:solidFill>
                    <a:srgbClr val="000000"/>
                  </a:solidFill>
                </a:uFill>
                <a:latin typeface="Times New Roman" panose="02020603050405020304" pitchFamily="18" charset="0"/>
                <a:cs typeface="Times New Roman" panose="02020603050405020304" pitchFamily="18" charset="0"/>
              </a:rPr>
              <a:t>subnetworks”</a:t>
            </a:r>
            <a:r>
              <a:rPr sz="1898" i="1" u="sng" spc="-4"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sz="1898" i="1" spc="-517" dirty="0">
                <a:solidFill>
                  <a:srgbClr val="FF0000"/>
                </a:solidFill>
                <a:latin typeface="Times New Roman" panose="02020603050405020304" pitchFamily="18" charset="0"/>
                <a:cs typeface="Times New Roman" panose="02020603050405020304" pitchFamily="18" charset="0"/>
              </a:rPr>
              <a:t> </a:t>
            </a:r>
            <a:endParaRPr lang="en-US" sz="1898" i="1" spc="-517" dirty="0">
              <a:solidFill>
                <a:srgbClr val="FF0000"/>
              </a:solidFill>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7" dirty="0">
                <a:solidFill>
                  <a:srgbClr val="FF0000"/>
                </a:solidFill>
                <a:latin typeface="Times New Roman" panose="02020603050405020304" pitchFamily="18" charset="0"/>
                <a:cs typeface="Times New Roman" panose="02020603050405020304" pitchFamily="18" charset="0"/>
              </a:rPr>
              <a:t>Employing</a:t>
            </a:r>
            <a:r>
              <a:rPr sz="1898" spc="-4" dirty="0">
                <a:solidFill>
                  <a:srgbClr val="FF0000"/>
                </a:solidFill>
                <a:latin typeface="Times New Roman" panose="02020603050405020304" pitchFamily="18" charset="0"/>
                <a:cs typeface="Times New Roman" panose="02020603050405020304" pitchFamily="18" charset="0"/>
              </a:rPr>
              <a:t> </a:t>
            </a:r>
            <a:r>
              <a:rPr sz="1898" dirty="0">
                <a:solidFill>
                  <a:srgbClr val="FF0000"/>
                </a:solidFill>
                <a:latin typeface="Times New Roman" panose="02020603050405020304" pitchFamily="18" charset="0"/>
                <a:cs typeface="Times New Roman" panose="02020603050405020304" pitchFamily="18" charset="0"/>
              </a:rPr>
              <a:t>detection</a:t>
            </a:r>
            <a:r>
              <a:rPr sz="1898" spc="-4" dirty="0">
                <a:solidFill>
                  <a:srgbClr val="FF0000"/>
                </a:solidFill>
                <a:latin typeface="Times New Roman" panose="02020603050405020304" pitchFamily="18" charset="0"/>
                <a:cs typeface="Times New Roman" panose="02020603050405020304" pitchFamily="18" charset="0"/>
              </a:rPr>
              <a:t> </a:t>
            </a:r>
            <a:r>
              <a:rPr sz="1898" dirty="0">
                <a:solidFill>
                  <a:srgbClr val="FF0000"/>
                </a:solidFill>
                <a:latin typeface="Times New Roman" panose="02020603050405020304" pitchFamily="18" charset="0"/>
                <a:cs typeface="Times New Roman" panose="02020603050405020304" pitchFamily="18" charset="0"/>
              </a:rPr>
              <a:t>or</a:t>
            </a:r>
            <a:r>
              <a:rPr sz="1898" spc="4" dirty="0">
                <a:solidFill>
                  <a:srgbClr val="FF0000"/>
                </a:solidFill>
                <a:latin typeface="Times New Roman" panose="02020603050405020304" pitchFamily="18" charset="0"/>
                <a:cs typeface="Times New Roman" panose="02020603050405020304" pitchFamily="18" charset="0"/>
              </a:rPr>
              <a:t> </a:t>
            </a:r>
            <a:r>
              <a:rPr sz="1898" spc="-4" dirty="0">
                <a:solidFill>
                  <a:srgbClr val="FF0000"/>
                </a:solidFill>
                <a:latin typeface="Times New Roman" panose="02020603050405020304" pitchFamily="18" charset="0"/>
                <a:cs typeface="Times New Roman" panose="02020603050405020304" pitchFamily="18" charset="0"/>
              </a:rPr>
              <a:t>segmentation methods </a:t>
            </a:r>
            <a:r>
              <a:rPr sz="1898" dirty="0">
                <a:solidFill>
                  <a:srgbClr val="FF0000"/>
                </a:solidFill>
                <a:latin typeface="Times New Roman" panose="02020603050405020304" pitchFamily="18" charset="0"/>
                <a:cs typeface="Times New Roman" panose="02020603050405020304" pitchFamily="18" charset="0"/>
              </a:rPr>
              <a:t> </a:t>
            </a:r>
            <a:endParaRPr lang="en-US" sz="1898" dirty="0">
              <a:solidFill>
                <a:srgbClr val="FF0000"/>
              </a:solidFill>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4" dirty="0">
                <a:solidFill>
                  <a:srgbClr val="FF0000"/>
                </a:solidFill>
                <a:latin typeface="Times New Roman" panose="02020603050405020304" pitchFamily="18" charset="0"/>
                <a:cs typeface="Times New Roman" panose="02020603050405020304" pitchFamily="18" charset="0"/>
              </a:rPr>
              <a:t>Utilizing</a:t>
            </a:r>
            <a:r>
              <a:rPr sz="1898" spc="-7" dirty="0">
                <a:solidFill>
                  <a:srgbClr val="FF0000"/>
                </a:solidFill>
                <a:latin typeface="Times New Roman" panose="02020603050405020304" pitchFamily="18" charset="0"/>
                <a:cs typeface="Times New Roman" panose="02020603050405020304" pitchFamily="18" charset="0"/>
              </a:rPr>
              <a:t> </a:t>
            </a:r>
            <a:r>
              <a:rPr sz="1898" dirty="0">
                <a:solidFill>
                  <a:srgbClr val="FF0000"/>
                </a:solidFill>
                <a:latin typeface="Times New Roman" panose="02020603050405020304" pitchFamily="18" charset="0"/>
                <a:cs typeface="Times New Roman" panose="02020603050405020304" pitchFamily="18" charset="0"/>
              </a:rPr>
              <a:t>deep</a:t>
            </a:r>
            <a:r>
              <a:rPr sz="1898" spc="-4" dirty="0">
                <a:solidFill>
                  <a:srgbClr val="FF0000"/>
                </a:solidFill>
                <a:latin typeface="Times New Roman" panose="02020603050405020304" pitchFamily="18" charset="0"/>
                <a:cs typeface="Times New Roman" panose="02020603050405020304" pitchFamily="18" charset="0"/>
              </a:rPr>
              <a:t> </a:t>
            </a:r>
            <a:r>
              <a:rPr sz="1898" spc="7" dirty="0">
                <a:solidFill>
                  <a:srgbClr val="FF0000"/>
                </a:solidFill>
                <a:latin typeface="Times New Roman" panose="02020603050405020304" pitchFamily="18" charset="0"/>
                <a:cs typeface="Times New Roman" panose="02020603050405020304" pitchFamily="18" charset="0"/>
              </a:rPr>
              <a:t>filters</a:t>
            </a:r>
            <a:endParaRPr lang="en-US" sz="1898" spc="7" dirty="0">
              <a:solidFill>
                <a:srgbClr val="FF0000"/>
              </a:solidFill>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11" dirty="0">
                <a:solidFill>
                  <a:srgbClr val="FF0000"/>
                </a:solidFill>
                <a:latin typeface="Times New Roman" panose="02020603050405020304" pitchFamily="18" charset="0"/>
                <a:cs typeface="Times New Roman" panose="02020603050405020304" pitchFamily="18" charset="0"/>
              </a:rPr>
              <a:t>Leveraging </a:t>
            </a:r>
            <a:r>
              <a:rPr sz="1898" dirty="0">
                <a:solidFill>
                  <a:srgbClr val="FF0000"/>
                </a:solidFill>
                <a:latin typeface="Times New Roman" panose="02020603050405020304" pitchFamily="18" charset="0"/>
                <a:cs typeface="Times New Roman" panose="02020603050405020304" pitchFamily="18" charset="0"/>
              </a:rPr>
              <a:t>attention </a:t>
            </a:r>
            <a:r>
              <a:rPr sz="1898" spc="-4" dirty="0">
                <a:solidFill>
                  <a:srgbClr val="FF0000"/>
                </a:solidFill>
                <a:latin typeface="Times New Roman" panose="02020603050405020304" pitchFamily="18" charset="0"/>
                <a:cs typeface="Times New Roman" panose="02020603050405020304" pitchFamily="18" charset="0"/>
              </a:rPr>
              <a:t>mechanisms </a:t>
            </a:r>
            <a:endParaRPr lang="en-US" sz="1898" spc="-520" dirty="0">
              <a:solidFill>
                <a:srgbClr val="FF0000"/>
              </a:solidFill>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4" dirty="0">
                <a:solidFill>
                  <a:srgbClr val="FF0000"/>
                </a:solidFill>
                <a:latin typeface="Times New Roman" panose="02020603050405020304" pitchFamily="18" charset="0"/>
                <a:cs typeface="Times New Roman" panose="02020603050405020304" pitchFamily="18" charset="0"/>
              </a:rPr>
              <a:t>Other</a:t>
            </a:r>
            <a:r>
              <a:rPr sz="1898" spc="-7" dirty="0">
                <a:solidFill>
                  <a:srgbClr val="FF0000"/>
                </a:solidFill>
                <a:latin typeface="Times New Roman" panose="02020603050405020304" pitchFamily="18" charset="0"/>
                <a:cs typeface="Times New Roman" panose="02020603050405020304" pitchFamily="18" charset="0"/>
              </a:rPr>
              <a:t> </a:t>
            </a:r>
            <a:r>
              <a:rPr sz="1898" spc="-11" dirty="0">
                <a:solidFill>
                  <a:srgbClr val="FF0000"/>
                </a:solidFill>
                <a:latin typeface="Times New Roman" panose="02020603050405020304" pitchFamily="18" charset="0"/>
                <a:cs typeface="Times New Roman" panose="02020603050405020304" pitchFamily="18" charset="0"/>
              </a:rPr>
              <a:t>representative</a:t>
            </a:r>
            <a:r>
              <a:rPr sz="1898" spc="-7" dirty="0">
                <a:solidFill>
                  <a:srgbClr val="FF0000"/>
                </a:solidFill>
                <a:latin typeface="Times New Roman" panose="02020603050405020304" pitchFamily="18" charset="0"/>
                <a:cs typeface="Times New Roman" panose="02020603050405020304" pitchFamily="18" charset="0"/>
              </a:rPr>
              <a:t> </a:t>
            </a:r>
            <a:r>
              <a:rPr sz="1898" spc="-4" dirty="0">
                <a:solidFill>
                  <a:srgbClr val="FF0000"/>
                </a:solidFill>
                <a:latin typeface="Times New Roman" panose="02020603050405020304" pitchFamily="18" charset="0"/>
                <a:cs typeface="Times New Roman" panose="02020603050405020304" pitchFamily="18" charset="0"/>
              </a:rPr>
              <a:t>methods</a:t>
            </a:r>
            <a:endParaRPr sz="1898" dirty="0">
              <a:solidFill>
                <a:srgbClr val="FF0000"/>
              </a:solidFill>
              <a:latin typeface="Times New Roman" panose="02020603050405020304" pitchFamily="18" charset="0"/>
              <a:cs typeface="Times New Roman" panose="02020603050405020304" pitchFamily="18" charset="0"/>
            </a:endParaRPr>
          </a:p>
          <a:p>
            <a:pPr marL="1123315" marR="2439057" indent="-375034">
              <a:lnSpc>
                <a:spcPts val="2180"/>
              </a:lnSpc>
              <a:spcBef>
                <a:spcPts val="1958"/>
              </a:spcBef>
              <a:buFont typeface="Wingdings" pitchFamily="2" charset="2"/>
              <a:buChar char="u"/>
            </a:pPr>
            <a:r>
              <a:rPr sz="1898" spc="-4" dirty="0">
                <a:latin typeface="Times New Roman" panose="02020603050405020304" pitchFamily="18" charset="0"/>
                <a:cs typeface="Times New Roman" panose="02020603050405020304" pitchFamily="18" charset="0"/>
              </a:rPr>
              <a:t>Recognition by “end-to-end feature encoding”  </a:t>
            </a:r>
            <a:endParaRPr lang="en-US" sz="1898" spc="-4"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Performing high-order feature interactions  </a:t>
            </a:r>
            <a:endParaRPr lang="en-US" sz="1898" spc="-7" dirty="0">
              <a:latin typeface="Times New Roman" panose="02020603050405020304" pitchFamily="18" charset="0"/>
              <a:cs typeface="Times New Roman" panose="02020603050405020304" pitchFamily="18" charset="0"/>
            </a:endParaRP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Designing specific loss functions</a:t>
            </a: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Other methods</a:t>
            </a:r>
          </a:p>
          <a:p>
            <a:pPr marL="1123315" marR="2439057" indent="-375034">
              <a:lnSpc>
                <a:spcPts val="2180"/>
              </a:lnSpc>
              <a:spcBef>
                <a:spcPts val="1958"/>
              </a:spcBef>
              <a:buFont typeface="Wingdings" pitchFamily="2" charset="2"/>
              <a:buChar char="u"/>
            </a:pPr>
            <a:r>
              <a:rPr sz="1898" spc="-4" dirty="0">
                <a:latin typeface="Times New Roman" panose="02020603050405020304" pitchFamily="18" charset="0"/>
                <a:cs typeface="Times New Roman" panose="02020603050405020304" pitchFamily="18" charset="0"/>
              </a:rPr>
              <a:t>Recognition with “external information”</a:t>
            </a:r>
          </a:p>
          <a:p>
            <a:pPr marL="1580515" marR="2439057" lvl="1" indent="-375034">
              <a:lnSpc>
                <a:spcPts val="2278"/>
              </a:lnSpc>
              <a:buFont typeface="Wingdings" pitchFamily="2" charset="2"/>
              <a:buChar char="Ø"/>
            </a:pPr>
            <a:r>
              <a:rPr sz="1898" spc="-7" dirty="0">
                <a:latin typeface="Times New Roman" panose="02020603050405020304" pitchFamily="18" charset="0"/>
                <a:cs typeface="Times New Roman" panose="02020603050405020304" pitchFamily="18" charset="0"/>
              </a:rPr>
              <a:t>Recognition with web data</a:t>
            </a:r>
          </a:p>
          <a:p>
            <a:pPr marL="1580515" marR="2439057" lvl="1" indent="-375034">
              <a:lnSpc>
                <a:spcPts val="2278"/>
              </a:lnSpc>
              <a:spcBef>
                <a:spcPts val="105"/>
              </a:spcBef>
              <a:buFont typeface="Wingdings" pitchFamily="2" charset="2"/>
              <a:buChar char="Ø"/>
            </a:pPr>
            <a:r>
              <a:rPr sz="1898" spc="-7" dirty="0">
                <a:latin typeface="Times New Roman" panose="02020603050405020304" pitchFamily="18" charset="0"/>
                <a:cs typeface="Times New Roman" panose="02020603050405020304" pitchFamily="18" charset="0"/>
              </a:rPr>
              <a:t>Recognition by using multi-modality data  </a:t>
            </a:r>
            <a:endParaRPr lang="en-US" sz="1898" spc="-7" dirty="0">
              <a:latin typeface="Times New Roman" panose="02020603050405020304" pitchFamily="18" charset="0"/>
              <a:cs typeface="Times New Roman" panose="02020603050405020304" pitchFamily="18" charset="0"/>
            </a:endParaRPr>
          </a:p>
          <a:p>
            <a:pPr marL="1580515" marR="2439057" lvl="1" indent="-375034">
              <a:lnSpc>
                <a:spcPts val="2278"/>
              </a:lnSpc>
              <a:spcBef>
                <a:spcPts val="105"/>
              </a:spcBef>
              <a:buFont typeface="Wingdings" pitchFamily="2" charset="2"/>
              <a:buChar char="Ø"/>
            </a:pPr>
            <a:r>
              <a:rPr sz="1898" spc="-7" dirty="0">
                <a:latin typeface="Times New Roman" panose="02020603050405020304" pitchFamily="18" charset="0"/>
                <a:cs typeface="Times New Roman" panose="02020603050405020304" pitchFamily="18" charset="0"/>
              </a:rPr>
              <a:t>Recognition with humans-in-the-loop</a:t>
            </a:r>
          </a:p>
          <a:p>
            <a:pPr>
              <a:spcBef>
                <a:spcPts val="25"/>
              </a:spcBef>
            </a:pPr>
            <a:endParaRPr sz="2250" dirty="0">
              <a:latin typeface="Times New Roman" panose="02020603050405020304" pitchFamily="18" charset="0"/>
              <a:cs typeface="Times New Roman" panose="02020603050405020304" pitchFamily="18" charset="0"/>
            </a:endParaRPr>
          </a:p>
          <a:p>
            <a:pPr marR="3572" algn="r"/>
            <a:endParaRPr sz="154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280" y="341306"/>
            <a:ext cx="6971458" cy="495945"/>
          </a:xfrm>
          <a:prstGeom prst="rect">
            <a:avLst/>
          </a:prstGeom>
        </p:spPr>
        <p:txBody>
          <a:bodyPr vert="horz" wrap="square" lIns="0" tIns="8930" rIns="0" bIns="0" rtlCol="0" anchor="ctr">
            <a:spAutoFit/>
          </a:bodyPr>
          <a:lstStyle/>
          <a:p>
            <a:pPr marL="8929">
              <a:spcBef>
                <a:spcPts val="70"/>
              </a:spcBef>
            </a:pPr>
            <a:r>
              <a:rPr sz="3164" dirty="0">
                <a:solidFill>
                  <a:srgbClr val="000000"/>
                </a:solidFill>
              </a:rPr>
              <a:t>Localization-classification</a:t>
            </a:r>
            <a:r>
              <a:rPr sz="3164" spc="14" dirty="0">
                <a:solidFill>
                  <a:srgbClr val="000000"/>
                </a:solidFill>
              </a:rPr>
              <a:t> </a:t>
            </a:r>
            <a:r>
              <a:rPr sz="3164" spc="-4" dirty="0">
                <a:solidFill>
                  <a:srgbClr val="000000"/>
                </a:solidFill>
              </a:rPr>
              <a:t>paradigm</a:t>
            </a:r>
            <a:endParaRPr sz="3164" dirty="0"/>
          </a:p>
        </p:txBody>
      </p:sp>
      <p:grpSp>
        <p:nvGrpSpPr>
          <p:cNvPr id="77" name="组合 76">
            <a:extLst>
              <a:ext uri="{FF2B5EF4-FFF2-40B4-BE49-F238E27FC236}">
                <a16:creationId xmlns:a16="http://schemas.microsoft.com/office/drawing/2014/main" id="{50D3DD09-DF31-4846-B88F-9B04E383E88F}"/>
              </a:ext>
            </a:extLst>
          </p:cNvPr>
          <p:cNvGrpSpPr/>
          <p:nvPr/>
        </p:nvGrpSpPr>
        <p:grpSpPr>
          <a:xfrm>
            <a:off x="1524000" y="837252"/>
            <a:ext cx="9372600" cy="5868348"/>
            <a:chOff x="2092294" y="1248700"/>
            <a:chExt cx="8234815" cy="4805963"/>
          </a:xfrm>
        </p:grpSpPr>
        <p:sp>
          <p:nvSpPr>
            <p:cNvPr id="4" name="object 4"/>
            <p:cNvSpPr txBox="1"/>
            <p:nvPr/>
          </p:nvSpPr>
          <p:spPr>
            <a:xfrm>
              <a:off x="2092294" y="1248700"/>
              <a:ext cx="7522369" cy="398483"/>
            </a:xfrm>
            <a:prstGeom prst="rect">
              <a:avLst/>
            </a:prstGeom>
          </p:spPr>
          <p:txBody>
            <a:bodyPr vert="horz" wrap="square" lIns="0" tIns="8930" rIns="0" bIns="0" rtlCol="0">
              <a:spAutoFit/>
            </a:bodyPr>
            <a:lstStyle/>
            <a:p>
              <a:pPr marL="8929">
                <a:spcBef>
                  <a:spcPts val="70"/>
                </a:spcBef>
              </a:pPr>
              <a:r>
                <a:rPr sz="2531" spc="-11" dirty="0">
                  <a:solidFill>
                    <a:srgbClr val="DF4F01"/>
                  </a:solidFill>
                  <a:latin typeface="Gill Sans"/>
                  <a:cs typeface="Gill Sans"/>
                </a:rPr>
                <a:t>High-level</a:t>
              </a:r>
              <a:r>
                <a:rPr sz="2531" spc="7" dirty="0">
                  <a:solidFill>
                    <a:srgbClr val="DF4F01"/>
                  </a:solidFill>
                  <a:latin typeface="Gill Sans"/>
                  <a:cs typeface="Gill Sans"/>
                </a:rPr>
                <a:t> </a:t>
              </a:r>
              <a:r>
                <a:rPr sz="2531" spc="-4" dirty="0">
                  <a:solidFill>
                    <a:srgbClr val="DF4F01"/>
                  </a:solidFill>
                  <a:latin typeface="Gill Sans"/>
                  <a:cs typeface="Gill Sans"/>
                </a:rPr>
                <a:t>pipeline</a:t>
              </a:r>
              <a:r>
                <a:rPr sz="2531" spc="7" dirty="0">
                  <a:solidFill>
                    <a:srgbClr val="DF4F01"/>
                  </a:solidFill>
                  <a:latin typeface="Gill Sans"/>
                  <a:cs typeface="Gill Sans"/>
                </a:rPr>
                <a:t> </a:t>
              </a:r>
              <a:r>
                <a:rPr sz="2531" dirty="0">
                  <a:solidFill>
                    <a:srgbClr val="DF4F01"/>
                  </a:solidFill>
                  <a:latin typeface="Gill Sans"/>
                  <a:cs typeface="Gill Sans"/>
                </a:rPr>
                <a:t>of</a:t>
              </a:r>
              <a:r>
                <a:rPr sz="2531" spc="-250" dirty="0">
                  <a:solidFill>
                    <a:srgbClr val="DF4F01"/>
                  </a:solidFill>
                  <a:latin typeface="Gill Sans"/>
                  <a:cs typeface="Gill Sans"/>
                </a:rPr>
                <a:t> </a:t>
              </a:r>
              <a:r>
                <a:rPr sz="2531" dirty="0">
                  <a:solidFill>
                    <a:srgbClr val="DF4F01"/>
                  </a:solidFill>
                  <a:latin typeface="Gill Sans"/>
                  <a:cs typeface="Gill Sans"/>
                </a:rPr>
                <a:t>“localization-classification”</a:t>
              </a:r>
              <a:r>
                <a:rPr sz="2531" spc="4" dirty="0">
                  <a:solidFill>
                    <a:srgbClr val="DF4F01"/>
                  </a:solidFill>
                  <a:latin typeface="Gill Sans"/>
                  <a:cs typeface="Gill Sans"/>
                </a:rPr>
                <a:t> </a:t>
              </a:r>
              <a:r>
                <a:rPr sz="2531" spc="-4" dirty="0">
                  <a:solidFill>
                    <a:srgbClr val="DF4F01"/>
                  </a:solidFill>
                  <a:latin typeface="Gill Sans"/>
                  <a:cs typeface="Gill Sans"/>
                </a:rPr>
                <a:t>paradigm</a:t>
              </a:r>
              <a:endParaRPr sz="2531" dirty="0">
                <a:latin typeface="Gill Sans"/>
                <a:cs typeface="Gill Sans"/>
              </a:endParaRPr>
            </a:p>
          </p:txBody>
        </p:sp>
        <p:pic>
          <p:nvPicPr>
            <p:cNvPr id="5" name="object 5"/>
            <p:cNvPicPr/>
            <p:nvPr/>
          </p:nvPicPr>
          <p:blipFill>
            <a:blip r:embed="rId3" cstate="print"/>
            <a:stretch>
              <a:fillRect/>
            </a:stretch>
          </p:blipFill>
          <p:spPr>
            <a:xfrm>
              <a:off x="2223646" y="3094905"/>
              <a:ext cx="1659904" cy="1241896"/>
            </a:xfrm>
            <a:prstGeom prst="rect">
              <a:avLst/>
            </a:prstGeom>
          </p:spPr>
        </p:pic>
        <p:grpSp>
          <p:nvGrpSpPr>
            <p:cNvPr id="6" name="object 6"/>
            <p:cNvGrpSpPr/>
            <p:nvPr/>
          </p:nvGrpSpPr>
          <p:grpSpPr>
            <a:xfrm>
              <a:off x="3944130" y="3603769"/>
              <a:ext cx="769739" cy="169664"/>
              <a:chOff x="3441963" y="5125361"/>
              <a:chExt cx="1094740" cy="241300"/>
            </a:xfrm>
          </p:grpSpPr>
          <p:sp>
            <p:nvSpPr>
              <p:cNvPr id="7" name="object 7"/>
              <p:cNvSpPr/>
              <p:nvPr/>
            </p:nvSpPr>
            <p:spPr>
              <a:xfrm>
                <a:off x="3446271" y="5129669"/>
                <a:ext cx="1085850" cy="233045"/>
              </a:xfrm>
              <a:custGeom>
                <a:avLst/>
                <a:gdLst/>
                <a:ahLst/>
                <a:cxnLst/>
                <a:rect l="l" t="t" r="r" b="b"/>
                <a:pathLst>
                  <a:path w="1085850" h="233045">
                    <a:moveTo>
                      <a:pt x="785329" y="0"/>
                    </a:moveTo>
                    <a:lnTo>
                      <a:pt x="785329" y="58165"/>
                    </a:lnTo>
                    <a:lnTo>
                      <a:pt x="0" y="58165"/>
                    </a:lnTo>
                    <a:lnTo>
                      <a:pt x="0" y="174472"/>
                    </a:lnTo>
                    <a:lnTo>
                      <a:pt x="785329" y="174472"/>
                    </a:lnTo>
                    <a:lnTo>
                      <a:pt x="785329" y="232625"/>
                    </a:lnTo>
                    <a:lnTo>
                      <a:pt x="1085608" y="116319"/>
                    </a:lnTo>
                    <a:lnTo>
                      <a:pt x="785329" y="0"/>
                    </a:lnTo>
                    <a:close/>
                  </a:path>
                </a:pathLst>
              </a:custGeom>
              <a:solidFill>
                <a:srgbClr val="4472C4"/>
              </a:solidFill>
            </p:spPr>
            <p:txBody>
              <a:bodyPr wrap="square" lIns="0" tIns="0" rIns="0" bIns="0" rtlCol="0"/>
              <a:lstStyle/>
              <a:p>
                <a:endParaRPr sz="1266"/>
              </a:p>
            </p:txBody>
          </p:sp>
          <p:sp>
            <p:nvSpPr>
              <p:cNvPr id="8" name="object 8"/>
              <p:cNvSpPr/>
              <p:nvPr/>
            </p:nvSpPr>
            <p:spPr>
              <a:xfrm>
                <a:off x="3446271" y="5129669"/>
                <a:ext cx="1085850" cy="233045"/>
              </a:xfrm>
              <a:custGeom>
                <a:avLst/>
                <a:gdLst/>
                <a:ahLst/>
                <a:cxnLst/>
                <a:rect l="l" t="t" r="r" b="b"/>
                <a:pathLst>
                  <a:path w="1085850" h="233045">
                    <a:moveTo>
                      <a:pt x="0" y="58157"/>
                    </a:moveTo>
                    <a:lnTo>
                      <a:pt x="785322" y="58157"/>
                    </a:lnTo>
                    <a:lnTo>
                      <a:pt x="785322" y="0"/>
                    </a:lnTo>
                    <a:lnTo>
                      <a:pt x="1085603" y="116314"/>
                    </a:lnTo>
                    <a:lnTo>
                      <a:pt x="785322" y="232629"/>
                    </a:lnTo>
                    <a:lnTo>
                      <a:pt x="785322" y="174472"/>
                    </a:lnTo>
                    <a:lnTo>
                      <a:pt x="0" y="174472"/>
                    </a:lnTo>
                    <a:lnTo>
                      <a:pt x="0" y="58157"/>
                    </a:lnTo>
                    <a:close/>
                  </a:path>
                </a:pathLst>
              </a:custGeom>
              <a:ln w="8615">
                <a:solidFill>
                  <a:srgbClr val="2F528F"/>
                </a:solidFill>
              </a:ln>
            </p:spPr>
            <p:txBody>
              <a:bodyPr wrap="square" lIns="0" tIns="0" rIns="0" bIns="0" rtlCol="0"/>
              <a:lstStyle/>
              <a:p>
                <a:endParaRPr sz="1266"/>
              </a:p>
            </p:txBody>
          </p:sp>
        </p:grpSp>
        <p:pic>
          <p:nvPicPr>
            <p:cNvPr id="9" name="object 9"/>
            <p:cNvPicPr/>
            <p:nvPr/>
          </p:nvPicPr>
          <p:blipFill>
            <a:blip r:embed="rId4" cstate="print"/>
            <a:stretch>
              <a:fillRect/>
            </a:stretch>
          </p:blipFill>
          <p:spPr>
            <a:xfrm>
              <a:off x="4792256" y="2065031"/>
              <a:ext cx="726967" cy="484644"/>
            </a:xfrm>
            <a:prstGeom prst="rect">
              <a:avLst/>
            </a:prstGeom>
          </p:spPr>
        </p:pic>
        <p:pic>
          <p:nvPicPr>
            <p:cNvPr id="10" name="object 10"/>
            <p:cNvPicPr/>
            <p:nvPr/>
          </p:nvPicPr>
          <p:blipFill>
            <a:blip r:embed="rId5" cstate="print"/>
            <a:stretch>
              <a:fillRect/>
            </a:stretch>
          </p:blipFill>
          <p:spPr>
            <a:xfrm>
              <a:off x="4792256" y="2755645"/>
              <a:ext cx="726967" cy="484643"/>
            </a:xfrm>
            <a:prstGeom prst="rect">
              <a:avLst/>
            </a:prstGeom>
          </p:spPr>
        </p:pic>
        <p:pic>
          <p:nvPicPr>
            <p:cNvPr id="11" name="object 11"/>
            <p:cNvPicPr/>
            <p:nvPr/>
          </p:nvPicPr>
          <p:blipFill>
            <a:blip r:embed="rId6" cstate="print"/>
            <a:stretch>
              <a:fillRect/>
            </a:stretch>
          </p:blipFill>
          <p:spPr>
            <a:xfrm>
              <a:off x="4792256" y="3446267"/>
              <a:ext cx="726967" cy="484643"/>
            </a:xfrm>
            <a:prstGeom prst="rect">
              <a:avLst/>
            </a:prstGeom>
          </p:spPr>
        </p:pic>
        <p:grpSp>
          <p:nvGrpSpPr>
            <p:cNvPr id="12" name="object 12"/>
            <p:cNvGrpSpPr/>
            <p:nvPr/>
          </p:nvGrpSpPr>
          <p:grpSpPr>
            <a:xfrm>
              <a:off x="3053600" y="4142943"/>
              <a:ext cx="2841427" cy="999679"/>
              <a:chOff x="2175431" y="5892186"/>
              <a:chExt cx="4041140" cy="1421765"/>
            </a:xfrm>
          </p:grpSpPr>
          <p:pic>
            <p:nvPicPr>
              <p:cNvPr id="13" name="object 13"/>
              <p:cNvPicPr/>
              <p:nvPr/>
            </p:nvPicPr>
            <p:blipFill>
              <a:blip r:embed="rId7" cstate="print"/>
              <a:stretch>
                <a:fillRect/>
              </a:stretch>
            </p:blipFill>
            <p:spPr>
              <a:xfrm>
                <a:off x="4648187" y="5892186"/>
                <a:ext cx="1033908" cy="689270"/>
              </a:xfrm>
              <a:prstGeom prst="rect">
                <a:avLst/>
              </a:prstGeom>
            </p:spPr>
          </p:pic>
          <p:sp>
            <p:nvSpPr>
              <p:cNvPr id="14" name="object 14"/>
              <p:cNvSpPr/>
              <p:nvPr/>
            </p:nvSpPr>
            <p:spPr>
              <a:xfrm>
                <a:off x="5798413" y="6172199"/>
                <a:ext cx="414020" cy="129539"/>
              </a:xfrm>
              <a:custGeom>
                <a:avLst/>
                <a:gdLst/>
                <a:ahLst/>
                <a:cxnLst/>
                <a:rect l="l" t="t" r="r" b="b"/>
                <a:pathLst>
                  <a:path w="414020" h="129539">
                    <a:moveTo>
                      <a:pt x="246735" y="0"/>
                    </a:moveTo>
                    <a:lnTo>
                      <a:pt x="246735" y="32308"/>
                    </a:lnTo>
                    <a:lnTo>
                      <a:pt x="0" y="32308"/>
                    </a:lnTo>
                    <a:lnTo>
                      <a:pt x="0" y="96926"/>
                    </a:lnTo>
                    <a:lnTo>
                      <a:pt x="246735" y="96926"/>
                    </a:lnTo>
                    <a:lnTo>
                      <a:pt x="246735" y="129235"/>
                    </a:lnTo>
                    <a:lnTo>
                      <a:pt x="413562" y="64617"/>
                    </a:lnTo>
                    <a:lnTo>
                      <a:pt x="246735" y="0"/>
                    </a:lnTo>
                    <a:close/>
                  </a:path>
                </a:pathLst>
              </a:custGeom>
              <a:solidFill>
                <a:srgbClr val="4472C4"/>
              </a:solidFill>
            </p:spPr>
            <p:txBody>
              <a:bodyPr wrap="square" lIns="0" tIns="0" rIns="0" bIns="0" rtlCol="0"/>
              <a:lstStyle/>
              <a:p>
                <a:endParaRPr sz="1266"/>
              </a:p>
            </p:txBody>
          </p:sp>
          <p:sp>
            <p:nvSpPr>
              <p:cNvPr id="15" name="object 15"/>
              <p:cNvSpPr/>
              <p:nvPr/>
            </p:nvSpPr>
            <p:spPr>
              <a:xfrm>
                <a:off x="5798413" y="6172199"/>
                <a:ext cx="414020" cy="129539"/>
              </a:xfrm>
              <a:custGeom>
                <a:avLst/>
                <a:gdLst/>
                <a:ahLst/>
                <a:cxnLst/>
                <a:rect l="l" t="t" r="r" b="b"/>
                <a:pathLst>
                  <a:path w="414020" h="129539">
                    <a:moveTo>
                      <a:pt x="0" y="32309"/>
                    </a:moveTo>
                    <a:lnTo>
                      <a:pt x="246738" y="32309"/>
                    </a:lnTo>
                    <a:lnTo>
                      <a:pt x="246738" y="0"/>
                    </a:lnTo>
                    <a:lnTo>
                      <a:pt x="413563" y="64619"/>
                    </a:lnTo>
                    <a:lnTo>
                      <a:pt x="246738" y="129238"/>
                    </a:lnTo>
                    <a:lnTo>
                      <a:pt x="246738" y="96928"/>
                    </a:lnTo>
                    <a:lnTo>
                      <a:pt x="0" y="96928"/>
                    </a:lnTo>
                    <a:lnTo>
                      <a:pt x="0" y="32309"/>
                    </a:lnTo>
                    <a:close/>
                  </a:path>
                </a:pathLst>
              </a:custGeom>
              <a:ln w="8615">
                <a:solidFill>
                  <a:srgbClr val="2F528F"/>
                </a:solidFill>
              </a:ln>
            </p:spPr>
            <p:txBody>
              <a:bodyPr wrap="square" lIns="0" tIns="0" rIns="0" bIns="0" rtlCol="0"/>
              <a:lstStyle/>
              <a:p>
                <a:endParaRPr sz="1266"/>
              </a:p>
            </p:txBody>
          </p:sp>
          <p:sp>
            <p:nvSpPr>
              <p:cNvPr id="16" name="object 16"/>
              <p:cNvSpPr/>
              <p:nvPr/>
            </p:nvSpPr>
            <p:spPr>
              <a:xfrm>
                <a:off x="2179739" y="6249733"/>
                <a:ext cx="4032250" cy="1059815"/>
              </a:xfrm>
              <a:custGeom>
                <a:avLst/>
                <a:gdLst/>
                <a:ahLst/>
                <a:cxnLst/>
                <a:rect l="l" t="t" r="r" b="b"/>
                <a:pathLst>
                  <a:path w="4032250" h="1059815">
                    <a:moveTo>
                      <a:pt x="83438" y="0"/>
                    </a:moveTo>
                    <a:lnTo>
                      <a:pt x="0" y="0"/>
                    </a:lnTo>
                    <a:lnTo>
                      <a:pt x="0" y="733628"/>
                    </a:lnTo>
                    <a:lnTo>
                      <a:pt x="3874" y="781651"/>
                    </a:lnTo>
                    <a:lnTo>
                      <a:pt x="15093" y="827207"/>
                    </a:lnTo>
                    <a:lnTo>
                      <a:pt x="33045" y="869686"/>
                    </a:lnTo>
                    <a:lnTo>
                      <a:pt x="57122" y="908479"/>
                    </a:lnTo>
                    <a:lnTo>
                      <a:pt x="86714" y="942976"/>
                    </a:lnTo>
                    <a:lnTo>
                      <a:pt x="121211" y="972568"/>
                    </a:lnTo>
                    <a:lnTo>
                      <a:pt x="160003" y="996644"/>
                    </a:lnTo>
                    <a:lnTo>
                      <a:pt x="202483" y="1014597"/>
                    </a:lnTo>
                    <a:lnTo>
                      <a:pt x="248039" y="1025815"/>
                    </a:lnTo>
                    <a:lnTo>
                      <a:pt x="296062" y="1029690"/>
                    </a:lnTo>
                    <a:lnTo>
                      <a:pt x="3809237" y="1029690"/>
                    </a:lnTo>
                    <a:lnTo>
                      <a:pt x="3809237" y="1059764"/>
                    </a:lnTo>
                    <a:lnTo>
                      <a:pt x="4032237" y="987971"/>
                    </a:lnTo>
                    <a:lnTo>
                      <a:pt x="3809237" y="916190"/>
                    </a:lnTo>
                    <a:lnTo>
                      <a:pt x="3809237" y="946251"/>
                    </a:lnTo>
                    <a:lnTo>
                      <a:pt x="296062" y="946251"/>
                    </a:lnTo>
                    <a:lnTo>
                      <a:pt x="247311" y="940635"/>
                    </a:lnTo>
                    <a:lnTo>
                      <a:pt x="202557" y="924639"/>
                    </a:lnTo>
                    <a:lnTo>
                      <a:pt x="163079" y="899539"/>
                    </a:lnTo>
                    <a:lnTo>
                      <a:pt x="130151" y="866611"/>
                    </a:lnTo>
                    <a:lnTo>
                      <a:pt x="105051" y="827132"/>
                    </a:lnTo>
                    <a:lnTo>
                      <a:pt x="89054" y="782379"/>
                    </a:lnTo>
                    <a:lnTo>
                      <a:pt x="83438" y="733628"/>
                    </a:lnTo>
                    <a:lnTo>
                      <a:pt x="83438" y="0"/>
                    </a:lnTo>
                    <a:close/>
                  </a:path>
                </a:pathLst>
              </a:custGeom>
              <a:solidFill>
                <a:srgbClr val="4472C4"/>
              </a:solidFill>
            </p:spPr>
            <p:txBody>
              <a:bodyPr wrap="square" lIns="0" tIns="0" rIns="0" bIns="0" rtlCol="0"/>
              <a:lstStyle/>
              <a:p>
                <a:endParaRPr sz="1266"/>
              </a:p>
            </p:txBody>
          </p:sp>
          <p:sp>
            <p:nvSpPr>
              <p:cNvPr id="17" name="object 17"/>
              <p:cNvSpPr/>
              <p:nvPr/>
            </p:nvSpPr>
            <p:spPr>
              <a:xfrm>
                <a:off x="2179739" y="6249741"/>
                <a:ext cx="4032250" cy="1059815"/>
              </a:xfrm>
              <a:custGeom>
                <a:avLst/>
                <a:gdLst/>
                <a:ahLst/>
                <a:cxnLst/>
                <a:rect l="l" t="t" r="r" b="b"/>
                <a:pathLst>
                  <a:path w="4032250" h="1059815">
                    <a:moveTo>
                      <a:pt x="0" y="0"/>
                    </a:moveTo>
                    <a:lnTo>
                      <a:pt x="0" y="733622"/>
                    </a:lnTo>
                    <a:lnTo>
                      <a:pt x="3874" y="781645"/>
                    </a:lnTo>
                    <a:lnTo>
                      <a:pt x="15093" y="827201"/>
                    </a:lnTo>
                    <a:lnTo>
                      <a:pt x="33046" y="869680"/>
                    </a:lnTo>
                    <a:lnTo>
                      <a:pt x="57123" y="908473"/>
                    </a:lnTo>
                    <a:lnTo>
                      <a:pt x="86715" y="942971"/>
                    </a:lnTo>
                    <a:lnTo>
                      <a:pt x="121212" y="972562"/>
                    </a:lnTo>
                    <a:lnTo>
                      <a:pt x="160005" y="996639"/>
                    </a:lnTo>
                    <a:lnTo>
                      <a:pt x="202485" y="1014592"/>
                    </a:lnTo>
                    <a:lnTo>
                      <a:pt x="248041" y="1025811"/>
                    </a:lnTo>
                    <a:lnTo>
                      <a:pt x="296064" y="1029686"/>
                    </a:lnTo>
                    <a:lnTo>
                      <a:pt x="3809239" y="1029686"/>
                    </a:lnTo>
                    <a:lnTo>
                      <a:pt x="3809239" y="1059755"/>
                    </a:lnTo>
                    <a:lnTo>
                      <a:pt x="4032242" y="987969"/>
                    </a:lnTo>
                    <a:lnTo>
                      <a:pt x="3809239" y="916179"/>
                    </a:lnTo>
                    <a:lnTo>
                      <a:pt x="3809239" y="946249"/>
                    </a:lnTo>
                    <a:lnTo>
                      <a:pt x="296064" y="946249"/>
                    </a:lnTo>
                    <a:lnTo>
                      <a:pt x="247310" y="940634"/>
                    </a:lnTo>
                    <a:lnTo>
                      <a:pt x="202555" y="924638"/>
                    </a:lnTo>
                    <a:lnTo>
                      <a:pt x="163076" y="899537"/>
                    </a:lnTo>
                    <a:lnTo>
                      <a:pt x="130148" y="866609"/>
                    </a:lnTo>
                    <a:lnTo>
                      <a:pt x="105048" y="827130"/>
                    </a:lnTo>
                    <a:lnTo>
                      <a:pt x="89052" y="782375"/>
                    </a:lnTo>
                    <a:lnTo>
                      <a:pt x="83436" y="733622"/>
                    </a:lnTo>
                    <a:lnTo>
                      <a:pt x="83436" y="0"/>
                    </a:lnTo>
                    <a:lnTo>
                      <a:pt x="0" y="0"/>
                    </a:lnTo>
                    <a:close/>
                  </a:path>
                </a:pathLst>
              </a:custGeom>
              <a:ln w="8615">
                <a:solidFill>
                  <a:srgbClr val="2F528F"/>
                </a:solidFill>
              </a:ln>
            </p:spPr>
            <p:txBody>
              <a:bodyPr wrap="square" lIns="0" tIns="0" rIns="0" bIns="0" rtlCol="0"/>
              <a:lstStyle/>
              <a:p>
                <a:endParaRPr sz="1266"/>
              </a:p>
            </p:txBody>
          </p:sp>
        </p:grpSp>
        <p:sp>
          <p:nvSpPr>
            <p:cNvPr id="18" name="object 18"/>
            <p:cNvSpPr txBox="1"/>
            <p:nvPr/>
          </p:nvSpPr>
          <p:spPr>
            <a:xfrm>
              <a:off x="4019570" y="3304056"/>
              <a:ext cx="611684" cy="268179"/>
            </a:xfrm>
            <a:prstGeom prst="rect">
              <a:avLst/>
            </a:prstGeom>
          </p:spPr>
          <p:txBody>
            <a:bodyPr vert="horz" wrap="square" lIns="0" tIns="6251" rIns="0" bIns="0" rtlCol="0">
              <a:spAutoFit/>
            </a:bodyPr>
            <a:lstStyle/>
            <a:p>
              <a:pPr marL="8929" marR="3572" indent="12055">
                <a:lnSpc>
                  <a:spcPct val="103600"/>
                </a:lnSpc>
                <a:spcBef>
                  <a:spcPts val="49"/>
                </a:spcBef>
              </a:pPr>
              <a:r>
                <a:rPr sz="844" b="1" spc="4" dirty="0">
                  <a:latin typeface="Times New Roman"/>
                  <a:cs typeface="Times New Roman"/>
                </a:rPr>
                <a:t>Localization </a:t>
              </a:r>
              <a:r>
                <a:rPr sz="844" b="1" spc="-200" dirty="0">
                  <a:latin typeface="Times New Roman"/>
                  <a:cs typeface="Times New Roman"/>
                </a:rPr>
                <a:t> </a:t>
              </a:r>
              <a:r>
                <a:rPr sz="844" b="1" spc="4" dirty="0">
                  <a:latin typeface="Times New Roman"/>
                  <a:cs typeface="Times New Roman"/>
                </a:rPr>
                <a:t>subn</a:t>
              </a:r>
              <a:r>
                <a:rPr sz="844" b="1" spc="7" dirty="0">
                  <a:latin typeface="Times New Roman"/>
                  <a:cs typeface="Times New Roman"/>
                </a:rPr>
                <a:t>etwor</a:t>
              </a:r>
              <a:r>
                <a:rPr sz="844" b="1" spc="4" dirty="0">
                  <a:latin typeface="Times New Roman"/>
                  <a:cs typeface="Times New Roman"/>
                </a:rPr>
                <a:t>ks</a:t>
              </a:r>
              <a:endParaRPr sz="844">
                <a:latin typeface="Times New Roman"/>
                <a:cs typeface="Times New Roman"/>
              </a:endParaRPr>
            </a:p>
          </p:txBody>
        </p:sp>
        <p:grpSp>
          <p:nvGrpSpPr>
            <p:cNvPr id="19" name="object 19"/>
            <p:cNvGrpSpPr/>
            <p:nvPr/>
          </p:nvGrpSpPr>
          <p:grpSpPr>
            <a:xfrm>
              <a:off x="6458222" y="3603769"/>
              <a:ext cx="769739" cy="169664"/>
              <a:chOff x="7017560" y="5125361"/>
              <a:chExt cx="1094740" cy="241300"/>
            </a:xfrm>
          </p:grpSpPr>
          <p:sp>
            <p:nvSpPr>
              <p:cNvPr id="20" name="object 20"/>
              <p:cNvSpPr/>
              <p:nvPr/>
            </p:nvSpPr>
            <p:spPr>
              <a:xfrm>
                <a:off x="7021867" y="5129669"/>
                <a:ext cx="1085850" cy="233045"/>
              </a:xfrm>
              <a:custGeom>
                <a:avLst/>
                <a:gdLst/>
                <a:ahLst/>
                <a:cxnLst/>
                <a:rect l="l" t="t" r="r" b="b"/>
                <a:pathLst>
                  <a:path w="1085850" h="233045">
                    <a:moveTo>
                      <a:pt x="785329" y="0"/>
                    </a:moveTo>
                    <a:lnTo>
                      <a:pt x="785329" y="58165"/>
                    </a:lnTo>
                    <a:lnTo>
                      <a:pt x="0" y="58165"/>
                    </a:lnTo>
                    <a:lnTo>
                      <a:pt x="0" y="174472"/>
                    </a:lnTo>
                    <a:lnTo>
                      <a:pt x="785329" y="174472"/>
                    </a:lnTo>
                    <a:lnTo>
                      <a:pt x="785329" y="232625"/>
                    </a:lnTo>
                    <a:lnTo>
                      <a:pt x="1085608" y="116319"/>
                    </a:lnTo>
                    <a:lnTo>
                      <a:pt x="785329" y="0"/>
                    </a:lnTo>
                    <a:close/>
                  </a:path>
                </a:pathLst>
              </a:custGeom>
              <a:solidFill>
                <a:srgbClr val="F4B183"/>
              </a:solidFill>
            </p:spPr>
            <p:txBody>
              <a:bodyPr wrap="square" lIns="0" tIns="0" rIns="0" bIns="0" rtlCol="0"/>
              <a:lstStyle/>
              <a:p>
                <a:endParaRPr sz="1266"/>
              </a:p>
            </p:txBody>
          </p:sp>
          <p:sp>
            <p:nvSpPr>
              <p:cNvPr id="21" name="object 21"/>
              <p:cNvSpPr/>
              <p:nvPr/>
            </p:nvSpPr>
            <p:spPr>
              <a:xfrm>
                <a:off x="7021867" y="5129669"/>
                <a:ext cx="1085850" cy="233045"/>
              </a:xfrm>
              <a:custGeom>
                <a:avLst/>
                <a:gdLst/>
                <a:ahLst/>
                <a:cxnLst/>
                <a:rect l="l" t="t" r="r" b="b"/>
                <a:pathLst>
                  <a:path w="1085850" h="233045">
                    <a:moveTo>
                      <a:pt x="0" y="58157"/>
                    </a:moveTo>
                    <a:lnTo>
                      <a:pt x="785322" y="58157"/>
                    </a:lnTo>
                    <a:lnTo>
                      <a:pt x="785322" y="0"/>
                    </a:lnTo>
                    <a:lnTo>
                      <a:pt x="1085603" y="116314"/>
                    </a:lnTo>
                    <a:lnTo>
                      <a:pt x="785322" y="232629"/>
                    </a:lnTo>
                    <a:lnTo>
                      <a:pt x="785322" y="174472"/>
                    </a:lnTo>
                    <a:lnTo>
                      <a:pt x="0" y="174472"/>
                    </a:lnTo>
                    <a:lnTo>
                      <a:pt x="0" y="58157"/>
                    </a:lnTo>
                    <a:close/>
                  </a:path>
                </a:pathLst>
              </a:custGeom>
              <a:ln w="8615">
                <a:solidFill>
                  <a:srgbClr val="FF7800"/>
                </a:solidFill>
              </a:ln>
            </p:spPr>
            <p:txBody>
              <a:bodyPr wrap="square" lIns="0" tIns="0" rIns="0" bIns="0" rtlCol="0"/>
              <a:lstStyle/>
              <a:p>
                <a:endParaRPr sz="1266"/>
              </a:p>
            </p:txBody>
          </p:sp>
        </p:grpSp>
        <p:sp>
          <p:nvSpPr>
            <p:cNvPr id="22" name="object 22"/>
            <p:cNvSpPr txBox="1"/>
            <p:nvPr/>
          </p:nvSpPr>
          <p:spPr>
            <a:xfrm>
              <a:off x="6510846" y="3304056"/>
              <a:ext cx="648295" cy="268179"/>
            </a:xfrm>
            <a:prstGeom prst="rect">
              <a:avLst/>
            </a:prstGeom>
          </p:spPr>
          <p:txBody>
            <a:bodyPr vert="horz" wrap="square" lIns="0" tIns="6251" rIns="0" bIns="0" rtlCol="0">
              <a:spAutoFit/>
            </a:bodyPr>
            <a:lstStyle/>
            <a:p>
              <a:pPr marL="26788" marR="3572" indent="-18305">
                <a:lnSpc>
                  <a:spcPct val="103600"/>
                </a:lnSpc>
                <a:spcBef>
                  <a:spcPts val="49"/>
                </a:spcBef>
              </a:pPr>
              <a:r>
                <a:rPr sz="844" b="1" spc="7" dirty="0">
                  <a:latin typeface="Times New Roman"/>
                  <a:cs typeface="Times New Roman"/>
                </a:rPr>
                <a:t>Cla</a:t>
              </a:r>
              <a:r>
                <a:rPr sz="844" b="1" dirty="0">
                  <a:latin typeface="Times New Roman"/>
                  <a:cs typeface="Times New Roman"/>
                </a:rPr>
                <a:t>ss</a:t>
              </a:r>
              <a:r>
                <a:rPr sz="844" b="1" spc="4" dirty="0">
                  <a:latin typeface="Times New Roman"/>
                  <a:cs typeface="Times New Roman"/>
                </a:rPr>
                <a:t>ification  subnetworks</a:t>
              </a:r>
              <a:endParaRPr sz="844">
                <a:latin typeface="Times New Roman"/>
                <a:cs typeface="Times New Roman"/>
              </a:endParaRPr>
            </a:p>
          </p:txBody>
        </p:sp>
        <p:grpSp>
          <p:nvGrpSpPr>
            <p:cNvPr id="23" name="object 23"/>
            <p:cNvGrpSpPr/>
            <p:nvPr/>
          </p:nvGrpSpPr>
          <p:grpSpPr>
            <a:xfrm>
              <a:off x="5967527" y="2065024"/>
              <a:ext cx="79028" cy="491133"/>
              <a:chOff x="6319682" y="2936923"/>
              <a:chExt cx="112395" cy="698500"/>
            </a:xfrm>
          </p:grpSpPr>
          <p:pic>
            <p:nvPicPr>
              <p:cNvPr id="24" name="object 24"/>
              <p:cNvPicPr/>
              <p:nvPr/>
            </p:nvPicPr>
            <p:blipFill>
              <a:blip r:embed="rId8" cstate="print"/>
              <a:stretch>
                <a:fillRect/>
              </a:stretch>
            </p:blipFill>
            <p:spPr>
              <a:xfrm>
                <a:off x="6323990" y="2941230"/>
                <a:ext cx="103390" cy="689279"/>
              </a:xfrm>
              <a:prstGeom prst="rect">
                <a:avLst/>
              </a:prstGeom>
            </p:spPr>
          </p:pic>
          <p:sp>
            <p:nvSpPr>
              <p:cNvPr id="25" name="object 25"/>
              <p:cNvSpPr/>
              <p:nvPr/>
            </p:nvSpPr>
            <p:spPr>
              <a:xfrm>
                <a:off x="6323990" y="2941231"/>
                <a:ext cx="103505" cy="689610"/>
              </a:xfrm>
              <a:custGeom>
                <a:avLst/>
                <a:gdLst/>
                <a:ahLst/>
                <a:cxnLst/>
                <a:rect l="l" t="t" r="r" b="b"/>
                <a:pathLst>
                  <a:path w="103504" h="689610">
                    <a:moveTo>
                      <a:pt x="0" y="34119"/>
                    </a:moveTo>
                    <a:lnTo>
                      <a:pt x="34119" y="0"/>
                    </a:lnTo>
                    <a:lnTo>
                      <a:pt x="103390" y="0"/>
                    </a:lnTo>
                    <a:lnTo>
                      <a:pt x="103390" y="655153"/>
                    </a:lnTo>
                    <a:lnTo>
                      <a:pt x="69271" y="689272"/>
                    </a:lnTo>
                    <a:lnTo>
                      <a:pt x="0" y="689272"/>
                    </a:lnTo>
                    <a:lnTo>
                      <a:pt x="0" y="34119"/>
                    </a:lnTo>
                    <a:close/>
                  </a:path>
                  <a:path w="103504" h="689610">
                    <a:moveTo>
                      <a:pt x="0" y="34119"/>
                    </a:moveTo>
                    <a:lnTo>
                      <a:pt x="69271" y="34119"/>
                    </a:lnTo>
                    <a:lnTo>
                      <a:pt x="103390" y="0"/>
                    </a:lnTo>
                  </a:path>
                  <a:path w="103504" h="689610">
                    <a:moveTo>
                      <a:pt x="69271" y="34119"/>
                    </a:moveTo>
                    <a:lnTo>
                      <a:pt x="69271" y="689272"/>
                    </a:lnTo>
                  </a:path>
                </a:pathLst>
              </a:custGeom>
              <a:ln w="8615">
                <a:solidFill>
                  <a:srgbClr val="000000"/>
                </a:solidFill>
              </a:ln>
            </p:spPr>
            <p:txBody>
              <a:bodyPr wrap="square" lIns="0" tIns="0" rIns="0" bIns="0" rtlCol="0"/>
              <a:lstStyle/>
              <a:p>
                <a:endParaRPr sz="1266"/>
              </a:p>
            </p:txBody>
          </p:sp>
        </p:grpSp>
        <p:grpSp>
          <p:nvGrpSpPr>
            <p:cNvPr id="26" name="object 26"/>
            <p:cNvGrpSpPr/>
            <p:nvPr/>
          </p:nvGrpSpPr>
          <p:grpSpPr>
            <a:xfrm>
              <a:off x="5967527" y="4142935"/>
              <a:ext cx="79028" cy="491133"/>
              <a:chOff x="6319682" y="5892175"/>
              <a:chExt cx="112395" cy="698500"/>
            </a:xfrm>
          </p:grpSpPr>
          <p:pic>
            <p:nvPicPr>
              <p:cNvPr id="27" name="object 27"/>
              <p:cNvPicPr/>
              <p:nvPr/>
            </p:nvPicPr>
            <p:blipFill>
              <a:blip r:embed="rId9" cstate="print"/>
              <a:stretch>
                <a:fillRect/>
              </a:stretch>
            </p:blipFill>
            <p:spPr>
              <a:xfrm>
                <a:off x="6323990" y="5896482"/>
                <a:ext cx="103390" cy="689279"/>
              </a:xfrm>
              <a:prstGeom prst="rect">
                <a:avLst/>
              </a:prstGeom>
            </p:spPr>
          </p:pic>
          <p:sp>
            <p:nvSpPr>
              <p:cNvPr id="28" name="object 28"/>
              <p:cNvSpPr/>
              <p:nvPr/>
            </p:nvSpPr>
            <p:spPr>
              <a:xfrm>
                <a:off x="6323990" y="5896483"/>
                <a:ext cx="103505" cy="689610"/>
              </a:xfrm>
              <a:custGeom>
                <a:avLst/>
                <a:gdLst/>
                <a:ahLst/>
                <a:cxnLst/>
                <a:rect l="l" t="t" r="r" b="b"/>
                <a:pathLst>
                  <a:path w="103504" h="689609">
                    <a:moveTo>
                      <a:pt x="0" y="34119"/>
                    </a:moveTo>
                    <a:lnTo>
                      <a:pt x="34119" y="0"/>
                    </a:lnTo>
                    <a:lnTo>
                      <a:pt x="103390" y="0"/>
                    </a:lnTo>
                    <a:lnTo>
                      <a:pt x="103390" y="655153"/>
                    </a:lnTo>
                    <a:lnTo>
                      <a:pt x="69271" y="689272"/>
                    </a:lnTo>
                    <a:lnTo>
                      <a:pt x="0" y="689272"/>
                    </a:lnTo>
                    <a:lnTo>
                      <a:pt x="0" y="34119"/>
                    </a:lnTo>
                    <a:close/>
                  </a:path>
                  <a:path w="103504" h="689609">
                    <a:moveTo>
                      <a:pt x="0" y="34119"/>
                    </a:moveTo>
                    <a:lnTo>
                      <a:pt x="69271" y="34119"/>
                    </a:lnTo>
                    <a:lnTo>
                      <a:pt x="103390" y="0"/>
                    </a:lnTo>
                  </a:path>
                  <a:path w="103504" h="689609">
                    <a:moveTo>
                      <a:pt x="69271" y="34119"/>
                    </a:moveTo>
                    <a:lnTo>
                      <a:pt x="69271" y="689272"/>
                    </a:lnTo>
                  </a:path>
                </a:pathLst>
              </a:custGeom>
              <a:ln w="8615">
                <a:solidFill>
                  <a:srgbClr val="2F528F"/>
                </a:solidFill>
              </a:ln>
            </p:spPr>
            <p:txBody>
              <a:bodyPr wrap="square" lIns="0" tIns="0" rIns="0" bIns="0" rtlCol="0"/>
              <a:lstStyle/>
              <a:p>
                <a:endParaRPr sz="1266"/>
              </a:p>
            </p:txBody>
          </p:sp>
        </p:grpSp>
        <p:grpSp>
          <p:nvGrpSpPr>
            <p:cNvPr id="29" name="object 29"/>
            <p:cNvGrpSpPr/>
            <p:nvPr/>
          </p:nvGrpSpPr>
          <p:grpSpPr>
            <a:xfrm>
              <a:off x="5967527" y="3446259"/>
              <a:ext cx="79028" cy="491133"/>
              <a:chOff x="6319682" y="4901346"/>
              <a:chExt cx="112395" cy="698500"/>
            </a:xfrm>
          </p:grpSpPr>
          <p:pic>
            <p:nvPicPr>
              <p:cNvPr id="30" name="object 30"/>
              <p:cNvPicPr/>
              <p:nvPr/>
            </p:nvPicPr>
            <p:blipFill>
              <a:blip r:embed="rId10" cstate="print"/>
              <a:stretch>
                <a:fillRect/>
              </a:stretch>
            </p:blipFill>
            <p:spPr>
              <a:xfrm>
                <a:off x="6323990" y="4905654"/>
                <a:ext cx="103390" cy="689279"/>
              </a:xfrm>
              <a:prstGeom prst="rect">
                <a:avLst/>
              </a:prstGeom>
            </p:spPr>
          </p:pic>
          <p:sp>
            <p:nvSpPr>
              <p:cNvPr id="31" name="object 31"/>
              <p:cNvSpPr/>
              <p:nvPr/>
            </p:nvSpPr>
            <p:spPr>
              <a:xfrm>
                <a:off x="6323990" y="4905654"/>
                <a:ext cx="103505" cy="689610"/>
              </a:xfrm>
              <a:custGeom>
                <a:avLst/>
                <a:gdLst/>
                <a:ahLst/>
                <a:cxnLst/>
                <a:rect l="l" t="t" r="r" b="b"/>
                <a:pathLst>
                  <a:path w="103504" h="689610">
                    <a:moveTo>
                      <a:pt x="0" y="34119"/>
                    </a:moveTo>
                    <a:lnTo>
                      <a:pt x="34119" y="0"/>
                    </a:lnTo>
                    <a:lnTo>
                      <a:pt x="103390" y="0"/>
                    </a:lnTo>
                    <a:lnTo>
                      <a:pt x="103390" y="655153"/>
                    </a:lnTo>
                    <a:lnTo>
                      <a:pt x="69271" y="689272"/>
                    </a:lnTo>
                    <a:lnTo>
                      <a:pt x="0" y="689272"/>
                    </a:lnTo>
                    <a:lnTo>
                      <a:pt x="0" y="34119"/>
                    </a:lnTo>
                    <a:close/>
                  </a:path>
                  <a:path w="103504" h="689610">
                    <a:moveTo>
                      <a:pt x="0" y="34119"/>
                    </a:moveTo>
                    <a:lnTo>
                      <a:pt x="69271" y="34119"/>
                    </a:lnTo>
                    <a:lnTo>
                      <a:pt x="103390" y="0"/>
                    </a:lnTo>
                  </a:path>
                  <a:path w="103504" h="689610">
                    <a:moveTo>
                      <a:pt x="69271" y="34119"/>
                    </a:moveTo>
                    <a:lnTo>
                      <a:pt x="69271" y="689272"/>
                    </a:lnTo>
                  </a:path>
                </a:pathLst>
              </a:custGeom>
              <a:ln w="8615">
                <a:solidFill>
                  <a:srgbClr val="FF7800"/>
                </a:solidFill>
              </a:ln>
            </p:spPr>
            <p:txBody>
              <a:bodyPr wrap="square" lIns="0" tIns="0" rIns="0" bIns="0" rtlCol="0"/>
              <a:lstStyle/>
              <a:p>
                <a:endParaRPr sz="1266"/>
              </a:p>
            </p:txBody>
          </p:sp>
        </p:grpSp>
        <p:grpSp>
          <p:nvGrpSpPr>
            <p:cNvPr id="32" name="object 32"/>
            <p:cNvGrpSpPr/>
            <p:nvPr/>
          </p:nvGrpSpPr>
          <p:grpSpPr>
            <a:xfrm>
              <a:off x="5967527" y="2755646"/>
              <a:ext cx="79028" cy="491133"/>
              <a:chOff x="6319682" y="3919141"/>
              <a:chExt cx="112395" cy="698500"/>
            </a:xfrm>
          </p:grpSpPr>
          <p:pic>
            <p:nvPicPr>
              <p:cNvPr id="33" name="object 33"/>
              <p:cNvPicPr/>
              <p:nvPr/>
            </p:nvPicPr>
            <p:blipFill>
              <a:blip r:embed="rId11" cstate="print"/>
              <a:stretch>
                <a:fillRect/>
              </a:stretch>
            </p:blipFill>
            <p:spPr>
              <a:xfrm>
                <a:off x="6323990" y="3923448"/>
                <a:ext cx="103390" cy="689267"/>
              </a:xfrm>
              <a:prstGeom prst="rect">
                <a:avLst/>
              </a:prstGeom>
            </p:spPr>
          </p:pic>
          <p:sp>
            <p:nvSpPr>
              <p:cNvPr id="34" name="object 34"/>
              <p:cNvSpPr/>
              <p:nvPr/>
            </p:nvSpPr>
            <p:spPr>
              <a:xfrm>
                <a:off x="6323990" y="3923448"/>
                <a:ext cx="103505" cy="689610"/>
              </a:xfrm>
              <a:custGeom>
                <a:avLst/>
                <a:gdLst/>
                <a:ahLst/>
                <a:cxnLst/>
                <a:rect l="l" t="t" r="r" b="b"/>
                <a:pathLst>
                  <a:path w="103504" h="689610">
                    <a:moveTo>
                      <a:pt x="0" y="34119"/>
                    </a:moveTo>
                    <a:lnTo>
                      <a:pt x="34119" y="0"/>
                    </a:lnTo>
                    <a:lnTo>
                      <a:pt x="103390" y="0"/>
                    </a:lnTo>
                    <a:lnTo>
                      <a:pt x="103390" y="655153"/>
                    </a:lnTo>
                    <a:lnTo>
                      <a:pt x="69271" y="689272"/>
                    </a:lnTo>
                    <a:lnTo>
                      <a:pt x="0" y="689272"/>
                    </a:lnTo>
                    <a:lnTo>
                      <a:pt x="0" y="34119"/>
                    </a:lnTo>
                    <a:close/>
                  </a:path>
                  <a:path w="103504" h="689610">
                    <a:moveTo>
                      <a:pt x="0" y="34119"/>
                    </a:moveTo>
                    <a:lnTo>
                      <a:pt x="69271" y="34119"/>
                    </a:lnTo>
                    <a:lnTo>
                      <a:pt x="103390" y="0"/>
                    </a:lnTo>
                  </a:path>
                  <a:path w="103504" h="689610">
                    <a:moveTo>
                      <a:pt x="69271" y="34119"/>
                    </a:moveTo>
                    <a:lnTo>
                      <a:pt x="69271" y="689272"/>
                    </a:lnTo>
                  </a:path>
                </a:pathLst>
              </a:custGeom>
              <a:ln w="8615">
                <a:solidFill>
                  <a:srgbClr val="FFC000"/>
                </a:solidFill>
              </a:ln>
            </p:spPr>
            <p:txBody>
              <a:bodyPr wrap="square" lIns="0" tIns="0" rIns="0" bIns="0" rtlCol="0"/>
              <a:lstStyle/>
              <a:p>
                <a:endParaRPr sz="1266"/>
              </a:p>
            </p:txBody>
          </p:sp>
        </p:grpSp>
        <p:grpSp>
          <p:nvGrpSpPr>
            <p:cNvPr id="35" name="object 35"/>
            <p:cNvGrpSpPr/>
            <p:nvPr/>
          </p:nvGrpSpPr>
          <p:grpSpPr>
            <a:xfrm>
              <a:off x="5597980" y="2258888"/>
              <a:ext cx="296912" cy="91082"/>
              <a:chOff x="5794105" y="3212640"/>
              <a:chExt cx="422275" cy="129539"/>
            </a:xfrm>
          </p:grpSpPr>
          <p:sp>
            <p:nvSpPr>
              <p:cNvPr id="36" name="object 36"/>
              <p:cNvSpPr/>
              <p:nvPr/>
            </p:nvSpPr>
            <p:spPr>
              <a:xfrm>
                <a:off x="5798413" y="3216948"/>
                <a:ext cx="414020" cy="120650"/>
              </a:xfrm>
              <a:custGeom>
                <a:avLst/>
                <a:gdLst/>
                <a:ahLst/>
                <a:cxnLst/>
                <a:rect l="l" t="t" r="r" b="b"/>
                <a:pathLst>
                  <a:path w="414020" h="120650">
                    <a:moveTo>
                      <a:pt x="257860" y="0"/>
                    </a:moveTo>
                    <a:lnTo>
                      <a:pt x="257860" y="30149"/>
                    </a:lnTo>
                    <a:lnTo>
                      <a:pt x="0" y="30149"/>
                    </a:lnTo>
                    <a:lnTo>
                      <a:pt x="0" y="90462"/>
                    </a:lnTo>
                    <a:lnTo>
                      <a:pt x="257860" y="90462"/>
                    </a:lnTo>
                    <a:lnTo>
                      <a:pt x="257860" y="120611"/>
                    </a:lnTo>
                    <a:lnTo>
                      <a:pt x="413562" y="60312"/>
                    </a:lnTo>
                    <a:lnTo>
                      <a:pt x="257860" y="0"/>
                    </a:lnTo>
                    <a:close/>
                  </a:path>
                </a:pathLst>
              </a:custGeom>
              <a:solidFill>
                <a:srgbClr val="4472C4"/>
              </a:solidFill>
            </p:spPr>
            <p:txBody>
              <a:bodyPr wrap="square" lIns="0" tIns="0" rIns="0" bIns="0" rtlCol="0"/>
              <a:lstStyle/>
              <a:p>
                <a:endParaRPr sz="1266"/>
              </a:p>
            </p:txBody>
          </p:sp>
          <p:sp>
            <p:nvSpPr>
              <p:cNvPr id="37" name="object 37"/>
              <p:cNvSpPr/>
              <p:nvPr/>
            </p:nvSpPr>
            <p:spPr>
              <a:xfrm>
                <a:off x="5798413" y="3216948"/>
                <a:ext cx="414020" cy="120650"/>
              </a:xfrm>
              <a:custGeom>
                <a:avLst/>
                <a:gdLst/>
                <a:ahLst/>
                <a:cxnLst/>
                <a:rect l="l" t="t" r="r" b="b"/>
                <a:pathLst>
                  <a:path w="414020" h="120650">
                    <a:moveTo>
                      <a:pt x="0" y="30155"/>
                    </a:moveTo>
                    <a:lnTo>
                      <a:pt x="257860" y="30155"/>
                    </a:lnTo>
                    <a:lnTo>
                      <a:pt x="257860" y="0"/>
                    </a:lnTo>
                    <a:lnTo>
                      <a:pt x="413563" y="60311"/>
                    </a:lnTo>
                    <a:lnTo>
                      <a:pt x="257860" y="120622"/>
                    </a:lnTo>
                    <a:lnTo>
                      <a:pt x="257860" y="90466"/>
                    </a:lnTo>
                    <a:lnTo>
                      <a:pt x="0" y="90466"/>
                    </a:lnTo>
                    <a:lnTo>
                      <a:pt x="0" y="30155"/>
                    </a:lnTo>
                    <a:close/>
                  </a:path>
                </a:pathLst>
              </a:custGeom>
              <a:ln w="8615">
                <a:solidFill>
                  <a:srgbClr val="2F528F"/>
                </a:solidFill>
              </a:ln>
            </p:spPr>
            <p:txBody>
              <a:bodyPr wrap="square" lIns="0" tIns="0" rIns="0" bIns="0" rtlCol="0"/>
              <a:lstStyle/>
              <a:p>
                <a:endParaRPr sz="1266"/>
              </a:p>
            </p:txBody>
          </p:sp>
        </p:grpSp>
        <p:grpSp>
          <p:nvGrpSpPr>
            <p:cNvPr id="38" name="object 38"/>
            <p:cNvGrpSpPr/>
            <p:nvPr/>
          </p:nvGrpSpPr>
          <p:grpSpPr>
            <a:xfrm>
              <a:off x="5597980" y="2955564"/>
              <a:ext cx="296912" cy="91082"/>
              <a:chOff x="5794105" y="4203468"/>
              <a:chExt cx="422275" cy="129539"/>
            </a:xfrm>
          </p:grpSpPr>
          <p:sp>
            <p:nvSpPr>
              <p:cNvPr id="39" name="object 39"/>
              <p:cNvSpPr/>
              <p:nvPr/>
            </p:nvSpPr>
            <p:spPr>
              <a:xfrm>
                <a:off x="5798413" y="4207776"/>
                <a:ext cx="414020" cy="120650"/>
              </a:xfrm>
              <a:custGeom>
                <a:avLst/>
                <a:gdLst/>
                <a:ahLst/>
                <a:cxnLst/>
                <a:rect l="l" t="t" r="r" b="b"/>
                <a:pathLst>
                  <a:path w="414020" h="120650">
                    <a:moveTo>
                      <a:pt x="257860" y="0"/>
                    </a:moveTo>
                    <a:lnTo>
                      <a:pt x="257860" y="30149"/>
                    </a:lnTo>
                    <a:lnTo>
                      <a:pt x="0" y="30149"/>
                    </a:lnTo>
                    <a:lnTo>
                      <a:pt x="0" y="90462"/>
                    </a:lnTo>
                    <a:lnTo>
                      <a:pt x="257860" y="90462"/>
                    </a:lnTo>
                    <a:lnTo>
                      <a:pt x="257860" y="120611"/>
                    </a:lnTo>
                    <a:lnTo>
                      <a:pt x="413562" y="60299"/>
                    </a:lnTo>
                    <a:lnTo>
                      <a:pt x="257860" y="0"/>
                    </a:lnTo>
                    <a:close/>
                  </a:path>
                </a:pathLst>
              </a:custGeom>
              <a:solidFill>
                <a:srgbClr val="4472C4"/>
              </a:solidFill>
            </p:spPr>
            <p:txBody>
              <a:bodyPr wrap="square" lIns="0" tIns="0" rIns="0" bIns="0" rtlCol="0"/>
              <a:lstStyle/>
              <a:p>
                <a:endParaRPr sz="1266"/>
              </a:p>
            </p:txBody>
          </p:sp>
          <p:sp>
            <p:nvSpPr>
              <p:cNvPr id="40" name="object 40"/>
              <p:cNvSpPr/>
              <p:nvPr/>
            </p:nvSpPr>
            <p:spPr>
              <a:xfrm>
                <a:off x="5798413" y="4207776"/>
                <a:ext cx="414020" cy="120650"/>
              </a:xfrm>
              <a:custGeom>
                <a:avLst/>
                <a:gdLst/>
                <a:ahLst/>
                <a:cxnLst/>
                <a:rect l="l" t="t" r="r" b="b"/>
                <a:pathLst>
                  <a:path w="414020" h="120650">
                    <a:moveTo>
                      <a:pt x="0" y="30155"/>
                    </a:moveTo>
                    <a:lnTo>
                      <a:pt x="257860" y="30155"/>
                    </a:lnTo>
                    <a:lnTo>
                      <a:pt x="257860" y="0"/>
                    </a:lnTo>
                    <a:lnTo>
                      <a:pt x="413563" y="60311"/>
                    </a:lnTo>
                    <a:lnTo>
                      <a:pt x="257860" y="120622"/>
                    </a:lnTo>
                    <a:lnTo>
                      <a:pt x="257860" y="90466"/>
                    </a:lnTo>
                    <a:lnTo>
                      <a:pt x="0" y="90466"/>
                    </a:lnTo>
                    <a:lnTo>
                      <a:pt x="0" y="30155"/>
                    </a:lnTo>
                    <a:close/>
                  </a:path>
                </a:pathLst>
              </a:custGeom>
              <a:ln w="8615">
                <a:solidFill>
                  <a:srgbClr val="2F528F"/>
                </a:solidFill>
              </a:ln>
            </p:spPr>
            <p:txBody>
              <a:bodyPr wrap="square" lIns="0" tIns="0" rIns="0" bIns="0" rtlCol="0"/>
              <a:lstStyle/>
              <a:p>
                <a:endParaRPr sz="1266"/>
              </a:p>
            </p:txBody>
          </p:sp>
        </p:grpSp>
        <p:grpSp>
          <p:nvGrpSpPr>
            <p:cNvPr id="41" name="object 41"/>
            <p:cNvGrpSpPr/>
            <p:nvPr/>
          </p:nvGrpSpPr>
          <p:grpSpPr>
            <a:xfrm>
              <a:off x="5597980" y="3646177"/>
              <a:ext cx="296912" cy="97334"/>
              <a:chOff x="5794105" y="5185674"/>
              <a:chExt cx="422275" cy="138430"/>
            </a:xfrm>
          </p:grpSpPr>
          <p:sp>
            <p:nvSpPr>
              <p:cNvPr id="42" name="object 42"/>
              <p:cNvSpPr/>
              <p:nvPr/>
            </p:nvSpPr>
            <p:spPr>
              <a:xfrm>
                <a:off x="5798413" y="5189982"/>
                <a:ext cx="414020" cy="129539"/>
              </a:xfrm>
              <a:custGeom>
                <a:avLst/>
                <a:gdLst/>
                <a:ahLst/>
                <a:cxnLst/>
                <a:rect l="l" t="t" r="r" b="b"/>
                <a:pathLst>
                  <a:path w="414020" h="129539">
                    <a:moveTo>
                      <a:pt x="246735" y="0"/>
                    </a:moveTo>
                    <a:lnTo>
                      <a:pt x="246735" y="32308"/>
                    </a:lnTo>
                    <a:lnTo>
                      <a:pt x="0" y="32308"/>
                    </a:lnTo>
                    <a:lnTo>
                      <a:pt x="0" y="96926"/>
                    </a:lnTo>
                    <a:lnTo>
                      <a:pt x="246735" y="96926"/>
                    </a:lnTo>
                    <a:lnTo>
                      <a:pt x="246735" y="129235"/>
                    </a:lnTo>
                    <a:lnTo>
                      <a:pt x="413562" y="64617"/>
                    </a:lnTo>
                    <a:lnTo>
                      <a:pt x="246735" y="0"/>
                    </a:lnTo>
                    <a:close/>
                  </a:path>
                </a:pathLst>
              </a:custGeom>
              <a:solidFill>
                <a:srgbClr val="4472C4"/>
              </a:solidFill>
            </p:spPr>
            <p:txBody>
              <a:bodyPr wrap="square" lIns="0" tIns="0" rIns="0" bIns="0" rtlCol="0"/>
              <a:lstStyle/>
              <a:p>
                <a:endParaRPr sz="1266"/>
              </a:p>
            </p:txBody>
          </p:sp>
          <p:sp>
            <p:nvSpPr>
              <p:cNvPr id="43" name="object 43"/>
              <p:cNvSpPr/>
              <p:nvPr/>
            </p:nvSpPr>
            <p:spPr>
              <a:xfrm>
                <a:off x="5798413" y="5189982"/>
                <a:ext cx="414020" cy="129539"/>
              </a:xfrm>
              <a:custGeom>
                <a:avLst/>
                <a:gdLst/>
                <a:ahLst/>
                <a:cxnLst/>
                <a:rect l="l" t="t" r="r" b="b"/>
                <a:pathLst>
                  <a:path w="414020" h="129539">
                    <a:moveTo>
                      <a:pt x="0" y="32309"/>
                    </a:moveTo>
                    <a:lnTo>
                      <a:pt x="246738" y="32309"/>
                    </a:lnTo>
                    <a:lnTo>
                      <a:pt x="246738" y="0"/>
                    </a:lnTo>
                    <a:lnTo>
                      <a:pt x="413563" y="64619"/>
                    </a:lnTo>
                    <a:lnTo>
                      <a:pt x="246738" y="129238"/>
                    </a:lnTo>
                    <a:lnTo>
                      <a:pt x="246738" y="96928"/>
                    </a:lnTo>
                    <a:lnTo>
                      <a:pt x="0" y="96928"/>
                    </a:lnTo>
                    <a:lnTo>
                      <a:pt x="0" y="32309"/>
                    </a:lnTo>
                    <a:close/>
                  </a:path>
                </a:pathLst>
              </a:custGeom>
              <a:ln w="8615">
                <a:solidFill>
                  <a:srgbClr val="2F528F"/>
                </a:solidFill>
              </a:ln>
            </p:spPr>
            <p:txBody>
              <a:bodyPr wrap="square" lIns="0" tIns="0" rIns="0" bIns="0" rtlCol="0"/>
              <a:lstStyle/>
              <a:p>
                <a:endParaRPr sz="1266"/>
              </a:p>
            </p:txBody>
          </p:sp>
        </p:grpSp>
        <p:grpSp>
          <p:nvGrpSpPr>
            <p:cNvPr id="44" name="object 44"/>
            <p:cNvGrpSpPr/>
            <p:nvPr/>
          </p:nvGrpSpPr>
          <p:grpSpPr>
            <a:xfrm>
              <a:off x="5967527" y="4833557"/>
              <a:ext cx="79028" cy="491133"/>
              <a:chOff x="6319682" y="6874392"/>
              <a:chExt cx="112395" cy="698500"/>
            </a:xfrm>
          </p:grpSpPr>
          <p:pic>
            <p:nvPicPr>
              <p:cNvPr id="45" name="object 45"/>
              <p:cNvPicPr/>
              <p:nvPr/>
            </p:nvPicPr>
            <p:blipFill>
              <a:blip r:embed="rId12" cstate="print"/>
              <a:stretch>
                <a:fillRect/>
              </a:stretch>
            </p:blipFill>
            <p:spPr>
              <a:xfrm>
                <a:off x="6323990" y="6878700"/>
                <a:ext cx="103390" cy="689267"/>
              </a:xfrm>
              <a:prstGeom prst="rect">
                <a:avLst/>
              </a:prstGeom>
            </p:spPr>
          </p:pic>
          <p:sp>
            <p:nvSpPr>
              <p:cNvPr id="46" name="object 46"/>
              <p:cNvSpPr/>
              <p:nvPr/>
            </p:nvSpPr>
            <p:spPr>
              <a:xfrm>
                <a:off x="6323990" y="6878700"/>
                <a:ext cx="103505" cy="689610"/>
              </a:xfrm>
              <a:custGeom>
                <a:avLst/>
                <a:gdLst/>
                <a:ahLst/>
                <a:cxnLst/>
                <a:rect l="l" t="t" r="r" b="b"/>
                <a:pathLst>
                  <a:path w="103504" h="689609">
                    <a:moveTo>
                      <a:pt x="0" y="34119"/>
                    </a:moveTo>
                    <a:lnTo>
                      <a:pt x="34119" y="0"/>
                    </a:lnTo>
                    <a:lnTo>
                      <a:pt x="103390" y="0"/>
                    </a:lnTo>
                    <a:lnTo>
                      <a:pt x="103390" y="655153"/>
                    </a:lnTo>
                    <a:lnTo>
                      <a:pt x="69271" y="689272"/>
                    </a:lnTo>
                    <a:lnTo>
                      <a:pt x="0" y="689272"/>
                    </a:lnTo>
                    <a:lnTo>
                      <a:pt x="0" y="34119"/>
                    </a:lnTo>
                    <a:close/>
                  </a:path>
                  <a:path w="103504" h="689609">
                    <a:moveTo>
                      <a:pt x="0" y="34119"/>
                    </a:moveTo>
                    <a:lnTo>
                      <a:pt x="69271" y="34119"/>
                    </a:lnTo>
                    <a:lnTo>
                      <a:pt x="103390" y="0"/>
                    </a:lnTo>
                  </a:path>
                  <a:path w="103504" h="689609">
                    <a:moveTo>
                      <a:pt x="69271" y="34119"/>
                    </a:moveTo>
                    <a:lnTo>
                      <a:pt x="69271" y="689272"/>
                    </a:lnTo>
                  </a:path>
                </a:pathLst>
              </a:custGeom>
              <a:ln w="8615">
                <a:solidFill>
                  <a:srgbClr val="2F528F"/>
                </a:solidFill>
              </a:ln>
            </p:spPr>
            <p:txBody>
              <a:bodyPr wrap="square" lIns="0" tIns="0" rIns="0" bIns="0" rtlCol="0"/>
              <a:lstStyle/>
              <a:p>
                <a:endParaRPr sz="1266"/>
              </a:p>
            </p:txBody>
          </p:sp>
        </p:grpSp>
        <p:sp>
          <p:nvSpPr>
            <p:cNvPr id="47" name="object 47"/>
            <p:cNvSpPr txBox="1"/>
            <p:nvPr/>
          </p:nvSpPr>
          <p:spPr>
            <a:xfrm>
              <a:off x="3680323" y="4885210"/>
              <a:ext cx="1290340" cy="140728"/>
            </a:xfrm>
            <a:prstGeom prst="rect">
              <a:avLst/>
            </a:prstGeom>
          </p:spPr>
          <p:txBody>
            <a:bodyPr vert="horz" wrap="square" lIns="0" tIns="10716" rIns="0" bIns="0" rtlCol="0">
              <a:spAutoFit/>
            </a:bodyPr>
            <a:lstStyle/>
            <a:p>
              <a:pPr marL="8929">
                <a:spcBef>
                  <a:spcPts val="84"/>
                </a:spcBef>
              </a:pPr>
              <a:r>
                <a:rPr sz="844" b="1" spc="4" dirty="0">
                  <a:latin typeface="Times New Roman"/>
                  <a:cs typeface="Times New Roman"/>
                </a:rPr>
                <a:t>Object-level</a:t>
              </a:r>
              <a:r>
                <a:rPr sz="844" b="1" spc="18" dirty="0">
                  <a:latin typeface="Times New Roman"/>
                  <a:cs typeface="Times New Roman"/>
                </a:rPr>
                <a:t> </a:t>
              </a:r>
              <a:r>
                <a:rPr sz="844" b="1" spc="4" dirty="0">
                  <a:latin typeface="Times New Roman"/>
                  <a:cs typeface="Times New Roman"/>
                </a:rPr>
                <a:t>representation</a:t>
              </a:r>
              <a:endParaRPr sz="844">
                <a:latin typeface="Times New Roman"/>
                <a:cs typeface="Times New Roman"/>
              </a:endParaRPr>
            </a:p>
          </p:txBody>
        </p:sp>
        <p:grpSp>
          <p:nvGrpSpPr>
            <p:cNvPr id="48" name="object 48"/>
            <p:cNvGrpSpPr/>
            <p:nvPr/>
          </p:nvGrpSpPr>
          <p:grpSpPr>
            <a:xfrm>
              <a:off x="7348755" y="2943445"/>
              <a:ext cx="91082" cy="91082"/>
              <a:chOff x="8284095" y="4186233"/>
              <a:chExt cx="129539" cy="129539"/>
            </a:xfrm>
          </p:grpSpPr>
          <p:pic>
            <p:nvPicPr>
              <p:cNvPr id="49" name="object 49"/>
              <p:cNvPicPr/>
              <p:nvPr/>
            </p:nvPicPr>
            <p:blipFill>
              <a:blip r:embed="rId13" cstate="print"/>
              <a:stretch>
                <a:fillRect/>
              </a:stretch>
            </p:blipFill>
            <p:spPr>
              <a:xfrm>
                <a:off x="8284095" y="4186233"/>
                <a:ext cx="129239" cy="129239"/>
              </a:xfrm>
              <a:prstGeom prst="rect">
                <a:avLst/>
              </a:prstGeom>
            </p:spPr>
          </p:pic>
          <p:pic>
            <p:nvPicPr>
              <p:cNvPr id="50" name="object 50"/>
              <p:cNvPicPr/>
              <p:nvPr/>
            </p:nvPicPr>
            <p:blipFill>
              <a:blip r:embed="rId14" cstate="print"/>
              <a:stretch>
                <a:fillRect/>
              </a:stretch>
            </p:blipFill>
            <p:spPr>
              <a:xfrm>
                <a:off x="8292713" y="4194855"/>
                <a:ext cx="86159" cy="86159"/>
              </a:xfrm>
              <a:prstGeom prst="rect">
                <a:avLst/>
              </a:prstGeom>
            </p:spPr>
          </p:pic>
        </p:grpSp>
        <p:sp>
          <p:nvSpPr>
            <p:cNvPr id="51" name="object 51"/>
            <p:cNvSpPr txBox="1"/>
            <p:nvPr/>
          </p:nvSpPr>
          <p:spPr>
            <a:xfrm>
              <a:off x="7486807" y="2898166"/>
              <a:ext cx="854125" cy="405929"/>
            </a:xfrm>
            <a:prstGeom prst="rect">
              <a:avLst/>
            </a:prstGeom>
          </p:spPr>
          <p:txBody>
            <a:bodyPr vert="horz" wrap="square" lIns="0" tIns="10716" rIns="0" bIns="0" rtlCol="0">
              <a:spAutoFit/>
            </a:bodyPr>
            <a:lstStyle/>
            <a:p>
              <a:pPr marL="8929">
                <a:spcBef>
                  <a:spcPts val="84"/>
                </a:spcBef>
              </a:pPr>
              <a:r>
                <a:rPr sz="844" spc="7" dirty="0">
                  <a:latin typeface="Times New Roman"/>
                  <a:cs typeface="Times New Roman"/>
                </a:rPr>
                <a:t>Common</a:t>
              </a:r>
              <a:r>
                <a:rPr sz="844" dirty="0">
                  <a:latin typeface="Times New Roman"/>
                  <a:cs typeface="Times New Roman"/>
                </a:rPr>
                <a:t> </a:t>
              </a:r>
              <a:r>
                <a:rPr sz="844" spc="4" dirty="0">
                  <a:latin typeface="Times New Roman"/>
                  <a:cs typeface="Times New Roman"/>
                </a:rPr>
                <a:t>Raven</a:t>
              </a:r>
              <a:endParaRPr sz="844">
                <a:latin typeface="Times New Roman"/>
                <a:cs typeface="Times New Roman"/>
              </a:endParaRPr>
            </a:p>
            <a:p>
              <a:pPr>
                <a:spcBef>
                  <a:spcPts val="28"/>
                </a:spcBef>
              </a:pPr>
              <a:endParaRPr sz="879">
                <a:latin typeface="Times New Roman"/>
                <a:cs typeface="Times New Roman"/>
              </a:endParaRPr>
            </a:p>
            <a:p>
              <a:pPr marL="8929"/>
              <a:r>
                <a:rPr sz="844" spc="4" dirty="0">
                  <a:latin typeface="Times New Roman"/>
                  <a:cs typeface="Times New Roman"/>
                </a:rPr>
                <a:t>Cape</a:t>
              </a:r>
              <a:r>
                <a:rPr sz="844" spc="7" dirty="0">
                  <a:latin typeface="Times New Roman"/>
                  <a:cs typeface="Times New Roman"/>
                </a:rPr>
                <a:t> May</a:t>
              </a:r>
              <a:r>
                <a:rPr sz="844" spc="-32" dirty="0">
                  <a:latin typeface="Times New Roman"/>
                  <a:cs typeface="Times New Roman"/>
                </a:rPr>
                <a:t> </a:t>
              </a:r>
              <a:r>
                <a:rPr sz="844" spc="4" dirty="0">
                  <a:latin typeface="Times New Roman"/>
                  <a:cs typeface="Times New Roman"/>
                </a:rPr>
                <a:t>Warbler</a:t>
              </a:r>
              <a:endParaRPr sz="844">
                <a:latin typeface="Times New Roman"/>
                <a:cs typeface="Times New Roman"/>
              </a:endParaRPr>
            </a:p>
          </p:txBody>
        </p:sp>
        <p:grpSp>
          <p:nvGrpSpPr>
            <p:cNvPr id="52" name="object 52"/>
            <p:cNvGrpSpPr/>
            <p:nvPr/>
          </p:nvGrpSpPr>
          <p:grpSpPr>
            <a:xfrm>
              <a:off x="7348755" y="3203942"/>
              <a:ext cx="91082" cy="91082"/>
              <a:chOff x="8284095" y="4556717"/>
              <a:chExt cx="129539" cy="129539"/>
            </a:xfrm>
          </p:grpSpPr>
          <p:pic>
            <p:nvPicPr>
              <p:cNvPr id="53" name="object 53"/>
              <p:cNvPicPr/>
              <p:nvPr/>
            </p:nvPicPr>
            <p:blipFill>
              <a:blip r:embed="rId13" cstate="print"/>
              <a:stretch>
                <a:fillRect/>
              </a:stretch>
            </p:blipFill>
            <p:spPr>
              <a:xfrm>
                <a:off x="8284095" y="4556717"/>
                <a:ext cx="129239" cy="129239"/>
              </a:xfrm>
              <a:prstGeom prst="rect">
                <a:avLst/>
              </a:prstGeom>
            </p:spPr>
          </p:pic>
          <p:pic>
            <p:nvPicPr>
              <p:cNvPr id="54" name="object 54"/>
              <p:cNvPicPr/>
              <p:nvPr/>
            </p:nvPicPr>
            <p:blipFill>
              <a:blip r:embed="rId14" cstate="print"/>
              <a:stretch>
                <a:fillRect/>
              </a:stretch>
            </p:blipFill>
            <p:spPr>
              <a:xfrm>
                <a:off x="8292713" y="4565327"/>
                <a:ext cx="86159" cy="86159"/>
              </a:xfrm>
              <a:prstGeom prst="rect">
                <a:avLst/>
              </a:prstGeom>
            </p:spPr>
          </p:pic>
        </p:grpSp>
        <p:grpSp>
          <p:nvGrpSpPr>
            <p:cNvPr id="55" name="object 55"/>
            <p:cNvGrpSpPr/>
            <p:nvPr/>
          </p:nvGrpSpPr>
          <p:grpSpPr>
            <a:xfrm>
              <a:off x="7348755" y="3464439"/>
              <a:ext cx="91082" cy="91082"/>
              <a:chOff x="8284095" y="4927202"/>
              <a:chExt cx="129539" cy="129539"/>
            </a:xfrm>
          </p:grpSpPr>
          <p:pic>
            <p:nvPicPr>
              <p:cNvPr id="56" name="object 56"/>
              <p:cNvPicPr/>
              <p:nvPr/>
            </p:nvPicPr>
            <p:blipFill>
              <a:blip r:embed="rId13" cstate="print"/>
              <a:stretch>
                <a:fillRect/>
              </a:stretch>
            </p:blipFill>
            <p:spPr>
              <a:xfrm>
                <a:off x="8284095" y="4927202"/>
                <a:ext cx="129239" cy="129239"/>
              </a:xfrm>
              <a:prstGeom prst="rect">
                <a:avLst/>
              </a:prstGeom>
            </p:spPr>
          </p:pic>
          <p:pic>
            <p:nvPicPr>
              <p:cNvPr id="57" name="object 57"/>
              <p:cNvPicPr/>
              <p:nvPr/>
            </p:nvPicPr>
            <p:blipFill>
              <a:blip r:embed="rId14" cstate="print"/>
              <a:stretch>
                <a:fillRect/>
              </a:stretch>
            </p:blipFill>
            <p:spPr>
              <a:xfrm>
                <a:off x="8292713" y="4935811"/>
                <a:ext cx="86159" cy="86159"/>
              </a:xfrm>
              <a:prstGeom prst="rect">
                <a:avLst/>
              </a:prstGeom>
            </p:spPr>
          </p:pic>
        </p:grpSp>
        <p:sp>
          <p:nvSpPr>
            <p:cNvPr id="58" name="object 58"/>
            <p:cNvSpPr txBox="1"/>
            <p:nvPr/>
          </p:nvSpPr>
          <p:spPr>
            <a:xfrm>
              <a:off x="7486807" y="3419158"/>
              <a:ext cx="642045" cy="140728"/>
            </a:xfrm>
            <a:prstGeom prst="rect">
              <a:avLst/>
            </a:prstGeom>
          </p:spPr>
          <p:txBody>
            <a:bodyPr vert="horz" wrap="square" lIns="0" tIns="10716" rIns="0" bIns="0" rtlCol="0">
              <a:spAutoFit/>
            </a:bodyPr>
            <a:lstStyle/>
            <a:p>
              <a:pPr marL="8929">
                <a:spcBef>
                  <a:spcPts val="84"/>
                </a:spcBef>
              </a:pPr>
              <a:r>
                <a:rPr sz="844" spc="7" dirty="0">
                  <a:latin typeface="Times New Roman"/>
                  <a:cs typeface="Times New Roman"/>
                </a:rPr>
                <a:t>Horned</a:t>
              </a:r>
              <a:r>
                <a:rPr sz="844" spc="-28" dirty="0">
                  <a:latin typeface="Times New Roman"/>
                  <a:cs typeface="Times New Roman"/>
                </a:rPr>
                <a:t> </a:t>
              </a:r>
              <a:r>
                <a:rPr sz="844" spc="7" dirty="0">
                  <a:latin typeface="Times New Roman"/>
                  <a:cs typeface="Times New Roman"/>
                </a:rPr>
                <a:t>Grebe</a:t>
              </a:r>
              <a:endParaRPr sz="844">
                <a:latin typeface="Times New Roman"/>
                <a:cs typeface="Times New Roman"/>
              </a:endParaRPr>
            </a:p>
          </p:txBody>
        </p:sp>
        <p:grpSp>
          <p:nvGrpSpPr>
            <p:cNvPr id="59" name="object 59"/>
            <p:cNvGrpSpPr/>
            <p:nvPr/>
          </p:nvGrpSpPr>
          <p:grpSpPr>
            <a:xfrm>
              <a:off x="7348755" y="3724936"/>
              <a:ext cx="91082" cy="91082"/>
              <a:chOff x="8284095" y="5297686"/>
              <a:chExt cx="129539" cy="129539"/>
            </a:xfrm>
          </p:grpSpPr>
          <p:pic>
            <p:nvPicPr>
              <p:cNvPr id="60" name="object 60"/>
              <p:cNvPicPr/>
              <p:nvPr/>
            </p:nvPicPr>
            <p:blipFill>
              <a:blip r:embed="rId13" cstate="print"/>
              <a:stretch>
                <a:fillRect/>
              </a:stretch>
            </p:blipFill>
            <p:spPr>
              <a:xfrm>
                <a:off x="8284095" y="5297686"/>
                <a:ext cx="129239" cy="129239"/>
              </a:xfrm>
              <a:prstGeom prst="rect">
                <a:avLst/>
              </a:prstGeom>
            </p:spPr>
          </p:pic>
          <p:pic>
            <p:nvPicPr>
              <p:cNvPr id="61" name="object 61"/>
              <p:cNvPicPr/>
              <p:nvPr/>
            </p:nvPicPr>
            <p:blipFill>
              <a:blip r:embed="rId15" cstate="print"/>
              <a:stretch>
                <a:fillRect/>
              </a:stretch>
            </p:blipFill>
            <p:spPr>
              <a:xfrm>
                <a:off x="8292713" y="5306295"/>
                <a:ext cx="86159" cy="86159"/>
              </a:xfrm>
              <a:prstGeom prst="rect">
                <a:avLst/>
              </a:prstGeom>
            </p:spPr>
          </p:pic>
        </p:grpSp>
        <p:sp>
          <p:nvSpPr>
            <p:cNvPr id="62" name="object 62"/>
            <p:cNvSpPr txBox="1"/>
            <p:nvPr/>
          </p:nvSpPr>
          <p:spPr>
            <a:xfrm>
              <a:off x="7486807" y="3679654"/>
              <a:ext cx="811709" cy="140728"/>
            </a:xfrm>
            <a:prstGeom prst="rect">
              <a:avLst/>
            </a:prstGeom>
          </p:spPr>
          <p:txBody>
            <a:bodyPr vert="horz" wrap="square" lIns="0" tIns="10716" rIns="0" bIns="0" rtlCol="0">
              <a:spAutoFit/>
            </a:bodyPr>
            <a:lstStyle/>
            <a:p>
              <a:pPr marL="8929">
                <a:spcBef>
                  <a:spcPts val="84"/>
                </a:spcBef>
              </a:pPr>
              <a:r>
                <a:rPr sz="844" b="1" u="heavy" spc="4" dirty="0">
                  <a:solidFill>
                    <a:srgbClr val="00B050"/>
                  </a:solidFill>
                  <a:uFill>
                    <a:solidFill>
                      <a:srgbClr val="00B050"/>
                    </a:solidFill>
                  </a:uFill>
                  <a:latin typeface="Times New Roman"/>
                  <a:cs typeface="Times New Roman"/>
                </a:rPr>
                <a:t>Baltimore Oriole</a:t>
              </a:r>
              <a:endParaRPr sz="844">
                <a:latin typeface="Times New Roman"/>
                <a:cs typeface="Times New Roman"/>
              </a:endParaRPr>
            </a:p>
          </p:txBody>
        </p:sp>
        <p:grpSp>
          <p:nvGrpSpPr>
            <p:cNvPr id="63" name="object 63"/>
            <p:cNvGrpSpPr/>
            <p:nvPr/>
          </p:nvGrpSpPr>
          <p:grpSpPr>
            <a:xfrm>
              <a:off x="7348755" y="4185346"/>
              <a:ext cx="91082" cy="97334"/>
              <a:chOff x="8284095" y="5952493"/>
              <a:chExt cx="129539" cy="138430"/>
            </a:xfrm>
          </p:grpSpPr>
          <p:pic>
            <p:nvPicPr>
              <p:cNvPr id="64" name="object 64"/>
              <p:cNvPicPr/>
              <p:nvPr/>
            </p:nvPicPr>
            <p:blipFill>
              <a:blip r:embed="rId16" cstate="print"/>
              <a:stretch>
                <a:fillRect/>
              </a:stretch>
            </p:blipFill>
            <p:spPr>
              <a:xfrm>
                <a:off x="8284095" y="5952493"/>
                <a:ext cx="129239" cy="137854"/>
              </a:xfrm>
              <a:prstGeom prst="rect">
                <a:avLst/>
              </a:prstGeom>
            </p:spPr>
          </p:pic>
          <p:pic>
            <p:nvPicPr>
              <p:cNvPr id="65" name="object 65"/>
              <p:cNvPicPr/>
              <p:nvPr/>
            </p:nvPicPr>
            <p:blipFill>
              <a:blip r:embed="rId17" cstate="print"/>
              <a:stretch>
                <a:fillRect/>
              </a:stretch>
            </p:blipFill>
            <p:spPr>
              <a:xfrm>
                <a:off x="8292713" y="5961107"/>
                <a:ext cx="86159" cy="94774"/>
              </a:xfrm>
              <a:prstGeom prst="rect">
                <a:avLst/>
              </a:prstGeom>
            </p:spPr>
          </p:pic>
        </p:grpSp>
        <p:sp>
          <p:nvSpPr>
            <p:cNvPr id="66" name="object 66"/>
            <p:cNvSpPr txBox="1"/>
            <p:nvPr/>
          </p:nvSpPr>
          <p:spPr>
            <a:xfrm>
              <a:off x="7486807" y="4146124"/>
              <a:ext cx="750987" cy="405929"/>
            </a:xfrm>
            <a:prstGeom prst="rect">
              <a:avLst/>
            </a:prstGeom>
          </p:spPr>
          <p:txBody>
            <a:bodyPr vert="horz" wrap="square" lIns="0" tIns="10716" rIns="0" bIns="0" rtlCol="0">
              <a:spAutoFit/>
            </a:bodyPr>
            <a:lstStyle/>
            <a:p>
              <a:pPr marL="8929">
                <a:spcBef>
                  <a:spcPts val="84"/>
                </a:spcBef>
              </a:pPr>
              <a:r>
                <a:rPr sz="844" spc="4" dirty="0">
                  <a:latin typeface="Times New Roman"/>
                  <a:cs typeface="Times New Roman"/>
                </a:rPr>
                <a:t>House</a:t>
              </a:r>
              <a:r>
                <a:rPr sz="844" dirty="0">
                  <a:latin typeface="Times New Roman"/>
                  <a:cs typeface="Times New Roman"/>
                </a:rPr>
                <a:t> </a:t>
              </a:r>
              <a:r>
                <a:rPr sz="844" spc="7" dirty="0">
                  <a:latin typeface="Times New Roman"/>
                  <a:cs typeface="Times New Roman"/>
                </a:rPr>
                <a:t>Wren</a:t>
              </a:r>
              <a:endParaRPr sz="844">
                <a:latin typeface="Times New Roman"/>
                <a:cs typeface="Times New Roman"/>
              </a:endParaRPr>
            </a:p>
            <a:p>
              <a:pPr>
                <a:spcBef>
                  <a:spcPts val="28"/>
                </a:spcBef>
              </a:pPr>
              <a:endParaRPr sz="879">
                <a:latin typeface="Times New Roman"/>
                <a:cs typeface="Times New Roman"/>
              </a:endParaRPr>
            </a:p>
            <a:p>
              <a:pPr marL="8929"/>
              <a:r>
                <a:rPr sz="844" spc="7" dirty="0">
                  <a:latin typeface="Times New Roman"/>
                  <a:cs typeface="Times New Roman"/>
                </a:rPr>
                <a:t>Dark</a:t>
              </a:r>
              <a:r>
                <a:rPr sz="844" spc="-4" dirty="0">
                  <a:latin typeface="Times New Roman"/>
                  <a:cs typeface="Times New Roman"/>
                </a:rPr>
                <a:t> </a:t>
              </a:r>
              <a:r>
                <a:rPr sz="844" spc="7" dirty="0">
                  <a:latin typeface="Times New Roman"/>
                  <a:cs typeface="Times New Roman"/>
                </a:rPr>
                <a:t>eyed</a:t>
              </a:r>
              <a:r>
                <a:rPr sz="844" spc="-42" dirty="0">
                  <a:latin typeface="Times New Roman"/>
                  <a:cs typeface="Times New Roman"/>
                </a:rPr>
                <a:t> </a:t>
              </a:r>
              <a:r>
                <a:rPr sz="844" spc="4" dirty="0">
                  <a:latin typeface="Times New Roman"/>
                  <a:cs typeface="Times New Roman"/>
                </a:rPr>
                <a:t>Junco</a:t>
              </a:r>
              <a:endParaRPr sz="844">
                <a:latin typeface="Times New Roman"/>
                <a:cs typeface="Times New Roman"/>
              </a:endParaRPr>
            </a:p>
          </p:txBody>
        </p:sp>
        <p:grpSp>
          <p:nvGrpSpPr>
            <p:cNvPr id="67" name="object 67"/>
            <p:cNvGrpSpPr/>
            <p:nvPr/>
          </p:nvGrpSpPr>
          <p:grpSpPr>
            <a:xfrm>
              <a:off x="7348755" y="4451902"/>
              <a:ext cx="91082" cy="91082"/>
              <a:chOff x="8284095" y="6331593"/>
              <a:chExt cx="129539" cy="129539"/>
            </a:xfrm>
          </p:grpSpPr>
          <p:pic>
            <p:nvPicPr>
              <p:cNvPr id="68" name="object 68"/>
              <p:cNvPicPr/>
              <p:nvPr/>
            </p:nvPicPr>
            <p:blipFill>
              <a:blip r:embed="rId13" cstate="print"/>
              <a:stretch>
                <a:fillRect/>
              </a:stretch>
            </p:blipFill>
            <p:spPr>
              <a:xfrm>
                <a:off x="8284095" y="6331593"/>
                <a:ext cx="129239" cy="129239"/>
              </a:xfrm>
              <a:prstGeom prst="rect">
                <a:avLst/>
              </a:prstGeom>
            </p:spPr>
          </p:pic>
          <p:pic>
            <p:nvPicPr>
              <p:cNvPr id="69" name="object 69"/>
              <p:cNvPicPr/>
              <p:nvPr/>
            </p:nvPicPr>
            <p:blipFill>
              <a:blip r:embed="rId14" cstate="print"/>
              <a:stretch>
                <a:fillRect/>
              </a:stretch>
            </p:blipFill>
            <p:spPr>
              <a:xfrm>
                <a:off x="8292713" y="6340202"/>
                <a:ext cx="86159" cy="86159"/>
              </a:xfrm>
              <a:prstGeom prst="rect">
                <a:avLst/>
              </a:prstGeom>
            </p:spPr>
          </p:pic>
        </p:grpSp>
        <p:sp>
          <p:nvSpPr>
            <p:cNvPr id="70" name="object 70"/>
            <p:cNvSpPr txBox="1"/>
            <p:nvPr/>
          </p:nvSpPr>
          <p:spPr>
            <a:xfrm>
              <a:off x="7330859" y="3952266"/>
              <a:ext cx="129907" cy="127248"/>
            </a:xfrm>
            <a:prstGeom prst="rect">
              <a:avLst/>
            </a:prstGeom>
          </p:spPr>
          <p:txBody>
            <a:bodyPr vert="vert270" wrap="square" lIns="0" tIns="446" rIns="0" bIns="0" rtlCol="0">
              <a:spAutoFit/>
            </a:bodyPr>
            <a:lstStyle/>
            <a:p>
              <a:pPr marL="8929">
                <a:spcBef>
                  <a:spcPts val="4"/>
                </a:spcBef>
              </a:pPr>
              <a:r>
                <a:rPr sz="844" b="1" dirty="0">
                  <a:latin typeface="Arial"/>
                  <a:cs typeface="Arial"/>
                </a:rPr>
                <a:t>…</a:t>
              </a:r>
              <a:endParaRPr sz="844">
                <a:latin typeface="Arial"/>
                <a:cs typeface="Arial"/>
              </a:endParaRPr>
            </a:p>
          </p:txBody>
        </p:sp>
        <p:sp>
          <p:nvSpPr>
            <p:cNvPr id="71" name="object 71"/>
            <p:cNvSpPr txBox="1"/>
            <p:nvPr/>
          </p:nvSpPr>
          <p:spPr>
            <a:xfrm>
              <a:off x="3951035" y="3776584"/>
              <a:ext cx="732681" cy="268179"/>
            </a:xfrm>
            <a:prstGeom prst="rect">
              <a:avLst/>
            </a:prstGeom>
          </p:spPr>
          <p:txBody>
            <a:bodyPr vert="horz" wrap="square" lIns="0" tIns="6251" rIns="0" bIns="0" rtlCol="0">
              <a:spAutoFit/>
            </a:bodyPr>
            <a:lstStyle/>
            <a:p>
              <a:pPr marL="8929" marR="3572" indent="114742">
                <a:lnSpc>
                  <a:spcPct val="103600"/>
                </a:lnSpc>
                <a:spcBef>
                  <a:spcPts val="49"/>
                </a:spcBef>
              </a:pPr>
              <a:r>
                <a:rPr sz="844" b="1" spc="4" dirty="0">
                  <a:latin typeface="Times New Roman"/>
                  <a:cs typeface="Times New Roman"/>
                </a:rPr>
                <a:t>(Part-level </a:t>
              </a:r>
              <a:r>
                <a:rPr sz="844" b="1" spc="7" dirty="0">
                  <a:latin typeface="Times New Roman"/>
                  <a:cs typeface="Times New Roman"/>
                </a:rPr>
                <a:t> </a:t>
              </a:r>
              <a:r>
                <a:rPr sz="844" b="1" spc="4" dirty="0">
                  <a:latin typeface="Times New Roman"/>
                  <a:cs typeface="Times New Roman"/>
                </a:rPr>
                <a:t>repre</a:t>
              </a:r>
              <a:r>
                <a:rPr sz="844" b="1" dirty="0">
                  <a:latin typeface="Times New Roman"/>
                  <a:cs typeface="Times New Roman"/>
                </a:rPr>
                <a:t>s</a:t>
              </a:r>
              <a:r>
                <a:rPr sz="844" b="1" spc="4" dirty="0">
                  <a:latin typeface="Times New Roman"/>
                  <a:cs typeface="Times New Roman"/>
                </a:rPr>
                <a:t>entation)</a:t>
              </a:r>
              <a:endParaRPr sz="844">
                <a:latin typeface="Times New Roman"/>
                <a:cs typeface="Times New Roman"/>
              </a:endParaRPr>
            </a:p>
          </p:txBody>
        </p:sp>
        <p:sp>
          <p:nvSpPr>
            <p:cNvPr id="72" name="object 72"/>
            <p:cNvSpPr/>
            <p:nvPr/>
          </p:nvSpPr>
          <p:spPr>
            <a:xfrm>
              <a:off x="6143205" y="2258889"/>
              <a:ext cx="194221" cy="2877592"/>
            </a:xfrm>
            <a:custGeom>
              <a:avLst/>
              <a:gdLst/>
              <a:ahLst/>
              <a:cxnLst/>
              <a:rect l="l" t="t" r="r" b="b"/>
              <a:pathLst>
                <a:path w="276225" h="4092575">
                  <a:moveTo>
                    <a:pt x="4" y="4092553"/>
                  </a:moveTo>
                  <a:lnTo>
                    <a:pt x="69583" y="4061560"/>
                  </a:lnTo>
                  <a:lnTo>
                    <a:pt x="97484" y="4026065"/>
                  </a:lnTo>
                  <a:lnTo>
                    <a:pt x="119039" y="3980122"/>
                  </a:lnTo>
                  <a:lnTo>
                    <a:pt x="132936" y="3925895"/>
                  </a:lnTo>
                  <a:lnTo>
                    <a:pt x="137861" y="3865548"/>
                  </a:lnTo>
                  <a:lnTo>
                    <a:pt x="137857" y="2273281"/>
                  </a:lnTo>
                  <a:lnTo>
                    <a:pt x="142781" y="2212934"/>
                  </a:lnTo>
                  <a:lnTo>
                    <a:pt x="156678" y="2158708"/>
                  </a:lnTo>
                  <a:lnTo>
                    <a:pt x="178234" y="2112764"/>
                  </a:lnTo>
                  <a:lnTo>
                    <a:pt x="206134" y="2077269"/>
                  </a:lnTo>
                  <a:lnTo>
                    <a:pt x="239065" y="2054385"/>
                  </a:lnTo>
                  <a:lnTo>
                    <a:pt x="275713" y="2046276"/>
                  </a:lnTo>
                  <a:lnTo>
                    <a:pt x="239065" y="2038167"/>
                  </a:lnTo>
                  <a:lnTo>
                    <a:pt x="206134" y="2015283"/>
                  </a:lnTo>
                  <a:lnTo>
                    <a:pt x="178234" y="1979788"/>
                  </a:lnTo>
                  <a:lnTo>
                    <a:pt x="156678" y="1933845"/>
                  </a:lnTo>
                  <a:lnTo>
                    <a:pt x="142781" y="1879618"/>
                  </a:lnTo>
                  <a:lnTo>
                    <a:pt x="137857" y="1819271"/>
                  </a:lnTo>
                  <a:lnTo>
                    <a:pt x="137857" y="227005"/>
                  </a:lnTo>
                  <a:lnTo>
                    <a:pt x="132932" y="166658"/>
                  </a:lnTo>
                  <a:lnTo>
                    <a:pt x="119035" y="112431"/>
                  </a:lnTo>
                  <a:lnTo>
                    <a:pt x="97479" y="66488"/>
                  </a:lnTo>
                  <a:lnTo>
                    <a:pt x="69579" y="30993"/>
                  </a:lnTo>
                  <a:lnTo>
                    <a:pt x="36648" y="8108"/>
                  </a:lnTo>
                  <a:lnTo>
                    <a:pt x="0" y="0"/>
                  </a:lnTo>
                </a:path>
              </a:pathLst>
            </a:custGeom>
            <a:ln w="12923">
              <a:solidFill>
                <a:srgbClr val="000000"/>
              </a:solidFill>
            </a:ln>
          </p:spPr>
          <p:txBody>
            <a:bodyPr wrap="square" lIns="0" tIns="0" rIns="0" bIns="0" rtlCol="0"/>
            <a:lstStyle/>
            <a:p>
              <a:endParaRPr sz="1266"/>
            </a:p>
          </p:txBody>
        </p:sp>
        <p:grpSp>
          <p:nvGrpSpPr>
            <p:cNvPr id="73" name="object 73"/>
            <p:cNvGrpSpPr/>
            <p:nvPr/>
          </p:nvGrpSpPr>
          <p:grpSpPr>
            <a:xfrm>
              <a:off x="6522616" y="5169731"/>
              <a:ext cx="3804493" cy="884932"/>
              <a:chOff x="7109142" y="7352506"/>
              <a:chExt cx="5410835" cy="1258570"/>
            </a:xfrm>
          </p:grpSpPr>
          <p:pic>
            <p:nvPicPr>
              <p:cNvPr id="74" name="object 74"/>
              <p:cNvPicPr/>
              <p:nvPr/>
            </p:nvPicPr>
            <p:blipFill>
              <a:blip r:embed="rId18" cstate="print"/>
              <a:stretch>
                <a:fillRect/>
              </a:stretch>
            </p:blipFill>
            <p:spPr>
              <a:xfrm>
                <a:off x="7109142" y="7352506"/>
                <a:ext cx="5410758" cy="1258190"/>
              </a:xfrm>
              <a:prstGeom prst="rect">
                <a:avLst/>
              </a:prstGeom>
            </p:spPr>
          </p:pic>
          <p:pic>
            <p:nvPicPr>
              <p:cNvPr id="75" name="object 75"/>
              <p:cNvPicPr/>
              <p:nvPr/>
            </p:nvPicPr>
            <p:blipFill>
              <a:blip r:embed="rId19" cstate="print"/>
              <a:stretch>
                <a:fillRect/>
              </a:stretch>
            </p:blipFill>
            <p:spPr>
              <a:xfrm>
                <a:off x="7159942" y="7394009"/>
                <a:ext cx="5283758" cy="1131190"/>
              </a:xfrm>
              <a:prstGeom prst="rect">
                <a:avLst/>
              </a:prstGeom>
            </p:spPr>
          </p:pic>
          <p:sp>
            <p:nvSpPr>
              <p:cNvPr id="76" name="object 76"/>
              <p:cNvSpPr/>
              <p:nvPr/>
            </p:nvSpPr>
            <p:spPr>
              <a:xfrm>
                <a:off x="7159942" y="7394003"/>
                <a:ext cx="5283835" cy="1131570"/>
              </a:xfrm>
              <a:custGeom>
                <a:avLst/>
                <a:gdLst/>
                <a:ahLst/>
                <a:cxnLst/>
                <a:rect l="l" t="t" r="r" b="b"/>
                <a:pathLst>
                  <a:path w="5283834" h="1131570">
                    <a:moveTo>
                      <a:pt x="0" y="0"/>
                    </a:moveTo>
                    <a:lnTo>
                      <a:pt x="5283758" y="0"/>
                    </a:lnTo>
                    <a:lnTo>
                      <a:pt x="5283758" y="1131190"/>
                    </a:lnTo>
                    <a:lnTo>
                      <a:pt x="0" y="1131190"/>
                    </a:lnTo>
                    <a:lnTo>
                      <a:pt x="0" y="0"/>
                    </a:lnTo>
                    <a:close/>
                  </a:path>
                </a:pathLst>
              </a:custGeom>
              <a:ln w="25400">
                <a:solidFill>
                  <a:srgbClr val="F3F7F5"/>
                </a:solidFill>
              </a:ln>
            </p:spPr>
            <p:txBody>
              <a:bodyPr wrap="square" lIns="0" tIns="0" rIns="0" bIns="0" rtlCol="0"/>
              <a:lstStyle/>
              <a:p>
                <a:endParaRPr sz="1266"/>
              </a:p>
            </p:txBody>
          </p:sp>
        </p:gr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910060" y="6369506"/>
            <a:ext cx="3894237" cy="247096"/>
          </a:xfrm>
          <a:prstGeom prst="rect">
            <a:avLst/>
          </a:prstGeom>
        </p:spPr>
        <p:txBody>
          <a:bodyPr vert="horz" wrap="square" lIns="0" tIns="8930" rIns="0" bIns="0" rtlCol="0">
            <a:spAutoFit/>
          </a:bodyPr>
          <a:lstStyle/>
          <a:p>
            <a:pPr marL="8929">
              <a:spcBef>
                <a:spcPts val="70"/>
              </a:spcBef>
            </a:pPr>
            <a:r>
              <a:rPr sz="1547" dirty="0">
                <a:solidFill>
                  <a:srgbClr val="CD853F"/>
                </a:solidFill>
                <a:latin typeface="Gill Sans"/>
                <a:cs typeface="Gill Sans"/>
              </a:rPr>
              <a:t>[Ren</a:t>
            </a:r>
            <a:r>
              <a:rPr sz="1547" spc="-4"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a:solidFill>
                  <a:srgbClr val="CD853F"/>
                </a:solidFill>
                <a:latin typeface="Gill Sans"/>
                <a:cs typeface="Gill Sans"/>
              </a:rPr>
              <a:t>a</a:t>
            </a:r>
            <a:r>
              <a:rPr sz="1547" spc="-4" dirty="0">
                <a:solidFill>
                  <a:srgbClr val="CD853F"/>
                </a:solidFill>
                <a:latin typeface="Gill Sans"/>
                <a:cs typeface="Gill Sans"/>
              </a:rPr>
              <a:t>l.</a:t>
            </a:r>
            <a:r>
              <a:rPr sz="1547" spc="80" dirty="0">
                <a:solidFill>
                  <a:srgbClr val="CD853F"/>
                </a:solidFill>
                <a:latin typeface="Gill Sans"/>
                <a:cs typeface="Gill Sans"/>
              </a:rPr>
              <a:t>,</a:t>
            </a:r>
            <a:r>
              <a:rPr sz="1547" dirty="0">
                <a:solidFill>
                  <a:srgbClr val="CD853F"/>
                </a:solidFill>
                <a:latin typeface="Gill Sans"/>
                <a:cs typeface="Gill Sans"/>
              </a:rPr>
              <a:t>T</a:t>
            </a:r>
            <a:r>
              <a:rPr sz="1547" spc="-127" dirty="0">
                <a:solidFill>
                  <a:srgbClr val="CD853F"/>
                </a:solidFill>
                <a:latin typeface="Gill Sans"/>
                <a:cs typeface="Gill Sans"/>
              </a:rPr>
              <a:t>P</a:t>
            </a:r>
            <a:r>
              <a:rPr sz="1547" dirty="0">
                <a:solidFill>
                  <a:srgbClr val="CD853F"/>
                </a:solidFill>
                <a:latin typeface="Gill Sans"/>
                <a:cs typeface="Gill Sans"/>
              </a:rPr>
              <a:t>A</a:t>
            </a:r>
            <a:r>
              <a:rPr sz="1547" spc="-4" dirty="0">
                <a:solidFill>
                  <a:srgbClr val="CD853F"/>
                </a:solidFill>
                <a:latin typeface="Gill Sans"/>
                <a:cs typeface="Gill Sans"/>
              </a:rPr>
              <a:t>M</a:t>
            </a:r>
            <a:r>
              <a:rPr sz="1547" dirty="0">
                <a:solidFill>
                  <a:srgbClr val="CD853F"/>
                </a:solidFill>
                <a:latin typeface="Gill Sans"/>
                <a:cs typeface="Gill Sans"/>
              </a:rPr>
              <a:t>I</a:t>
            </a:r>
            <a:r>
              <a:rPr sz="1547" spc="-4" dirty="0">
                <a:solidFill>
                  <a:srgbClr val="CD853F"/>
                </a:solidFill>
                <a:latin typeface="Gill Sans"/>
                <a:cs typeface="Gill Sans"/>
              </a:rPr>
              <a:t> </a:t>
            </a:r>
            <a:r>
              <a:rPr sz="1547" dirty="0">
                <a:solidFill>
                  <a:srgbClr val="CD853F"/>
                </a:solidFill>
                <a:latin typeface="Gill Sans"/>
                <a:cs typeface="Gill Sans"/>
              </a:rPr>
              <a:t>2016][Long</a:t>
            </a:r>
            <a:r>
              <a:rPr sz="1547" spc="-4" dirty="0">
                <a:solidFill>
                  <a:srgbClr val="CD853F"/>
                </a:solidFill>
                <a:latin typeface="Gill Sans"/>
                <a:cs typeface="Gill Sans"/>
              </a:rPr>
              <a:t> </a:t>
            </a:r>
            <a:r>
              <a:rPr sz="1547" dirty="0">
                <a:solidFill>
                  <a:srgbClr val="CD853F"/>
                </a:solidFill>
                <a:latin typeface="Gill Sans"/>
                <a:cs typeface="Gill Sans"/>
              </a:rPr>
              <a:t>et</a:t>
            </a:r>
            <a:r>
              <a:rPr sz="1547" spc="-4" dirty="0">
                <a:solidFill>
                  <a:srgbClr val="CD853F"/>
                </a:solidFill>
                <a:latin typeface="Gill Sans"/>
                <a:cs typeface="Gill Sans"/>
              </a:rPr>
              <a:t> </a:t>
            </a:r>
            <a:r>
              <a:rPr sz="1547" dirty="0">
                <a:solidFill>
                  <a:srgbClr val="CD853F"/>
                </a:solidFill>
                <a:latin typeface="Gill Sans"/>
                <a:cs typeface="Gill Sans"/>
              </a:rPr>
              <a:t>a</a:t>
            </a:r>
            <a:r>
              <a:rPr sz="1547" spc="-4" dirty="0">
                <a:solidFill>
                  <a:srgbClr val="CD853F"/>
                </a:solidFill>
                <a:latin typeface="Gill Sans"/>
                <a:cs typeface="Gill Sans"/>
              </a:rPr>
              <a:t>l.</a:t>
            </a:r>
            <a:r>
              <a:rPr sz="1547" dirty="0">
                <a:solidFill>
                  <a:srgbClr val="CD853F"/>
                </a:solidFill>
                <a:latin typeface="Gill Sans"/>
                <a:cs typeface="Gill Sans"/>
              </a:rPr>
              <a:t>,</a:t>
            </a:r>
            <a:r>
              <a:rPr sz="1547" spc="-158" dirty="0">
                <a:solidFill>
                  <a:srgbClr val="CD853F"/>
                </a:solidFill>
                <a:latin typeface="Gill Sans"/>
                <a:cs typeface="Gill Sans"/>
              </a:rPr>
              <a:t> </a:t>
            </a:r>
            <a:r>
              <a:rPr sz="1547" dirty="0">
                <a:solidFill>
                  <a:srgbClr val="CD853F"/>
                </a:solidFill>
                <a:latin typeface="Gill Sans"/>
                <a:cs typeface="Gill Sans"/>
              </a:rPr>
              <a:t>CV</a:t>
            </a:r>
            <a:r>
              <a:rPr sz="1547" spc="-4" dirty="0">
                <a:solidFill>
                  <a:srgbClr val="CD853F"/>
                </a:solidFill>
                <a:latin typeface="Gill Sans"/>
                <a:cs typeface="Gill Sans"/>
              </a:rPr>
              <a:t>P</a:t>
            </a:r>
            <a:r>
              <a:rPr sz="1547" dirty="0">
                <a:solidFill>
                  <a:srgbClr val="CD853F"/>
                </a:solidFill>
                <a:latin typeface="Gill Sans"/>
                <a:cs typeface="Gill Sans"/>
              </a:rPr>
              <a:t>R</a:t>
            </a:r>
            <a:r>
              <a:rPr sz="1547" spc="-4" dirty="0">
                <a:solidFill>
                  <a:srgbClr val="CD853F"/>
                </a:solidFill>
                <a:latin typeface="Gill Sans"/>
                <a:cs typeface="Gill Sans"/>
              </a:rPr>
              <a:t> </a:t>
            </a:r>
            <a:r>
              <a:rPr sz="1547" dirty="0">
                <a:solidFill>
                  <a:srgbClr val="CD853F"/>
                </a:solidFill>
                <a:latin typeface="Gill Sans"/>
                <a:cs typeface="Gill Sans"/>
              </a:rPr>
              <a:t>2015]</a:t>
            </a:r>
            <a:endParaRPr sz="1547">
              <a:latin typeface="Gill Sans"/>
              <a:cs typeface="Gill Sans"/>
            </a:endParaRPr>
          </a:p>
        </p:txBody>
      </p:sp>
      <p:grpSp>
        <p:nvGrpSpPr>
          <p:cNvPr id="18" name="组合 17">
            <a:extLst>
              <a:ext uri="{FF2B5EF4-FFF2-40B4-BE49-F238E27FC236}">
                <a16:creationId xmlns:a16="http://schemas.microsoft.com/office/drawing/2014/main" id="{7826D299-06C6-B94C-A27F-2B9DABD525F3}"/>
              </a:ext>
            </a:extLst>
          </p:cNvPr>
          <p:cNvGrpSpPr/>
          <p:nvPr/>
        </p:nvGrpSpPr>
        <p:grpSpPr>
          <a:xfrm>
            <a:off x="1447800" y="837250"/>
            <a:ext cx="7848600" cy="5334949"/>
            <a:chOff x="2047062" y="1248700"/>
            <a:chExt cx="7081825" cy="4727034"/>
          </a:xfrm>
        </p:grpSpPr>
        <p:sp>
          <p:nvSpPr>
            <p:cNvPr id="3" name="object 3"/>
            <p:cNvSpPr txBox="1"/>
            <p:nvPr/>
          </p:nvSpPr>
          <p:spPr>
            <a:xfrm>
              <a:off x="2092295" y="1248700"/>
              <a:ext cx="6107013" cy="398483"/>
            </a:xfrm>
            <a:prstGeom prst="rect">
              <a:avLst/>
            </a:prstGeom>
          </p:spPr>
          <p:txBody>
            <a:bodyPr vert="horz" wrap="square" lIns="0" tIns="8930" rIns="0" bIns="0" rtlCol="0">
              <a:spAutoFit/>
            </a:bodyPr>
            <a:lstStyle/>
            <a:p>
              <a:pPr marL="8929">
                <a:spcBef>
                  <a:spcPts val="70"/>
                </a:spcBef>
              </a:pPr>
              <a:r>
                <a:rPr sz="2531" spc="-7" dirty="0">
                  <a:solidFill>
                    <a:srgbClr val="DF4F01"/>
                  </a:solidFill>
                  <a:latin typeface="Gill Sans"/>
                  <a:cs typeface="Gill Sans"/>
                </a:rPr>
                <a:t>Employing </a:t>
              </a:r>
              <a:r>
                <a:rPr sz="2531" dirty="0">
                  <a:solidFill>
                    <a:srgbClr val="DF4F01"/>
                  </a:solidFill>
                  <a:latin typeface="Gill Sans"/>
                  <a:cs typeface="Gill Sans"/>
                </a:rPr>
                <a:t>detection</a:t>
              </a:r>
              <a:r>
                <a:rPr sz="2531" spc="-4" dirty="0">
                  <a:solidFill>
                    <a:srgbClr val="DF4F01"/>
                  </a:solidFill>
                  <a:latin typeface="Gill Sans"/>
                  <a:cs typeface="Gill Sans"/>
                </a:rPr>
                <a:t> </a:t>
              </a:r>
              <a:r>
                <a:rPr sz="2531" dirty="0">
                  <a:solidFill>
                    <a:srgbClr val="DF4F01"/>
                  </a:solidFill>
                  <a:latin typeface="Gill Sans"/>
                  <a:cs typeface="Gill Sans"/>
                </a:rPr>
                <a:t>or </a:t>
              </a:r>
              <a:r>
                <a:rPr sz="2531" spc="-4" dirty="0">
                  <a:solidFill>
                    <a:srgbClr val="DF4F01"/>
                  </a:solidFill>
                  <a:latin typeface="Gill Sans"/>
                  <a:cs typeface="Gill Sans"/>
                </a:rPr>
                <a:t>segmentation methods</a:t>
              </a:r>
              <a:endParaRPr sz="2531">
                <a:latin typeface="Gill Sans"/>
                <a:cs typeface="Gill Sans"/>
              </a:endParaRPr>
            </a:p>
          </p:txBody>
        </p:sp>
        <p:sp>
          <p:nvSpPr>
            <p:cNvPr id="5" name="object 5"/>
            <p:cNvSpPr txBox="1"/>
            <p:nvPr/>
          </p:nvSpPr>
          <p:spPr>
            <a:xfrm>
              <a:off x="6805660" y="3088859"/>
              <a:ext cx="1927473" cy="538208"/>
            </a:xfrm>
            <a:prstGeom prst="rect">
              <a:avLst/>
            </a:prstGeom>
          </p:spPr>
          <p:txBody>
            <a:bodyPr vert="horz" wrap="square" lIns="0" tIns="25003" rIns="0" bIns="0" rtlCol="0">
              <a:spAutoFit/>
            </a:bodyPr>
            <a:lstStyle/>
            <a:p>
              <a:pPr marL="8929" marR="3572" indent="207608">
                <a:lnSpc>
                  <a:spcPts val="2039"/>
                </a:lnSpc>
                <a:spcBef>
                  <a:spcPts val="197"/>
                </a:spcBef>
              </a:pPr>
              <a:r>
                <a:rPr sz="1758" spc="7" dirty="0">
                  <a:latin typeface="Gill Sans"/>
                  <a:cs typeface="Gill Sans"/>
                </a:rPr>
                <a:t>Part </a:t>
              </a:r>
              <a:r>
                <a:rPr sz="1758" spc="-4" dirty="0">
                  <a:latin typeface="Gill Sans"/>
                  <a:cs typeface="Gill Sans"/>
                </a:rPr>
                <a:t>annotations </a:t>
              </a:r>
              <a:r>
                <a:rPr sz="1758" dirty="0">
                  <a:latin typeface="Gill Sans"/>
                  <a:cs typeface="Gill Sans"/>
                </a:rPr>
                <a:t> </a:t>
              </a:r>
              <a:r>
                <a:rPr sz="1758" spc="-7" dirty="0">
                  <a:latin typeface="Gill Sans"/>
                  <a:cs typeface="Gill Sans"/>
                </a:rPr>
                <a:t>(Strong</a:t>
              </a:r>
              <a:r>
                <a:rPr sz="1758" spc="-32" dirty="0">
                  <a:latin typeface="Gill Sans"/>
                  <a:cs typeface="Gill Sans"/>
                </a:rPr>
                <a:t> </a:t>
              </a:r>
              <a:r>
                <a:rPr sz="1758" dirty="0">
                  <a:latin typeface="Gill Sans"/>
                  <a:cs typeface="Gill Sans"/>
                </a:rPr>
                <a:t>supervisions)</a:t>
              </a:r>
              <a:endParaRPr sz="1758">
                <a:latin typeface="Gill Sans"/>
                <a:cs typeface="Gill Sans"/>
              </a:endParaRPr>
            </a:p>
          </p:txBody>
        </p:sp>
        <p:grpSp>
          <p:nvGrpSpPr>
            <p:cNvPr id="6" name="object 6"/>
            <p:cNvGrpSpPr/>
            <p:nvPr/>
          </p:nvGrpSpPr>
          <p:grpSpPr>
            <a:xfrm>
              <a:off x="6896028" y="1800644"/>
              <a:ext cx="1741289" cy="1271588"/>
              <a:chOff x="7640218" y="2560916"/>
              <a:chExt cx="2476500" cy="1808480"/>
            </a:xfrm>
          </p:grpSpPr>
          <p:pic>
            <p:nvPicPr>
              <p:cNvPr id="7" name="object 7"/>
              <p:cNvPicPr/>
              <p:nvPr/>
            </p:nvPicPr>
            <p:blipFill>
              <a:blip r:embed="rId3" cstate="print"/>
              <a:stretch>
                <a:fillRect/>
              </a:stretch>
            </p:blipFill>
            <p:spPr>
              <a:xfrm>
                <a:off x="7640218" y="2560916"/>
                <a:ext cx="2475966" cy="1807933"/>
              </a:xfrm>
              <a:prstGeom prst="rect">
                <a:avLst/>
              </a:prstGeom>
            </p:spPr>
          </p:pic>
          <p:sp>
            <p:nvSpPr>
              <p:cNvPr id="8" name="object 8"/>
              <p:cNvSpPr/>
              <p:nvPr/>
            </p:nvSpPr>
            <p:spPr>
              <a:xfrm>
                <a:off x="8029904" y="2971812"/>
                <a:ext cx="1967230" cy="1373505"/>
              </a:xfrm>
              <a:custGeom>
                <a:avLst/>
                <a:gdLst/>
                <a:ahLst/>
                <a:cxnLst/>
                <a:rect l="l" t="t" r="r" b="b"/>
                <a:pathLst>
                  <a:path w="1967229" h="1373504">
                    <a:moveTo>
                      <a:pt x="0" y="0"/>
                    </a:moveTo>
                    <a:lnTo>
                      <a:pt x="1966984" y="0"/>
                    </a:lnTo>
                    <a:lnTo>
                      <a:pt x="1966984" y="1373177"/>
                    </a:lnTo>
                    <a:lnTo>
                      <a:pt x="0" y="1373177"/>
                    </a:lnTo>
                    <a:lnTo>
                      <a:pt x="0" y="0"/>
                    </a:lnTo>
                    <a:close/>
                  </a:path>
                </a:pathLst>
              </a:custGeom>
              <a:ln w="13254">
                <a:solidFill>
                  <a:srgbClr val="00D200"/>
                </a:solidFill>
              </a:ln>
            </p:spPr>
            <p:txBody>
              <a:bodyPr wrap="square" lIns="0" tIns="0" rIns="0" bIns="0" rtlCol="0"/>
              <a:lstStyle/>
              <a:p>
                <a:endParaRPr sz="1266"/>
              </a:p>
            </p:txBody>
          </p:sp>
        </p:grpSp>
        <p:sp>
          <p:nvSpPr>
            <p:cNvPr id="10" name="object 10"/>
            <p:cNvSpPr txBox="1"/>
            <p:nvPr/>
          </p:nvSpPr>
          <p:spPr>
            <a:xfrm>
              <a:off x="8576667" y="1730948"/>
              <a:ext cx="221010" cy="203814"/>
            </a:xfrm>
            <a:prstGeom prst="rect">
              <a:avLst/>
            </a:prstGeom>
          </p:spPr>
          <p:txBody>
            <a:bodyPr vert="horz" wrap="square" lIns="0" tIns="8930" rIns="0" bIns="0" rtlCol="0">
              <a:spAutoFit/>
            </a:bodyPr>
            <a:lstStyle/>
            <a:p>
              <a:pPr marL="8929">
                <a:spcBef>
                  <a:spcPts val="70"/>
                </a:spcBef>
              </a:pPr>
              <a:r>
                <a:rPr sz="1266" i="1" dirty="0">
                  <a:solidFill>
                    <a:srgbClr val="FFFFFF"/>
                  </a:solidFill>
                  <a:latin typeface="Gill Sans"/>
                  <a:cs typeface="Gill Sans"/>
                </a:rPr>
                <a:t>Am</a:t>
              </a:r>
              <a:endParaRPr sz="1266">
                <a:latin typeface="Gill Sans"/>
                <a:cs typeface="Gill Sans"/>
              </a:endParaRPr>
            </a:p>
          </p:txBody>
        </p:sp>
        <p:pic>
          <p:nvPicPr>
            <p:cNvPr id="11" name="object 11"/>
            <p:cNvPicPr/>
            <p:nvPr/>
          </p:nvPicPr>
          <p:blipFill>
            <a:blip r:embed="rId4" cstate="print"/>
            <a:stretch>
              <a:fillRect/>
            </a:stretch>
          </p:blipFill>
          <p:spPr>
            <a:xfrm>
              <a:off x="2047062" y="2675039"/>
              <a:ext cx="2860206" cy="2887119"/>
            </a:xfrm>
            <a:prstGeom prst="rect">
              <a:avLst/>
            </a:prstGeom>
          </p:spPr>
        </p:pic>
        <p:sp>
          <p:nvSpPr>
            <p:cNvPr id="12" name="object 12"/>
            <p:cNvSpPr txBox="1"/>
            <p:nvPr/>
          </p:nvSpPr>
          <p:spPr>
            <a:xfrm>
              <a:off x="2802597" y="5696194"/>
              <a:ext cx="1349276" cy="279540"/>
            </a:xfrm>
            <a:prstGeom prst="rect">
              <a:avLst/>
            </a:prstGeom>
          </p:spPr>
          <p:txBody>
            <a:bodyPr vert="horz" wrap="square" lIns="0" tIns="8930" rIns="0" bIns="0" rtlCol="0">
              <a:spAutoFit/>
            </a:bodyPr>
            <a:lstStyle/>
            <a:p>
              <a:pPr marL="8929">
                <a:spcBef>
                  <a:spcPts val="70"/>
                </a:spcBef>
              </a:pPr>
              <a:r>
                <a:rPr sz="1758" spc="-4" dirty="0">
                  <a:latin typeface="Gill Sans"/>
                  <a:cs typeface="Gill Sans"/>
                </a:rPr>
                <a:t>Faster</a:t>
              </a:r>
              <a:r>
                <a:rPr sz="1758" spc="-39" dirty="0">
                  <a:latin typeface="Gill Sans"/>
                  <a:cs typeface="Gill Sans"/>
                </a:rPr>
                <a:t> </a:t>
              </a:r>
              <a:r>
                <a:rPr sz="1758" spc="-4" dirty="0">
                  <a:latin typeface="Gill Sans"/>
                  <a:cs typeface="Gill Sans"/>
                </a:rPr>
                <a:t>R-CNN</a:t>
              </a:r>
              <a:endParaRPr sz="1758">
                <a:latin typeface="Gill Sans"/>
                <a:cs typeface="Gill Sans"/>
              </a:endParaRPr>
            </a:p>
          </p:txBody>
        </p:sp>
        <p:pic>
          <p:nvPicPr>
            <p:cNvPr id="13" name="object 13"/>
            <p:cNvPicPr/>
            <p:nvPr/>
          </p:nvPicPr>
          <p:blipFill>
            <a:blip r:embed="rId5" cstate="print"/>
            <a:stretch>
              <a:fillRect/>
            </a:stretch>
          </p:blipFill>
          <p:spPr>
            <a:xfrm>
              <a:off x="6254293" y="4161083"/>
              <a:ext cx="2874594" cy="1542201"/>
            </a:xfrm>
            <a:prstGeom prst="rect">
              <a:avLst/>
            </a:prstGeom>
          </p:spPr>
        </p:pic>
        <p:sp>
          <p:nvSpPr>
            <p:cNvPr id="14" name="object 14"/>
            <p:cNvSpPr txBox="1"/>
            <p:nvPr/>
          </p:nvSpPr>
          <p:spPr>
            <a:xfrm>
              <a:off x="7541717" y="5696194"/>
              <a:ext cx="454968" cy="279540"/>
            </a:xfrm>
            <a:prstGeom prst="rect">
              <a:avLst/>
            </a:prstGeom>
          </p:spPr>
          <p:txBody>
            <a:bodyPr vert="horz" wrap="square" lIns="0" tIns="8930" rIns="0" bIns="0" rtlCol="0">
              <a:spAutoFit/>
            </a:bodyPr>
            <a:lstStyle/>
            <a:p>
              <a:pPr marL="8929">
                <a:spcBef>
                  <a:spcPts val="70"/>
                </a:spcBef>
              </a:pPr>
              <a:r>
                <a:rPr sz="1758" spc="-4" dirty="0">
                  <a:latin typeface="Gill Sans"/>
                  <a:cs typeface="Gill Sans"/>
                </a:rPr>
                <a:t>F</a:t>
              </a:r>
              <a:r>
                <a:rPr sz="1758" dirty="0">
                  <a:latin typeface="Gill Sans"/>
                  <a:cs typeface="Gill Sans"/>
                </a:rPr>
                <a:t>CN</a:t>
              </a:r>
              <a:endParaRPr sz="1758">
                <a:latin typeface="Gill Sans"/>
                <a:cs typeface="Gill Sans"/>
              </a:endParaRPr>
            </a:p>
          </p:txBody>
        </p:sp>
      </p:grpSp>
      <p:sp>
        <p:nvSpPr>
          <p:cNvPr id="17" name="object 2">
            <a:extLst>
              <a:ext uri="{FF2B5EF4-FFF2-40B4-BE49-F238E27FC236}">
                <a16:creationId xmlns:a16="http://schemas.microsoft.com/office/drawing/2014/main" id="{32B1D88E-76B6-9D4C-A2C4-785D645335DD}"/>
              </a:ext>
            </a:extLst>
          </p:cNvPr>
          <p:cNvSpPr txBox="1">
            <a:spLocks noGrp="1"/>
          </p:cNvSpPr>
          <p:nvPr>
            <p:ph type="title"/>
          </p:nvPr>
        </p:nvSpPr>
        <p:spPr>
          <a:xfrm>
            <a:off x="253280" y="341306"/>
            <a:ext cx="6971458" cy="495945"/>
          </a:xfrm>
          <a:prstGeom prst="rect">
            <a:avLst/>
          </a:prstGeom>
        </p:spPr>
        <p:txBody>
          <a:bodyPr vert="horz" wrap="square" lIns="0" tIns="8930" rIns="0" bIns="0" rtlCol="0" anchor="ctr">
            <a:spAutoFit/>
          </a:bodyPr>
          <a:lstStyle/>
          <a:p>
            <a:pPr marL="8929">
              <a:spcBef>
                <a:spcPts val="70"/>
              </a:spcBef>
            </a:pPr>
            <a:r>
              <a:rPr sz="3164" dirty="0">
                <a:solidFill>
                  <a:srgbClr val="000000"/>
                </a:solidFill>
              </a:rPr>
              <a:t>Localization-classification</a:t>
            </a:r>
            <a:r>
              <a:rPr sz="3164" spc="14" dirty="0">
                <a:solidFill>
                  <a:srgbClr val="000000"/>
                </a:solidFill>
              </a:rPr>
              <a:t> </a:t>
            </a:r>
            <a:r>
              <a:rPr sz="3164" spc="-4" dirty="0">
                <a:solidFill>
                  <a:srgbClr val="000000"/>
                </a:solidFill>
              </a:rPr>
              <a:t>paradigm</a:t>
            </a:r>
            <a:endParaRPr sz="3164"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47800" y="927501"/>
            <a:ext cx="1517600" cy="398483"/>
          </a:xfrm>
          <a:prstGeom prst="rect">
            <a:avLst/>
          </a:prstGeom>
        </p:spPr>
        <p:txBody>
          <a:bodyPr vert="horz" wrap="square" lIns="0" tIns="8930" rIns="0" bIns="0" rtlCol="0">
            <a:spAutoFit/>
          </a:bodyPr>
          <a:lstStyle/>
          <a:p>
            <a:pPr marL="8929">
              <a:spcBef>
                <a:spcPts val="70"/>
              </a:spcBef>
            </a:pPr>
            <a:r>
              <a:rPr sz="2531" spc="-4" dirty="0">
                <a:solidFill>
                  <a:srgbClr val="DF4F01"/>
                </a:solidFill>
                <a:latin typeface="Gill Sans"/>
                <a:cs typeface="Gill Sans"/>
              </a:rPr>
              <a:t>Mask-CNN</a:t>
            </a:r>
            <a:endParaRPr sz="2531" dirty="0">
              <a:latin typeface="Gill Sans"/>
              <a:cs typeface="Gill Sans"/>
            </a:endParaRPr>
          </a:p>
        </p:txBody>
      </p:sp>
      <p:sp>
        <p:nvSpPr>
          <p:cNvPr id="4" name="object 4"/>
          <p:cNvSpPr txBox="1"/>
          <p:nvPr/>
        </p:nvSpPr>
        <p:spPr>
          <a:xfrm>
            <a:off x="1910061" y="6369506"/>
            <a:ext cx="3024485" cy="247096"/>
          </a:xfrm>
          <a:prstGeom prst="rect">
            <a:avLst/>
          </a:prstGeom>
        </p:spPr>
        <p:txBody>
          <a:bodyPr vert="horz" wrap="square" lIns="0" tIns="8930" rIns="0" bIns="0" rtlCol="0">
            <a:spAutoFit/>
          </a:bodyPr>
          <a:lstStyle/>
          <a:p>
            <a:pPr marL="8929">
              <a:spcBef>
                <a:spcPts val="70"/>
              </a:spcBef>
            </a:pPr>
            <a:r>
              <a:rPr sz="1547" dirty="0">
                <a:solidFill>
                  <a:srgbClr val="CD853F"/>
                </a:solidFill>
                <a:latin typeface="Gill Sans"/>
                <a:cs typeface="Gill Sans"/>
              </a:rPr>
              <a:t>[</a:t>
            </a:r>
            <a:r>
              <a:rPr sz="1547" spc="-141" dirty="0">
                <a:solidFill>
                  <a:srgbClr val="CD853F"/>
                </a:solidFill>
                <a:latin typeface="Gill Sans"/>
                <a:cs typeface="Gill Sans"/>
              </a:rPr>
              <a:t>W</a:t>
            </a:r>
            <a:r>
              <a:rPr sz="1547" dirty="0">
                <a:solidFill>
                  <a:srgbClr val="CD853F"/>
                </a:solidFill>
                <a:latin typeface="Gill Sans"/>
                <a:cs typeface="Gill Sans"/>
              </a:rPr>
              <a:t>ei et</a:t>
            </a:r>
            <a:r>
              <a:rPr sz="1547" spc="-4" dirty="0">
                <a:solidFill>
                  <a:srgbClr val="CD853F"/>
                </a:solidFill>
                <a:latin typeface="Gill Sans"/>
                <a:cs typeface="Gill Sans"/>
              </a:rPr>
              <a:t> </a:t>
            </a:r>
            <a:r>
              <a:rPr sz="1547" dirty="0">
                <a:solidFill>
                  <a:srgbClr val="CD853F"/>
                </a:solidFill>
                <a:latin typeface="Gill Sans"/>
                <a:cs typeface="Gill Sans"/>
              </a:rPr>
              <a:t>a</a:t>
            </a:r>
            <a:r>
              <a:rPr sz="1547" spc="-4" dirty="0">
                <a:solidFill>
                  <a:srgbClr val="CD853F"/>
                </a:solidFill>
                <a:latin typeface="Gill Sans"/>
                <a:cs typeface="Gill Sans"/>
              </a:rPr>
              <a:t>l.</a:t>
            </a:r>
            <a:r>
              <a:rPr sz="1547" dirty="0">
                <a:solidFill>
                  <a:srgbClr val="CD853F"/>
                </a:solidFill>
                <a:latin typeface="Gill Sans"/>
                <a:cs typeface="Gill Sans"/>
              </a:rPr>
              <a:t>,</a:t>
            </a:r>
            <a:r>
              <a:rPr sz="1547" spc="-158" dirty="0">
                <a:solidFill>
                  <a:srgbClr val="CD853F"/>
                </a:solidFill>
                <a:latin typeface="Gill Sans"/>
                <a:cs typeface="Gill Sans"/>
              </a:rPr>
              <a:t> </a:t>
            </a:r>
            <a:r>
              <a:rPr sz="1547" dirty="0">
                <a:solidFill>
                  <a:srgbClr val="CD853F"/>
                </a:solidFill>
                <a:latin typeface="Gill Sans"/>
                <a:cs typeface="Gill Sans"/>
              </a:rPr>
              <a:t>Pattern</a:t>
            </a:r>
            <a:r>
              <a:rPr sz="1547" spc="-4" dirty="0">
                <a:solidFill>
                  <a:srgbClr val="CD853F"/>
                </a:solidFill>
                <a:latin typeface="Gill Sans"/>
                <a:cs typeface="Gill Sans"/>
              </a:rPr>
              <a:t> </a:t>
            </a:r>
            <a:r>
              <a:rPr sz="1547" dirty="0">
                <a:solidFill>
                  <a:srgbClr val="CD853F"/>
                </a:solidFill>
                <a:latin typeface="Gill Sans"/>
                <a:cs typeface="Gill Sans"/>
              </a:rPr>
              <a:t>Rec</a:t>
            </a:r>
            <a:r>
              <a:rPr sz="1547" spc="-4" dirty="0">
                <a:solidFill>
                  <a:srgbClr val="CD853F"/>
                </a:solidFill>
                <a:latin typeface="Gill Sans"/>
                <a:cs typeface="Gill Sans"/>
              </a:rPr>
              <a:t>o</a:t>
            </a:r>
            <a:r>
              <a:rPr sz="1547" dirty="0">
                <a:solidFill>
                  <a:srgbClr val="CD853F"/>
                </a:solidFill>
                <a:latin typeface="Gill Sans"/>
                <a:cs typeface="Gill Sans"/>
              </a:rPr>
              <a:t>gnition</a:t>
            </a:r>
            <a:r>
              <a:rPr sz="1547" spc="-4" dirty="0">
                <a:solidFill>
                  <a:srgbClr val="CD853F"/>
                </a:solidFill>
                <a:latin typeface="Gill Sans"/>
                <a:cs typeface="Gill Sans"/>
              </a:rPr>
              <a:t> </a:t>
            </a:r>
            <a:r>
              <a:rPr sz="1547" dirty="0">
                <a:solidFill>
                  <a:srgbClr val="CD853F"/>
                </a:solidFill>
                <a:latin typeface="Gill Sans"/>
                <a:cs typeface="Gill Sans"/>
              </a:rPr>
              <a:t>2016]</a:t>
            </a:r>
            <a:endParaRPr sz="1547">
              <a:latin typeface="Gill Sans"/>
              <a:cs typeface="Gill Sans"/>
            </a:endParaRPr>
          </a:p>
        </p:txBody>
      </p:sp>
      <p:grpSp>
        <p:nvGrpSpPr>
          <p:cNvPr id="10" name="组合 9">
            <a:extLst>
              <a:ext uri="{FF2B5EF4-FFF2-40B4-BE49-F238E27FC236}">
                <a16:creationId xmlns:a16="http://schemas.microsoft.com/office/drawing/2014/main" id="{C9E253E9-0B19-1643-A009-0BC2A0B098CA}"/>
              </a:ext>
            </a:extLst>
          </p:cNvPr>
          <p:cNvGrpSpPr>
            <a:grpSpLocks noChangeAspect="1"/>
          </p:cNvGrpSpPr>
          <p:nvPr/>
        </p:nvGrpSpPr>
        <p:grpSpPr>
          <a:xfrm>
            <a:off x="1449655" y="1325984"/>
            <a:ext cx="8961202" cy="5112000"/>
            <a:chOff x="2571179" y="1878127"/>
            <a:chExt cx="7222122" cy="4119925"/>
          </a:xfrm>
        </p:grpSpPr>
        <p:pic>
          <p:nvPicPr>
            <p:cNvPr id="6" name="object 6"/>
            <p:cNvPicPr/>
            <p:nvPr/>
          </p:nvPicPr>
          <p:blipFill>
            <a:blip r:embed="rId3" cstate="print"/>
            <a:stretch>
              <a:fillRect/>
            </a:stretch>
          </p:blipFill>
          <p:spPr>
            <a:xfrm>
              <a:off x="2571179" y="1907684"/>
              <a:ext cx="4737163" cy="1189416"/>
            </a:xfrm>
            <a:prstGeom prst="rect">
              <a:avLst/>
            </a:prstGeom>
          </p:spPr>
        </p:pic>
        <p:pic>
          <p:nvPicPr>
            <p:cNvPr id="7" name="object 7"/>
            <p:cNvPicPr/>
            <p:nvPr/>
          </p:nvPicPr>
          <p:blipFill>
            <a:blip r:embed="rId4" cstate="print"/>
            <a:stretch>
              <a:fillRect/>
            </a:stretch>
          </p:blipFill>
          <p:spPr>
            <a:xfrm>
              <a:off x="7825725" y="1878127"/>
              <a:ext cx="1967576" cy="1248540"/>
            </a:xfrm>
            <a:prstGeom prst="rect">
              <a:avLst/>
            </a:prstGeom>
          </p:spPr>
        </p:pic>
        <p:pic>
          <p:nvPicPr>
            <p:cNvPr id="8" name="object 8"/>
            <p:cNvPicPr/>
            <p:nvPr/>
          </p:nvPicPr>
          <p:blipFill>
            <a:blip r:embed="rId5" cstate="print"/>
            <a:stretch>
              <a:fillRect/>
            </a:stretch>
          </p:blipFill>
          <p:spPr>
            <a:xfrm>
              <a:off x="3218245" y="3360401"/>
              <a:ext cx="5782001" cy="2637651"/>
            </a:xfrm>
            <a:prstGeom prst="rect">
              <a:avLst/>
            </a:prstGeom>
          </p:spPr>
        </p:pic>
      </p:grpSp>
      <p:sp>
        <p:nvSpPr>
          <p:cNvPr id="9" name="object 2">
            <a:extLst>
              <a:ext uri="{FF2B5EF4-FFF2-40B4-BE49-F238E27FC236}">
                <a16:creationId xmlns:a16="http://schemas.microsoft.com/office/drawing/2014/main" id="{01F824F4-52E0-864C-8F4C-B2323AB5617B}"/>
              </a:ext>
            </a:extLst>
          </p:cNvPr>
          <p:cNvSpPr txBox="1"/>
          <p:nvPr/>
        </p:nvSpPr>
        <p:spPr>
          <a:xfrm>
            <a:off x="304800" y="277898"/>
            <a:ext cx="7629525" cy="495945"/>
          </a:xfrm>
          <a:prstGeom prst="rect">
            <a:avLst/>
          </a:prstGeom>
        </p:spPr>
        <p:txBody>
          <a:bodyPr vert="horz" wrap="square" lIns="0" tIns="8930" rIns="0" bIns="0" rtlCol="0">
            <a:spAutoFit/>
          </a:bodyPr>
          <a:lstStyle/>
          <a:p>
            <a:pPr marL="8929">
              <a:spcBef>
                <a:spcPts val="70"/>
              </a:spcBef>
              <a:tabLst>
                <a:tab pos="3918654" algn="l"/>
              </a:tabLst>
            </a:pPr>
            <a:r>
              <a:rPr sz="3164" spc="-11" dirty="0">
                <a:latin typeface="Gill Sans"/>
                <a:cs typeface="Gill Sans"/>
              </a:rPr>
              <a:t>Employing</a:t>
            </a:r>
            <a:r>
              <a:rPr sz="3164" spc="4" dirty="0">
                <a:latin typeface="Gill Sans"/>
                <a:cs typeface="Gill Sans"/>
              </a:rPr>
              <a:t> </a:t>
            </a:r>
            <a:r>
              <a:rPr sz="3164" dirty="0">
                <a:latin typeface="Gill Sans"/>
                <a:cs typeface="Gill Sans"/>
              </a:rPr>
              <a:t>detection</a:t>
            </a:r>
            <a:r>
              <a:rPr sz="3164" spc="7" dirty="0">
                <a:latin typeface="Gill Sans"/>
                <a:cs typeface="Gill Sans"/>
              </a:rPr>
              <a:t> </a:t>
            </a:r>
            <a:r>
              <a:rPr sz="3164" dirty="0">
                <a:latin typeface="Gill Sans"/>
                <a:cs typeface="Gill Sans"/>
              </a:rPr>
              <a:t>or	</a:t>
            </a:r>
            <a:r>
              <a:rPr sz="3164" spc="-4" dirty="0">
                <a:latin typeface="Gill Sans"/>
                <a:cs typeface="Gill Sans"/>
              </a:rPr>
              <a:t>segmentation</a:t>
            </a:r>
            <a:r>
              <a:rPr sz="3164" spc="-18" dirty="0">
                <a:latin typeface="Gill Sans"/>
                <a:cs typeface="Gill Sans"/>
              </a:rPr>
              <a:t> </a:t>
            </a:r>
            <a:r>
              <a:rPr sz="3164" spc="-4" dirty="0">
                <a:latin typeface="Gill Sans"/>
                <a:cs typeface="Gill Sans"/>
              </a:rPr>
              <a:t>methods</a:t>
            </a:r>
            <a:endParaRPr sz="3164" dirty="0">
              <a:latin typeface="Gill Sans"/>
              <a:cs typeface="Gill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17657" y="978892"/>
            <a:ext cx="5656064" cy="398483"/>
          </a:xfrm>
          <a:prstGeom prst="rect">
            <a:avLst/>
          </a:prstGeom>
        </p:spPr>
        <p:txBody>
          <a:bodyPr vert="horz" wrap="square" lIns="0" tIns="8930" rIns="0" bIns="0" rtlCol="0">
            <a:spAutoFit/>
          </a:bodyPr>
          <a:lstStyle/>
          <a:p>
            <a:pPr marL="8929">
              <a:spcBef>
                <a:spcPts val="70"/>
              </a:spcBef>
            </a:pPr>
            <a:r>
              <a:rPr sz="2531" spc="-14" dirty="0">
                <a:solidFill>
                  <a:srgbClr val="DF4F01"/>
                </a:solidFill>
                <a:latin typeface="Gill Sans"/>
                <a:cs typeface="Gill Sans"/>
              </a:rPr>
              <a:t>Weakly-supervised</a:t>
            </a:r>
            <a:r>
              <a:rPr sz="2531" spc="11" dirty="0">
                <a:solidFill>
                  <a:srgbClr val="DF4F01"/>
                </a:solidFill>
                <a:latin typeface="Gill Sans"/>
                <a:cs typeface="Gill Sans"/>
              </a:rPr>
              <a:t> </a:t>
            </a:r>
            <a:r>
              <a:rPr sz="2531" spc="4" dirty="0">
                <a:solidFill>
                  <a:srgbClr val="DF4F01"/>
                </a:solidFill>
                <a:latin typeface="Gill Sans"/>
                <a:cs typeface="Gill Sans"/>
              </a:rPr>
              <a:t>fine-grained</a:t>
            </a:r>
            <a:r>
              <a:rPr sz="2531" spc="14" dirty="0">
                <a:solidFill>
                  <a:srgbClr val="DF4F01"/>
                </a:solidFill>
                <a:latin typeface="Gill Sans"/>
                <a:cs typeface="Gill Sans"/>
              </a:rPr>
              <a:t> </a:t>
            </a:r>
            <a:r>
              <a:rPr sz="2531" spc="-7" dirty="0">
                <a:solidFill>
                  <a:srgbClr val="DF4F01"/>
                </a:solidFill>
                <a:latin typeface="Gill Sans"/>
                <a:cs typeface="Gill Sans"/>
              </a:rPr>
              <a:t>recognition</a:t>
            </a:r>
            <a:endParaRPr sz="2531" dirty="0">
              <a:latin typeface="Gill Sans"/>
              <a:cs typeface="Gill Sans"/>
            </a:endParaRPr>
          </a:p>
        </p:txBody>
      </p:sp>
      <p:grpSp>
        <p:nvGrpSpPr>
          <p:cNvPr id="17" name="组合 16">
            <a:extLst>
              <a:ext uri="{FF2B5EF4-FFF2-40B4-BE49-F238E27FC236}">
                <a16:creationId xmlns:a16="http://schemas.microsoft.com/office/drawing/2014/main" id="{375F91F2-C42C-DC4B-A6B6-3158149DE8AB}"/>
              </a:ext>
            </a:extLst>
          </p:cNvPr>
          <p:cNvGrpSpPr>
            <a:grpSpLocks noChangeAspect="1"/>
          </p:cNvGrpSpPr>
          <p:nvPr/>
        </p:nvGrpSpPr>
        <p:grpSpPr>
          <a:xfrm>
            <a:off x="278773" y="1828800"/>
            <a:ext cx="11237480" cy="3168000"/>
            <a:chOff x="3372679" y="2847159"/>
            <a:chExt cx="5461033" cy="1539540"/>
          </a:xfrm>
        </p:grpSpPr>
        <p:sp>
          <p:nvSpPr>
            <p:cNvPr id="5" name="object 5"/>
            <p:cNvSpPr txBox="1"/>
            <p:nvPr/>
          </p:nvSpPr>
          <p:spPr>
            <a:xfrm>
              <a:off x="3372679" y="4223390"/>
              <a:ext cx="2267398" cy="163309"/>
            </a:xfrm>
            <a:prstGeom prst="rect">
              <a:avLst/>
            </a:prstGeom>
          </p:spPr>
          <p:txBody>
            <a:bodyPr vert="horz" wrap="square" lIns="0" tIns="25003" rIns="0" bIns="0" rtlCol="0">
              <a:spAutoFit/>
            </a:bodyPr>
            <a:lstStyle/>
            <a:p>
              <a:pPr marL="8929" marR="3572" indent="207608">
                <a:lnSpc>
                  <a:spcPts val="2039"/>
                </a:lnSpc>
                <a:spcBef>
                  <a:spcPts val="197"/>
                </a:spcBef>
              </a:pPr>
              <a:r>
                <a:rPr sz="1758" spc="7" dirty="0">
                  <a:latin typeface="Gill Sans"/>
                  <a:cs typeface="Gill Sans"/>
                </a:rPr>
                <a:t>Part </a:t>
              </a:r>
              <a:r>
                <a:rPr sz="1758" spc="-4" dirty="0">
                  <a:latin typeface="Gill Sans"/>
                  <a:cs typeface="Gill Sans"/>
                </a:rPr>
                <a:t>annotations </a:t>
              </a:r>
              <a:r>
                <a:rPr sz="1758" dirty="0">
                  <a:latin typeface="Gill Sans"/>
                  <a:cs typeface="Gill Sans"/>
                </a:rPr>
                <a:t> </a:t>
              </a:r>
              <a:r>
                <a:rPr sz="1758" spc="-7" dirty="0">
                  <a:latin typeface="Gill Sans"/>
                  <a:cs typeface="Gill Sans"/>
                </a:rPr>
                <a:t>(Strong</a:t>
              </a:r>
              <a:r>
                <a:rPr sz="1758" spc="-32" dirty="0">
                  <a:latin typeface="Gill Sans"/>
                  <a:cs typeface="Gill Sans"/>
                </a:rPr>
                <a:t> </a:t>
              </a:r>
              <a:r>
                <a:rPr sz="1758" dirty="0">
                  <a:latin typeface="Gill Sans"/>
                  <a:cs typeface="Gill Sans"/>
                </a:rPr>
                <a:t>supervisions)</a:t>
              </a:r>
            </a:p>
          </p:txBody>
        </p:sp>
        <p:grpSp>
          <p:nvGrpSpPr>
            <p:cNvPr id="6" name="object 6"/>
            <p:cNvGrpSpPr/>
            <p:nvPr/>
          </p:nvGrpSpPr>
          <p:grpSpPr>
            <a:xfrm>
              <a:off x="3547949" y="2857124"/>
              <a:ext cx="1741289" cy="1271588"/>
              <a:chOff x="2878505" y="4063466"/>
              <a:chExt cx="2476500" cy="1808480"/>
            </a:xfrm>
          </p:grpSpPr>
          <p:pic>
            <p:nvPicPr>
              <p:cNvPr id="7" name="object 7"/>
              <p:cNvPicPr/>
              <p:nvPr/>
            </p:nvPicPr>
            <p:blipFill>
              <a:blip r:embed="rId3" cstate="print"/>
              <a:stretch>
                <a:fillRect/>
              </a:stretch>
            </p:blipFill>
            <p:spPr>
              <a:xfrm>
                <a:off x="2878505" y="4063466"/>
                <a:ext cx="2475966" cy="1807933"/>
              </a:xfrm>
              <a:prstGeom prst="rect">
                <a:avLst/>
              </a:prstGeom>
            </p:spPr>
          </p:pic>
          <p:sp>
            <p:nvSpPr>
              <p:cNvPr id="8" name="object 8"/>
              <p:cNvSpPr/>
              <p:nvPr/>
            </p:nvSpPr>
            <p:spPr>
              <a:xfrm>
                <a:off x="3268192" y="4474362"/>
                <a:ext cx="1967230" cy="1373505"/>
              </a:xfrm>
              <a:custGeom>
                <a:avLst/>
                <a:gdLst/>
                <a:ahLst/>
                <a:cxnLst/>
                <a:rect l="l" t="t" r="r" b="b"/>
                <a:pathLst>
                  <a:path w="1967229" h="1373504">
                    <a:moveTo>
                      <a:pt x="0" y="0"/>
                    </a:moveTo>
                    <a:lnTo>
                      <a:pt x="1966984" y="0"/>
                    </a:lnTo>
                    <a:lnTo>
                      <a:pt x="1966984" y="1373177"/>
                    </a:lnTo>
                    <a:lnTo>
                      <a:pt x="0" y="1373177"/>
                    </a:lnTo>
                    <a:lnTo>
                      <a:pt x="0" y="0"/>
                    </a:lnTo>
                    <a:close/>
                  </a:path>
                </a:pathLst>
              </a:custGeom>
              <a:ln w="13254">
                <a:solidFill>
                  <a:srgbClr val="00D200"/>
                </a:solidFill>
              </a:ln>
            </p:spPr>
            <p:txBody>
              <a:bodyPr wrap="square" lIns="0" tIns="0" rIns="0" bIns="0" rtlCol="0"/>
              <a:lstStyle/>
              <a:p>
                <a:endParaRPr sz="1266"/>
              </a:p>
            </p:txBody>
          </p:sp>
        </p:grpSp>
        <p:pic>
          <p:nvPicPr>
            <p:cNvPr id="9" name="object 9"/>
            <p:cNvPicPr/>
            <p:nvPr/>
          </p:nvPicPr>
          <p:blipFill>
            <a:blip r:embed="rId4" cstate="print"/>
            <a:stretch>
              <a:fillRect/>
            </a:stretch>
          </p:blipFill>
          <p:spPr>
            <a:xfrm>
              <a:off x="6861721" y="2856089"/>
              <a:ext cx="1764818" cy="1270391"/>
            </a:xfrm>
            <a:prstGeom prst="rect">
              <a:avLst/>
            </a:prstGeom>
          </p:spPr>
        </p:pic>
        <p:sp>
          <p:nvSpPr>
            <p:cNvPr id="10" name="object 10"/>
            <p:cNvSpPr txBox="1"/>
            <p:nvPr/>
          </p:nvSpPr>
          <p:spPr>
            <a:xfrm>
              <a:off x="6654547" y="4220683"/>
              <a:ext cx="2179165" cy="163309"/>
            </a:xfrm>
            <a:prstGeom prst="rect">
              <a:avLst/>
            </a:prstGeom>
          </p:spPr>
          <p:txBody>
            <a:bodyPr vert="horz" wrap="square" lIns="0" tIns="25003" rIns="0" bIns="0" rtlCol="0">
              <a:spAutoFit/>
            </a:bodyPr>
            <a:lstStyle/>
            <a:p>
              <a:pPr marL="8929" marR="3572" indent="141084">
                <a:lnSpc>
                  <a:spcPts val="2039"/>
                </a:lnSpc>
                <a:spcBef>
                  <a:spcPts val="197"/>
                </a:spcBef>
              </a:pPr>
              <a:r>
                <a:rPr sz="1758" spc="-7" dirty="0">
                  <a:latin typeface="Gill Sans"/>
                  <a:cs typeface="Gill Sans"/>
                </a:rPr>
                <a:t>Image-level </a:t>
              </a:r>
              <a:r>
                <a:rPr sz="1758" spc="-4" dirty="0">
                  <a:latin typeface="Gill Sans"/>
                  <a:cs typeface="Gill Sans"/>
                </a:rPr>
                <a:t>labels </a:t>
              </a:r>
              <a:r>
                <a:rPr sz="1758" dirty="0">
                  <a:latin typeface="Gill Sans"/>
                  <a:cs typeface="Gill Sans"/>
                </a:rPr>
                <a:t> </a:t>
              </a:r>
              <a:r>
                <a:rPr sz="1758" spc="-35" dirty="0">
                  <a:latin typeface="Gill Sans"/>
                  <a:cs typeface="Gill Sans"/>
                </a:rPr>
                <a:t>(Weak</a:t>
              </a:r>
              <a:r>
                <a:rPr sz="1758" spc="-21" dirty="0">
                  <a:latin typeface="Gill Sans"/>
                  <a:cs typeface="Gill Sans"/>
                </a:rPr>
                <a:t> </a:t>
              </a:r>
              <a:r>
                <a:rPr sz="1758" dirty="0">
                  <a:latin typeface="Gill Sans"/>
                  <a:cs typeface="Gill Sans"/>
                </a:rPr>
                <a:t>supervisions)</a:t>
              </a:r>
            </a:p>
          </p:txBody>
        </p:sp>
        <p:sp>
          <p:nvSpPr>
            <p:cNvPr id="11" name="object 11"/>
            <p:cNvSpPr txBox="1"/>
            <p:nvPr/>
          </p:nvSpPr>
          <p:spPr>
            <a:xfrm>
              <a:off x="3821251" y="2847159"/>
              <a:ext cx="1200150" cy="203814"/>
            </a:xfrm>
            <a:prstGeom prst="rect">
              <a:avLst/>
            </a:prstGeom>
          </p:spPr>
          <p:txBody>
            <a:bodyPr vert="horz" wrap="square" lIns="0" tIns="8930" rIns="0" bIns="0" rtlCol="0">
              <a:spAutoFit/>
            </a:bodyPr>
            <a:lstStyle/>
            <a:p>
              <a:pPr marL="8929">
                <a:spcBef>
                  <a:spcPts val="70"/>
                </a:spcBef>
              </a:pPr>
              <a:r>
                <a:rPr sz="1266" i="1" dirty="0">
                  <a:solidFill>
                    <a:srgbClr val="FFFFFF"/>
                  </a:solidFill>
                  <a:latin typeface="Gill Sans"/>
                  <a:cs typeface="Gill Sans"/>
                </a:rPr>
                <a:t>American</a:t>
              </a:r>
              <a:r>
                <a:rPr sz="1266" i="1" spc="-32" dirty="0">
                  <a:solidFill>
                    <a:srgbClr val="FFFFFF"/>
                  </a:solidFill>
                  <a:latin typeface="Gill Sans"/>
                  <a:cs typeface="Gill Sans"/>
                </a:rPr>
                <a:t> </a:t>
              </a:r>
              <a:r>
                <a:rPr sz="1266" i="1" spc="4" dirty="0">
                  <a:solidFill>
                    <a:srgbClr val="FFFFFF"/>
                  </a:solidFill>
                  <a:latin typeface="Gill Sans"/>
                  <a:cs typeface="Gill Sans"/>
                </a:rPr>
                <a:t>Goldfinch</a:t>
              </a:r>
              <a:endParaRPr sz="1266">
                <a:latin typeface="Gill Sans"/>
                <a:cs typeface="Gill Sans"/>
              </a:endParaRPr>
            </a:p>
          </p:txBody>
        </p:sp>
        <p:sp>
          <p:nvSpPr>
            <p:cNvPr id="12" name="object 12"/>
            <p:cNvSpPr txBox="1"/>
            <p:nvPr/>
          </p:nvSpPr>
          <p:spPr>
            <a:xfrm>
              <a:off x="7144220" y="2847159"/>
              <a:ext cx="1200150" cy="203814"/>
            </a:xfrm>
            <a:prstGeom prst="rect">
              <a:avLst/>
            </a:prstGeom>
          </p:spPr>
          <p:txBody>
            <a:bodyPr vert="horz" wrap="square" lIns="0" tIns="8930" rIns="0" bIns="0" rtlCol="0">
              <a:spAutoFit/>
            </a:bodyPr>
            <a:lstStyle/>
            <a:p>
              <a:pPr marL="8929">
                <a:spcBef>
                  <a:spcPts val="70"/>
                </a:spcBef>
              </a:pPr>
              <a:r>
                <a:rPr sz="1266" i="1" dirty="0">
                  <a:solidFill>
                    <a:srgbClr val="FFFFFF"/>
                  </a:solidFill>
                  <a:latin typeface="Gill Sans"/>
                  <a:cs typeface="Gill Sans"/>
                </a:rPr>
                <a:t>American</a:t>
              </a:r>
              <a:r>
                <a:rPr sz="1266" i="1" spc="-32" dirty="0">
                  <a:solidFill>
                    <a:srgbClr val="FFFFFF"/>
                  </a:solidFill>
                  <a:latin typeface="Gill Sans"/>
                  <a:cs typeface="Gill Sans"/>
                </a:rPr>
                <a:t> </a:t>
              </a:r>
              <a:r>
                <a:rPr sz="1266" i="1" spc="4" dirty="0">
                  <a:solidFill>
                    <a:srgbClr val="FFFFFF"/>
                  </a:solidFill>
                  <a:latin typeface="Gill Sans"/>
                  <a:cs typeface="Gill Sans"/>
                </a:rPr>
                <a:t>Goldfinch</a:t>
              </a:r>
              <a:endParaRPr sz="1266">
                <a:latin typeface="Gill Sans"/>
                <a:cs typeface="Gill Sans"/>
              </a:endParaRPr>
            </a:p>
          </p:txBody>
        </p:sp>
        <p:pic>
          <p:nvPicPr>
            <p:cNvPr id="13" name="object 13"/>
            <p:cNvPicPr/>
            <p:nvPr/>
          </p:nvPicPr>
          <p:blipFill>
            <a:blip r:embed="rId5" cstate="print"/>
            <a:stretch>
              <a:fillRect/>
            </a:stretch>
          </p:blipFill>
          <p:spPr>
            <a:xfrm>
              <a:off x="5640077" y="3363106"/>
              <a:ext cx="940353" cy="257175"/>
            </a:xfrm>
            <a:prstGeom prst="rect">
              <a:avLst/>
            </a:prstGeom>
          </p:spPr>
        </p:pic>
      </p:grpSp>
      <p:sp>
        <p:nvSpPr>
          <p:cNvPr id="16" name="object 2">
            <a:extLst>
              <a:ext uri="{FF2B5EF4-FFF2-40B4-BE49-F238E27FC236}">
                <a16:creationId xmlns:a16="http://schemas.microsoft.com/office/drawing/2014/main" id="{4E320CA6-E122-8E48-990C-35893304DF9F}"/>
              </a:ext>
            </a:extLst>
          </p:cNvPr>
          <p:cNvSpPr txBox="1"/>
          <p:nvPr/>
        </p:nvSpPr>
        <p:spPr>
          <a:xfrm>
            <a:off x="304800" y="277898"/>
            <a:ext cx="7629525" cy="495945"/>
          </a:xfrm>
          <a:prstGeom prst="rect">
            <a:avLst/>
          </a:prstGeom>
        </p:spPr>
        <p:txBody>
          <a:bodyPr vert="horz" wrap="square" lIns="0" tIns="8930" rIns="0" bIns="0" rtlCol="0">
            <a:spAutoFit/>
          </a:bodyPr>
          <a:lstStyle/>
          <a:p>
            <a:pPr marL="8929">
              <a:spcBef>
                <a:spcPts val="70"/>
              </a:spcBef>
              <a:tabLst>
                <a:tab pos="3918654" algn="l"/>
              </a:tabLst>
            </a:pPr>
            <a:r>
              <a:rPr sz="3164" spc="-11" dirty="0">
                <a:latin typeface="Gill Sans"/>
                <a:cs typeface="Gill Sans"/>
              </a:rPr>
              <a:t>Employing</a:t>
            </a:r>
            <a:r>
              <a:rPr sz="3164" spc="4" dirty="0">
                <a:latin typeface="Gill Sans"/>
                <a:cs typeface="Gill Sans"/>
              </a:rPr>
              <a:t> </a:t>
            </a:r>
            <a:r>
              <a:rPr sz="3164" dirty="0">
                <a:latin typeface="Gill Sans"/>
                <a:cs typeface="Gill Sans"/>
              </a:rPr>
              <a:t>detection</a:t>
            </a:r>
            <a:r>
              <a:rPr sz="3164" spc="7" dirty="0">
                <a:latin typeface="Gill Sans"/>
                <a:cs typeface="Gill Sans"/>
              </a:rPr>
              <a:t> </a:t>
            </a:r>
            <a:r>
              <a:rPr sz="3164" dirty="0">
                <a:latin typeface="Gill Sans"/>
                <a:cs typeface="Gill Sans"/>
              </a:rPr>
              <a:t>or	</a:t>
            </a:r>
            <a:r>
              <a:rPr sz="3164" spc="-4" dirty="0">
                <a:latin typeface="Gill Sans"/>
                <a:cs typeface="Gill Sans"/>
              </a:rPr>
              <a:t>segmentation</a:t>
            </a:r>
            <a:r>
              <a:rPr sz="3164" spc="-18" dirty="0">
                <a:latin typeface="Gill Sans"/>
                <a:cs typeface="Gill Sans"/>
              </a:rPr>
              <a:t> </a:t>
            </a:r>
            <a:r>
              <a:rPr sz="3164" spc="-4" dirty="0">
                <a:latin typeface="Gill Sans"/>
                <a:cs typeface="Gill Sans"/>
              </a:rPr>
              <a:t>methods</a:t>
            </a:r>
            <a:endParaRPr sz="3164" dirty="0">
              <a:latin typeface="Gill Sans"/>
              <a:cs typeface="Gill Sans"/>
            </a:endParaRPr>
          </a:p>
        </p:txBody>
      </p:sp>
    </p:spTree>
  </p:cSld>
  <p:clrMapOvr>
    <a:masterClrMapping/>
  </p:clrMapOvr>
</p:sld>
</file>

<file path=ppt/theme/theme1.xml><?xml version="1.0" encoding="utf-8"?>
<a:theme xmlns:a="http://schemas.openxmlformats.org/drawingml/2006/main" name="1_CS223B_slides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4904</TotalTime>
  <Words>8562</Words>
  <Application>Microsoft Macintosh PowerPoint</Application>
  <PresentationFormat>宽屏</PresentationFormat>
  <Paragraphs>1060</Paragraphs>
  <Slides>111</Slides>
  <Notes>46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111</vt:i4>
      </vt:variant>
    </vt:vector>
  </HeadingPairs>
  <TitlesOfParts>
    <vt:vector size="124" baseType="lpstr">
      <vt:lpstr>SimHei</vt:lpstr>
      <vt:lpstr>Microsoft YaHei</vt:lpstr>
      <vt:lpstr>Arial</vt:lpstr>
      <vt:lpstr>Bernard MT Condensed</vt:lpstr>
      <vt:lpstr>Calibri</vt:lpstr>
      <vt:lpstr>Cambria Math</vt:lpstr>
      <vt:lpstr>Geneva</vt:lpstr>
      <vt:lpstr>Gill Sans</vt:lpstr>
      <vt:lpstr>HelveticaNeue-Light</vt:lpstr>
      <vt:lpstr>Times New Roman</vt:lpstr>
      <vt:lpstr>Times-BoldItalic</vt:lpstr>
      <vt:lpstr>Wingdings</vt:lpstr>
      <vt:lpstr>1_CS223B_slides_template</vt:lpstr>
      <vt:lpstr>智能系统及应用综合课程设计</vt:lpstr>
      <vt:lpstr>实践课课程安排</vt:lpstr>
      <vt:lpstr>Fine-Grained Recognition</vt:lpstr>
      <vt:lpstr>背景</vt:lpstr>
      <vt:lpstr>Recall convolutions…</vt:lpstr>
      <vt:lpstr>Recall convolutions…</vt:lpstr>
      <vt:lpstr>Recall convolutions…</vt:lpstr>
      <vt:lpstr>Recall convolutions…</vt:lpstr>
      <vt:lpstr>Recall convolutions…</vt:lpstr>
      <vt:lpstr>Recall convolutions…</vt:lpstr>
      <vt:lpstr>Recall convolutions…</vt:lpstr>
      <vt:lpstr>Recall convolutions…</vt:lpstr>
      <vt:lpstr>Why they are useful</vt:lpstr>
      <vt:lpstr>Recall Image Classification…</vt:lpstr>
      <vt:lpstr>Wait a Minute…</vt:lpstr>
      <vt:lpstr>Wait a Minute…</vt:lpstr>
      <vt:lpstr>In Specific…</vt:lpstr>
      <vt:lpstr>Feature Extractor</vt:lpstr>
      <vt:lpstr>Feature Extractor</vt:lpstr>
      <vt:lpstr>Feature Extractor</vt:lpstr>
      <vt:lpstr>Feature Extractor</vt:lpstr>
      <vt:lpstr>Feature Extractor</vt:lpstr>
      <vt:lpstr>Feature Extractor</vt:lpstr>
      <vt:lpstr>Feature Extractor</vt:lpstr>
      <vt:lpstr>Classifier</vt:lpstr>
      <vt:lpstr>Classifier</vt:lpstr>
      <vt:lpstr>The Whole Shebang</vt:lpstr>
      <vt:lpstr>The Whole Shebang</vt:lpstr>
      <vt:lpstr>Reframing convolution</vt:lpstr>
      <vt:lpstr>Reframing convolution</vt:lpstr>
      <vt:lpstr>Reframed Feature Extractor</vt:lpstr>
      <vt:lpstr>Reframed Feature Extractor</vt:lpstr>
      <vt:lpstr>New Feature Extractor</vt:lpstr>
      <vt:lpstr>New Feature Extractor</vt:lpstr>
      <vt:lpstr>New Feature Extractor</vt:lpstr>
      <vt:lpstr>New Feature Extractor</vt:lpstr>
      <vt:lpstr>New Feature Extractor</vt:lpstr>
      <vt:lpstr>New Feature Extractor</vt:lpstr>
      <vt:lpstr>New Feature Extractor</vt:lpstr>
      <vt:lpstr>Aside: Fully-Connected Neural Networks</vt:lpstr>
      <vt:lpstr>Aside: Fully-Connected Neural Networks</vt:lpstr>
      <vt:lpstr>Aside: Fully-Connected Neural Networks</vt:lpstr>
      <vt:lpstr>Aside: Fully-Connected Neural Networks</vt:lpstr>
      <vt:lpstr>Aside: Fully-Connected Neural Networks</vt:lpstr>
      <vt:lpstr>New Feature Extractor</vt:lpstr>
      <vt:lpstr>New Feature Extractor</vt:lpstr>
      <vt:lpstr>Class Probability Vector</vt:lpstr>
      <vt:lpstr>Softmax Function</vt:lpstr>
      <vt:lpstr>Softmax Function</vt:lpstr>
      <vt:lpstr>Class Probability Vector</vt:lpstr>
      <vt:lpstr>Class Probability Vector</vt:lpstr>
      <vt:lpstr>System so far…</vt:lpstr>
      <vt:lpstr>Using the label</vt:lpstr>
      <vt:lpstr>Key Insight:</vt:lpstr>
      <vt:lpstr>Key Insight:</vt:lpstr>
      <vt:lpstr>Our Classification System</vt:lpstr>
      <vt:lpstr>Our Classification System (modified)</vt:lpstr>
      <vt:lpstr>Our Classification System (modified)</vt:lpstr>
      <vt:lpstr>Our Classification System (modified)</vt:lpstr>
      <vt:lpstr>Our Classification System (modified)</vt:lpstr>
      <vt:lpstr>Visualizing the Filters</vt:lpstr>
      <vt:lpstr>Convolutions</vt:lpstr>
      <vt:lpstr>Recall Hubel and Weisel…</vt:lpstr>
      <vt:lpstr>Recall Hubel and Weisel…</vt:lpstr>
      <vt:lpstr>Recall Hubel and Weisel…</vt:lpstr>
      <vt:lpstr>Convolutions Across Channels</vt:lpstr>
      <vt:lpstr>Convolutions Across Channels</vt:lpstr>
      <vt:lpstr>Convolutions Across Channels</vt:lpstr>
      <vt:lpstr>Convolutions Across Channels</vt:lpstr>
      <vt:lpstr>Stacking Convolutions</vt:lpstr>
      <vt:lpstr>Stacking Convolutions</vt:lpstr>
      <vt:lpstr>PowerPoint 演示文稿</vt:lpstr>
      <vt:lpstr>Introduction</vt:lpstr>
      <vt:lpstr>Introduction</vt:lpstr>
      <vt:lpstr>Introduction</vt:lpstr>
      <vt:lpstr>Introduction</vt:lpstr>
      <vt:lpstr>Introduction</vt:lpstr>
      <vt:lpstr>Introduction</vt:lpstr>
      <vt:lpstr>PowerPoint 演示文稿</vt:lpstr>
      <vt:lpstr>PowerPoint 演示文稿</vt:lpstr>
      <vt:lpstr>PowerPoint 演示文稿</vt:lpstr>
      <vt:lpstr>The Categorization Spectrum</vt:lpstr>
      <vt:lpstr>PowerPoint 演示文稿</vt:lpstr>
      <vt:lpstr>PowerPoint 演示文稿</vt:lpstr>
      <vt:lpstr>PowerPoint 演示文稿</vt:lpstr>
      <vt:lpstr>Long-tailed fine-grained datasets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Fine-grained image recognition</vt:lpstr>
      <vt:lpstr>Localization-classification paradigm</vt:lpstr>
      <vt:lpstr>Localization-classification paradigm</vt:lpstr>
      <vt:lpstr>PowerPoint 演示文稿</vt:lpstr>
      <vt:lpstr>PowerPoint 演示文稿</vt:lpstr>
      <vt:lpstr>PowerPoint 演示文稿</vt:lpstr>
      <vt:lpstr>Leveraging attention mechanisms</vt:lpstr>
      <vt:lpstr>PowerPoint 演示文稿</vt:lpstr>
      <vt:lpstr>Fine-grained image recognition</vt:lpstr>
      <vt:lpstr>PowerPoint 演示文稿</vt:lpstr>
      <vt:lpstr>PowerPoint 演示文稿</vt:lpstr>
      <vt:lpstr>PowerPoint 演示文稿</vt:lpstr>
      <vt:lpstr>Fine-grained image recognition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A Case Study of Computer Vision – Face Recognition</dc:title>
  <dc:creator>feifeili</dc:creator>
  <cp:lastModifiedBy>宋沫飞</cp:lastModifiedBy>
  <cp:revision>160</cp:revision>
  <cp:lastPrinted>2011-09-19T23:47:04Z</cp:lastPrinted>
  <dcterms:created xsi:type="dcterms:W3CDTF">2010-12-26T05:48:40Z</dcterms:created>
  <dcterms:modified xsi:type="dcterms:W3CDTF">2022-09-04T13:25:45Z</dcterms:modified>
</cp:coreProperties>
</file>